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media/image3.svg" ContentType="image/svg+xml"/>
  <Override PartName="/ppt/media/image5.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8" r:id="rId7"/>
    <p:sldMasterId id="2147483674" r:id="rId8"/>
    <p:sldMasterId id="2147483676" r:id="rId9"/>
    <p:sldMasterId id="2147483690" r:id="rId10"/>
    <p:sldMasterId id="2147483711" r:id="rId11"/>
  </p:sldMasterIdLst>
  <p:notesMasterIdLst>
    <p:notesMasterId r:id="rId37"/>
  </p:notesMasterIdLst>
  <p:handoutMasterIdLst>
    <p:handoutMasterId r:id="rId524"/>
  </p:handoutMasterIdLst>
  <p:sldIdLst>
    <p:sldId id="462" r:id="rId12"/>
    <p:sldId id="498" r:id="rId13"/>
    <p:sldId id="1502" r:id="rId14"/>
    <p:sldId id="1500" r:id="rId15"/>
    <p:sldId id="499" r:id="rId16"/>
    <p:sldId id="1501" r:id="rId17"/>
    <p:sldId id="501" r:id="rId18"/>
    <p:sldId id="1495" r:id="rId19"/>
    <p:sldId id="503" r:id="rId20"/>
    <p:sldId id="502" r:id="rId21"/>
    <p:sldId id="504" r:id="rId22"/>
    <p:sldId id="1497" r:id="rId23"/>
    <p:sldId id="497" r:id="rId24"/>
    <p:sldId id="1499" r:id="rId25"/>
    <p:sldId id="466" r:id="rId26"/>
    <p:sldId id="467" r:id="rId27"/>
    <p:sldId id="536" r:id="rId28"/>
    <p:sldId id="537" r:id="rId29"/>
    <p:sldId id="538" r:id="rId30"/>
    <p:sldId id="541" r:id="rId31"/>
    <p:sldId id="539" r:id="rId32"/>
    <p:sldId id="540" r:id="rId33"/>
    <p:sldId id="542" r:id="rId34"/>
    <p:sldId id="543" r:id="rId35"/>
    <p:sldId id="474" r:id="rId36"/>
    <p:sldId id="475" r:id="rId38"/>
    <p:sldId id="476" r:id="rId39"/>
    <p:sldId id="1481" r:id="rId40"/>
    <p:sldId id="544" r:id="rId41"/>
    <p:sldId id="477" r:id="rId42"/>
    <p:sldId id="478" r:id="rId43"/>
    <p:sldId id="545" r:id="rId44"/>
    <p:sldId id="532" r:id="rId45"/>
    <p:sldId id="548" r:id="rId46"/>
    <p:sldId id="547" r:id="rId47"/>
    <p:sldId id="549" r:id="rId48"/>
    <p:sldId id="479" r:id="rId49"/>
    <p:sldId id="473" r:id="rId50"/>
    <p:sldId id="480" r:id="rId51"/>
    <p:sldId id="550" r:id="rId52"/>
    <p:sldId id="551" r:id="rId53"/>
    <p:sldId id="483" r:id="rId54"/>
    <p:sldId id="484" r:id="rId55"/>
    <p:sldId id="565" r:id="rId56"/>
    <p:sldId id="554" r:id="rId57"/>
    <p:sldId id="485" r:id="rId58"/>
    <p:sldId id="486" r:id="rId59"/>
    <p:sldId id="487" r:id="rId60"/>
    <p:sldId id="488" r:id="rId61"/>
    <p:sldId id="489" r:id="rId62"/>
    <p:sldId id="555" r:id="rId63"/>
    <p:sldId id="556" r:id="rId64"/>
    <p:sldId id="558" r:id="rId65"/>
    <p:sldId id="560" r:id="rId66"/>
    <p:sldId id="559" r:id="rId67"/>
    <p:sldId id="561" r:id="rId68"/>
    <p:sldId id="562" r:id="rId69"/>
    <p:sldId id="563" r:id="rId70"/>
    <p:sldId id="564" r:id="rId71"/>
    <p:sldId id="553" r:id="rId72"/>
    <p:sldId id="490" r:id="rId73"/>
    <p:sldId id="552" r:id="rId74"/>
    <p:sldId id="566" r:id="rId75"/>
    <p:sldId id="567" r:id="rId76"/>
    <p:sldId id="568" r:id="rId77"/>
    <p:sldId id="569" r:id="rId78"/>
    <p:sldId id="570" r:id="rId79"/>
    <p:sldId id="571" r:id="rId80"/>
    <p:sldId id="572" r:id="rId81"/>
    <p:sldId id="573" r:id="rId82"/>
    <p:sldId id="574" r:id="rId83"/>
    <p:sldId id="575" r:id="rId84"/>
    <p:sldId id="576" r:id="rId85"/>
    <p:sldId id="577" r:id="rId86"/>
    <p:sldId id="578" r:id="rId87"/>
    <p:sldId id="579" r:id="rId88"/>
    <p:sldId id="580" r:id="rId89"/>
    <p:sldId id="581" r:id="rId90"/>
    <p:sldId id="582" r:id="rId91"/>
    <p:sldId id="583" r:id="rId92"/>
    <p:sldId id="584" r:id="rId93"/>
    <p:sldId id="586" r:id="rId94"/>
    <p:sldId id="585" r:id="rId95"/>
    <p:sldId id="587" r:id="rId96"/>
    <p:sldId id="589" r:id="rId97"/>
    <p:sldId id="595" r:id="rId98"/>
    <p:sldId id="591" r:id="rId99"/>
    <p:sldId id="588" r:id="rId100"/>
    <p:sldId id="590" r:id="rId101"/>
    <p:sldId id="592" r:id="rId102"/>
    <p:sldId id="593" r:id="rId103"/>
    <p:sldId id="594" r:id="rId104"/>
    <p:sldId id="601" r:id="rId105"/>
    <p:sldId id="602" r:id="rId106"/>
    <p:sldId id="603" r:id="rId107"/>
    <p:sldId id="492" r:id="rId108"/>
    <p:sldId id="604" r:id="rId109"/>
    <p:sldId id="605" r:id="rId110"/>
    <p:sldId id="609" r:id="rId111"/>
    <p:sldId id="607" r:id="rId112"/>
    <p:sldId id="610" r:id="rId113"/>
    <p:sldId id="606" r:id="rId114"/>
    <p:sldId id="612" r:id="rId115"/>
    <p:sldId id="613" r:id="rId116"/>
    <p:sldId id="614" r:id="rId117"/>
    <p:sldId id="615" r:id="rId118"/>
    <p:sldId id="616" r:id="rId119"/>
    <p:sldId id="493" r:id="rId120"/>
    <p:sldId id="617" r:id="rId121"/>
    <p:sldId id="618" r:id="rId122"/>
    <p:sldId id="619" r:id="rId123"/>
    <p:sldId id="621" r:id="rId124"/>
    <p:sldId id="620" r:id="rId125"/>
    <p:sldId id="622" r:id="rId126"/>
    <p:sldId id="626" r:id="rId127"/>
    <p:sldId id="625" r:id="rId128"/>
    <p:sldId id="627" r:id="rId129"/>
    <p:sldId id="628" r:id="rId130"/>
    <p:sldId id="629" r:id="rId131"/>
    <p:sldId id="630" r:id="rId132"/>
    <p:sldId id="631" r:id="rId133"/>
    <p:sldId id="634" r:id="rId134"/>
    <p:sldId id="632" r:id="rId135"/>
    <p:sldId id="636" r:id="rId136"/>
    <p:sldId id="635" r:id="rId137"/>
    <p:sldId id="637" r:id="rId138"/>
    <p:sldId id="640" r:id="rId139"/>
    <p:sldId id="638" r:id="rId140"/>
    <p:sldId id="639" r:id="rId141"/>
    <p:sldId id="643" r:id="rId142"/>
    <p:sldId id="641" r:id="rId143"/>
    <p:sldId id="644" r:id="rId144"/>
    <p:sldId id="645" r:id="rId145"/>
    <p:sldId id="624" r:id="rId146"/>
    <p:sldId id="623" r:id="rId147"/>
    <p:sldId id="646" r:id="rId148"/>
    <p:sldId id="649" r:id="rId149"/>
    <p:sldId id="648" r:id="rId150"/>
    <p:sldId id="650" r:id="rId151"/>
    <p:sldId id="651" r:id="rId152"/>
    <p:sldId id="655" r:id="rId153"/>
    <p:sldId id="652" r:id="rId154"/>
    <p:sldId id="653" r:id="rId155"/>
    <p:sldId id="654" r:id="rId156"/>
    <p:sldId id="656" r:id="rId157"/>
    <p:sldId id="657" r:id="rId158"/>
    <p:sldId id="658" r:id="rId159"/>
    <p:sldId id="659" r:id="rId160"/>
    <p:sldId id="660" r:id="rId161"/>
    <p:sldId id="661" r:id="rId162"/>
    <p:sldId id="662" r:id="rId163"/>
    <p:sldId id="663" r:id="rId164"/>
    <p:sldId id="664" r:id="rId165"/>
    <p:sldId id="668" r:id="rId166"/>
    <p:sldId id="669" r:id="rId167"/>
    <p:sldId id="665" r:id="rId168"/>
    <p:sldId id="666" r:id="rId169"/>
    <p:sldId id="667" r:id="rId170"/>
    <p:sldId id="1479" r:id="rId171"/>
    <p:sldId id="1480" r:id="rId172"/>
    <p:sldId id="670" r:id="rId173"/>
    <p:sldId id="671" r:id="rId174"/>
    <p:sldId id="675" r:id="rId175"/>
    <p:sldId id="672" r:id="rId176"/>
    <p:sldId id="673" r:id="rId177"/>
    <p:sldId id="676" r:id="rId178"/>
    <p:sldId id="677" r:id="rId179"/>
    <p:sldId id="678" r:id="rId180"/>
    <p:sldId id="679" r:id="rId181"/>
    <p:sldId id="680" r:id="rId182"/>
    <p:sldId id="681" r:id="rId183"/>
    <p:sldId id="682" r:id="rId184"/>
    <p:sldId id="683" r:id="rId185"/>
    <p:sldId id="684" r:id="rId186"/>
    <p:sldId id="692" r:id="rId187"/>
    <p:sldId id="685" r:id="rId188"/>
    <p:sldId id="688" r:id="rId189"/>
    <p:sldId id="686" r:id="rId190"/>
    <p:sldId id="687" r:id="rId191"/>
    <p:sldId id="690" r:id="rId192"/>
    <p:sldId id="689" r:id="rId193"/>
    <p:sldId id="693" r:id="rId194"/>
    <p:sldId id="694" r:id="rId195"/>
    <p:sldId id="691" r:id="rId196"/>
    <p:sldId id="706" r:id="rId197"/>
    <p:sldId id="708" r:id="rId198"/>
    <p:sldId id="707" r:id="rId199"/>
    <p:sldId id="695" r:id="rId200"/>
    <p:sldId id="696" r:id="rId201"/>
    <p:sldId id="697" r:id="rId202"/>
    <p:sldId id="698" r:id="rId203"/>
    <p:sldId id="699" r:id="rId204"/>
    <p:sldId id="700" r:id="rId205"/>
    <p:sldId id="704" r:id="rId206"/>
    <p:sldId id="703" r:id="rId207"/>
    <p:sldId id="702" r:id="rId208"/>
    <p:sldId id="701" r:id="rId209"/>
    <p:sldId id="705" r:id="rId210"/>
    <p:sldId id="709" r:id="rId211"/>
    <p:sldId id="710" r:id="rId212"/>
    <p:sldId id="711" r:id="rId213"/>
    <p:sldId id="712" r:id="rId214"/>
    <p:sldId id="713" r:id="rId215"/>
    <p:sldId id="714" r:id="rId216"/>
    <p:sldId id="715" r:id="rId217"/>
    <p:sldId id="716" r:id="rId218"/>
    <p:sldId id="717" r:id="rId219"/>
    <p:sldId id="718" r:id="rId220"/>
    <p:sldId id="719" r:id="rId221"/>
    <p:sldId id="720" r:id="rId222"/>
    <p:sldId id="1167" r:id="rId223"/>
    <p:sldId id="1168" r:id="rId224"/>
    <p:sldId id="1169" r:id="rId225"/>
    <p:sldId id="1170" r:id="rId226"/>
    <p:sldId id="1171" r:id="rId227"/>
    <p:sldId id="1172" r:id="rId228"/>
    <p:sldId id="1173" r:id="rId229"/>
    <p:sldId id="1174" r:id="rId230"/>
    <p:sldId id="1175" r:id="rId231"/>
    <p:sldId id="1176" r:id="rId232"/>
    <p:sldId id="1177" r:id="rId233"/>
    <p:sldId id="1178" r:id="rId234"/>
    <p:sldId id="1179" r:id="rId235"/>
    <p:sldId id="1180" r:id="rId236"/>
    <p:sldId id="1184" r:id="rId237"/>
    <p:sldId id="1182" r:id="rId238"/>
    <p:sldId id="1181" r:id="rId239"/>
    <p:sldId id="1183" r:id="rId240"/>
    <p:sldId id="1185" r:id="rId241"/>
    <p:sldId id="1186" r:id="rId242"/>
    <p:sldId id="1188" r:id="rId243"/>
    <p:sldId id="1189" r:id="rId244"/>
    <p:sldId id="1193" r:id="rId245"/>
    <p:sldId id="1190" r:id="rId246"/>
    <p:sldId id="1191" r:id="rId247"/>
    <p:sldId id="1192" r:id="rId248"/>
    <p:sldId id="1195" r:id="rId249"/>
    <p:sldId id="1198" r:id="rId250"/>
    <p:sldId id="1199" r:id="rId251"/>
    <p:sldId id="1196" r:id="rId252"/>
    <p:sldId id="1202" r:id="rId253"/>
    <p:sldId id="1201" r:id="rId254"/>
    <p:sldId id="1204" r:id="rId255"/>
    <p:sldId id="1205" r:id="rId256"/>
    <p:sldId id="1207" r:id="rId257"/>
    <p:sldId id="1206" r:id="rId258"/>
    <p:sldId id="1208" r:id="rId259"/>
    <p:sldId id="1209" r:id="rId260"/>
    <p:sldId id="1210" r:id="rId261"/>
    <p:sldId id="1211" r:id="rId262"/>
    <p:sldId id="1212" r:id="rId263"/>
    <p:sldId id="1213" r:id="rId264"/>
    <p:sldId id="1215" r:id="rId265"/>
    <p:sldId id="1217" r:id="rId266"/>
    <p:sldId id="1219" r:id="rId267"/>
    <p:sldId id="1218" r:id="rId268"/>
    <p:sldId id="1305" r:id="rId269"/>
    <p:sldId id="1306" r:id="rId270"/>
    <p:sldId id="1220" r:id="rId271"/>
    <p:sldId id="1221" r:id="rId272"/>
    <p:sldId id="1223" r:id="rId273"/>
    <p:sldId id="1222" r:id="rId274"/>
    <p:sldId id="1225" r:id="rId275"/>
    <p:sldId id="1226" r:id="rId276"/>
    <p:sldId id="1227" r:id="rId277"/>
    <p:sldId id="1228" r:id="rId278"/>
    <p:sldId id="1261" r:id="rId279"/>
    <p:sldId id="1262" r:id="rId280"/>
    <p:sldId id="1263" r:id="rId281"/>
    <p:sldId id="1266" r:id="rId282"/>
    <p:sldId id="1267" r:id="rId283"/>
    <p:sldId id="1336" r:id="rId284"/>
    <p:sldId id="1338" r:id="rId285"/>
    <p:sldId id="1339" r:id="rId286"/>
    <p:sldId id="1341" r:id="rId287"/>
    <p:sldId id="1340" r:id="rId288"/>
    <p:sldId id="1268" r:id="rId289"/>
    <p:sldId id="1342" r:id="rId290"/>
    <p:sldId id="1343" r:id="rId291"/>
    <p:sldId id="1344" r:id="rId292"/>
    <p:sldId id="1269" r:id="rId293"/>
    <p:sldId id="1270" r:id="rId294"/>
    <p:sldId id="1271" r:id="rId295"/>
    <p:sldId id="1345" r:id="rId296"/>
    <p:sldId id="1272" r:id="rId297"/>
    <p:sldId id="1273" r:id="rId298"/>
    <p:sldId id="1346" r:id="rId299"/>
    <p:sldId id="1274" r:id="rId300"/>
    <p:sldId id="1347" r:id="rId301"/>
    <p:sldId id="1275" r:id="rId302"/>
    <p:sldId id="1348" r:id="rId303"/>
    <p:sldId id="1277" r:id="rId304"/>
    <p:sldId id="1349" r:id="rId305"/>
    <p:sldId id="1278" r:id="rId306"/>
    <p:sldId id="1350" r:id="rId307"/>
    <p:sldId id="1279" r:id="rId308"/>
    <p:sldId id="1280" r:id="rId309"/>
    <p:sldId id="1281" r:id="rId310"/>
    <p:sldId id="1351" r:id="rId311"/>
    <p:sldId id="1352" r:id="rId312"/>
    <p:sldId id="1282" r:id="rId313"/>
    <p:sldId id="1283" r:id="rId314"/>
    <p:sldId id="1353" r:id="rId315"/>
    <p:sldId id="1355" r:id="rId316"/>
    <p:sldId id="1354" r:id="rId317"/>
    <p:sldId id="1358" r:id="rId318"/>
    <p:sldId id="1356" r:id="rId319"/>
    <p:sldId id="1357" r:id="rId320"/>
    <p:sldId id="1360" r:id="rId321"/>
    <p:sldId id="1285" r:id="rId322"/>
    <p:sldId id="1361" r:id="rId323"/>
    <p:sldId id="1286" r:id="rId324"/>
    <p:sldId id="1291" r:id="rId325"/>
    <p:sldId id="1292" r:id="rId326"/>
    <p:sldId id="1293" r:id="rId327"/>
    <p:sldId id="1294" r:id="rId328"/>
    <p:sldId id="1295" r:id="rId329"/>
    <p:sldId id="1362" r:id="rId330"/>
    <p:sldId id="1296" r:id="rId331"/>
    <p:sldId id="1363" r:id="rId332"/>
    <p:sldId id="1297" r:id="rId333"/>
    <p:sldId id="1364" r:id="rId334"/>
    <p:sldId id="1365" r:id="rId335"/>
    <p:sldId id="1366" r:id="rId336"/>
    <p:sldId id="1367" r:id="rId337"/>
    <p:sldId id="1368" r:id="rId338"/>
    <p:sldId id="1370" r:id="rId339"/>
    <p:sldId id="1371" r:id="rId340"/>
    <p:sldId id="1372" r:id="rId341"/>
    <p:sldId id="1229" r:id="rId342"/>
    <p:sldId id="1374" r:id="rId343"/>
    <p:sldId id="1375" r:id="rId344"/>
    <p:sldId id="1376" r:id="rId345"/>
    <p:sldId id="1377" r:id="rId346"/>
    <p:sldId id="1378" r:id="rId347"/>
    <p:sldId id="1379" r:id="rId348"/>
    <p:sldId id="1380" r:id="rId349"/>
    <p:sldId id="1381" r:id="rId350"/>
    <p:sldId id="1382" r:id="rId351"/>
    <p:sldId id="1383" r:id="rId352"/>
    <p:sldId id="1255" r:id="rId353"/>
    <p:sldId id="1230" r:id="rId354"/>
    <p:sldId id="1231" r:id="rId355"/>
    <p:sldId id="1307" r:id="rId356"/>
    <p:sldId id="1254" r:id="rId357"/>
    <p:sldId id="1233" r:id="rId358"/>
    <p:sldId id="1234" r:id="rId359"/>
    <p:sldId id="1235" r:id="rId360"/>
    <p:sldId id="1237" r:id="rId361"/>
    <p:sldId id="1239" r:id="rId362"/>
    <p:sldId id="1238" r:id="rId363"/>
    <p:sldId id="1241" r:id="rId364"/>
    <p:sldId id="1242" r:id="rId365"/>
    <p:sldId id="1243" r:id="rId366"/>
    <p:sldId id="1244" r:id="rId367"/>
    <p:sldId id="1245" r:id="rId368"/>
    <p:sldId id="1246" r:id="rId369"/>
    <p:sldId id="1310" r:id="rId370"/>
    <p:sldId id="1247" r:id="rId371"/>
    <p:sldId id="1309" r:id="rId372"/>
    <p:sldId id="1308" r:id="rId373"/>
    <p:sldId id="1312" r:id="rId374"/>
    <p:sldId id="1314" r:id="rId375"/>
    <p:sldId id="1311" r:id="rId376"/>
    <p:sldId id="1316" r:id="rId377"/>
    <p:sldId id="1317" r:id="rId378"/>
    <p:sldId id="1315" r:id="rId379"/>
    <p:sldId id="1250" r:id="rId380"/>
    <p:sldId id="1320" r:id="rId381"/>
    <p:sldId id="1321" r:id="rId382"/>
    <p:sldId id="1330" r:id="rId383"/>
    <p:sldId id="1331" r:id="rId384"/>
    <p:sldId id="1332" r:id="rId385"/>
    <p:sldId id="1333" r:id="rId386"/>
    <p:sldId id="1334" r:id="rId387"/>
    <p:sldId id="1335" r:id="rId388"/>
    <p:sldId id="1318" r:id="rId389"/>
    <p:sldId id="1319" r:id="rId390"/>
    <p:sldId id="1326" r:id="rId391"/>
    <p:sldId id="1327" r:id="rId392"/>
    <p:sldId id="1328" r:id="rId393"/>
    <p:sldId id="1329" r:id="rId394"/>
    <p:sldId id="1323" r:id="rId395"/>
    <p:sldId id="2008" r:id="rId396"/>
    <p:sldId id="2009" r:id="rId397"/>
    <p:sldId id="2010" r:id="rId398"/>
    <p:sldId id="1324" r:id="rId399"/>
    <p:sldId id="1325" r:id="rId400"/>
    <p:sldId id="1490" r:id="rId401"/>
    <p:sldId id="1256" r:id="rId402"/>
    <p:sldId id="1257" r:id="rId403"/>
    <p:sldId id="1384" r:id="rId404"/>
    <p:sldId id="1258" r:id="rId405"/>
    <p:sldId id="1259" r:id="rId406"/>
    <p:sldId id="1260" r:id="rId407"/>
    <p:sldId id="1385" r:id="rId408"/>
    <p:sldId id="1386" r:id="rId409"/>
    <p:sldId id="1388" r:id="rId410"/>
    <p:sldId id="1391" r:id="rId411"/>
    <p:sldId id="1396" r:id="rId412"/>
    <p:sldId id="1392" r:id="rId413"/>
    <p:sldId id="1395" r:id="rId414"/>
    <p:sldId id="1397" r:id="rId415"/>
    <p:sldId id="1390" r:id="rId416"/>
    <p:sldId id="1389" r:id="rId417"/>
    <p:sldId id="1394" r:id="rId418"/>
    <p:sldId id="1398" r:id="rId419"/>
    <p:sldId id="1393" r:id="rId420"/>
    <p:sldId id="1399" r:id="rId421"/>
    <p:sldId id="1460" r:id="rId422"/>
    <p:sldId id="1461" r:id="rId423"/>
    <p:sldId id="1462" r:id="rId424"/>
    <p:sldId id="1463" r:id="rId425"/>
    <p:sldId id="1464" r:id="rId426"/>
    <p:sldId id="1467" r:id="rId427"/>
    <p:sldId id="1468" r:id="rId428"/>
    <p:sldId id="1488" r:id="rId429"/>
    <p:sldId id="1489" r:id="rId430"/>
    <p:sldId id="1470" r:id="rId431"/>
    <p:sldId id="1471" r:id="rId432"/>
    <p:sldId id="1487" r:id="rId433"/>
    <p:sldId id="1472" r:id="rId434"/>
    <p:sldId id="1473" r:id="rId435"/>
    <p:sldId id="1474" r:id="rId436"/>
    <p:sldId id="1476" r:id="rId437"/>
    <p:sldId id="1475" r:id="rId438"/>
    <p:sldId id="1485" r:id="rId439"/>
    <p:sldId id="1486" r:id="rId440"/>
    <p:sldId id="1477" r:id="rId441"/>
    <p:sldId id="1484" r:id="rId442"/>
    <p:sldId id="1478" r:id="rId443"/>
    <p:sldId id="1400" r:id="rId444"/>
    <p:sldId id="1401" r:id="rId445"/>
    <p:sldId id="1402" r:id="rId446"/>
    <p:sldId id="1403" r:id="rId447"/>
    <p:sldId id="1404" r:id="rId448"/>
    <p:sldId id="1405" r:id="rId449"/>
    <p:sldId id="1407" r:id="rId450"/>
    <p:sldId id="1408" r:id="rId451"/>
    <p:sldId id="1409" r:id="rId452"/>
    <p:sldId id="1410" r:id="rId453"/>
    <p:sldId id="1411" r:id="rId454"/>
    <p:sldId id="1412" r:id="rId455"/>
    <p:sldId id="1413" r:id="rId456"/>
    <p:sldId id="1414" r:id="rId457"/>
    <p:sldId id="1415" r:id="rId458"/>
    <p:sldId id="1416" r:id="rId459"/>
    <p:sldId id="1417" r:id="rId460"/>
    <p:sldId id="1418" r:id="rId461"/>
    <p:sldId id="1420" r:id="rId462"/>
    <p:sldId id="1422" r:id="rId463"/>
    <p:sldId id="1419" r:id="rId464"/>
    <p:sldId id="1421" r:id="rId465"/>
    <p:sldId id="1423" r:id="rId466"/>
    <p:sldId id="1424" r:id="rId467"/>
    <p:sldId id="1425" r:id="rId468"/>
    <p:sldId id="1426" r:id="rId469"/>
    <p:sldId id="1427" r:id="rId470"/>
    <p:sldId id="1428" r:id="rId471"/>
    <p:sldId id="1429" r:id="rId472"/>
    <p:sldId id="1430" r:id="rId473"/>
    <p:sldId id="1431" r:id="rId474"/>
    <p:sldId id="1432" r:id="rId475"/>
    <p:sldId id="1433" r:id="rId476"/>
    <p:sldId id="1434" r:id="rId477"/>
    <p:sldId id="1436" r:id="rId478"/>
    <p:sldId id="1435" r:id="rId479"/>
    <p:sldId id="1437" r:id="rId480"/>
    <p:sldId id="1438" r:id="rId481"/>
    <p:sldId id="1439" r:id="rId482"/>
    <p:sldId id="1440" r:id="rId483"/>
    <p:sldId id="1441" r:id="rId484"/>
    <p:sldId id="1442" r:id="rId485"/>
    <p:sldId id="1443" r:id="rId486"/>
    <p:sldId id="1444" r:id="rId487"/>
    <p:sldId id="1445" r:id="rId488"/>
    <p:sldId id="1446" r:id="rId489"/>
    <p:sldId id="1447" r:id="rId490"/>
    <p:sldId id="1450" r:id="rId491"/>
    <p:sldId id="1448" r:id="rId492"/>
    <p:sldId id="1449" r:id="rId493"/>
    <p:sldId id="1451" r:id="rId494"/>
    <p:sldId id="1452" r:id="rId495"/>
    <p:sldId id="1453" r:id="rId496"/>
    <p:sldId id="1454" r:id="rId497"/>
    <p:sldId id="1455" r:id="rId498"/>
    <p:sldId id="1456" r:id="rId499"/>
    <p:sldId id="1457" r:id="rId500"/>
    <p:sldId id="1466" r:id="rId501"/>
    <p:sldId id="1458" r:id="rId502"/>
    <p:sldId id="1465" r:id="rId503"/>
    <p:sldId id="1491" r:id="rId504"/>
    <p:sldId id="1492" r:id="rId505"/>
    <p:sldId id="1493" r:id="rId506"/>
    <p:sldId id="1518" r:id="rId507"/>
    <p:sldId id="1503" r:id="rId508"/>
    <p:sldId id="1504" r:id="rId509"/>
    <p:sldId id="1505" r:id="rId510"/>
    <p:sldId id="1506" r:id="rId511"/>
    <p:sldId id="1507" r:id="rId512"/>
    <p:sldId id="1508" r:id="rId513"/>
    <p:sldId id="1509" r:id="rId514"/>
    <p:sldId id="1510" r:id="rId515"/>
    <p:sldId id="1511" r:id="rId516"/>
    <p:sldId id="1512" r:id="rId517"/>
    <p:sldId id="1513" r:id="rId518"/>
    <p:sldId id="1514" r:id="rId519"/>
    <p:sldId id="1515" r:id="rId520"/>
    <p:sldId id="1516" r:id="rId521"/>
    <p:sldId id="1517" r:id="rId522"/>
    <p:sldId id="264" r:id="rId523"/>
  </p:sldIdLst>
  <p:sldSz cx="12192000" cy="6858000"/>
  <p:notesSz cx="6858000" cy="9144000"/>
  <p:custDataLst>
    <p:tags r:id="rId5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engtao li" initials="fl"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51A9"/>
    <a:srgbClr val="C943C9"/>
    <a:srgbClr val="4545F9"/>
    <a:srgbClr val="EE1ED0"/>
    <a:srgbClr val="FFFFE4"/>
    <a:srgbClr val="FFFFFF"/>
    <a:srgbClr val="333333"/>
    <a:srgbClr val="B60206"/>
    <a:srgbClr val="AD2B26"/>
    <a:srgbClr val="4950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151" autoAdjust="0"/>
    <p:restoredTop sz="90565" autoAdjust="0"/>
  </p:normalViewPr>
  <p:slideViewPr>
    <p:cSldViewPr snapToGrid="0">
      <p:cViewPr varScale="1">
        <p:scale>
          <a:sx n="91" d="100"/>
          <a:sy n="91" d="100"/>
        </p:scale>
        <p:origin x="546" y="75"/>
      </p:cViewPr>
      <p:guideLst/>
    </p:cSldViewPr>
  </p:slideViewPr>
  <p:notesTextViewPr>
    <p:cViewPr>
      <p:scale>
        <a:sx n="1" d="1"/>
        <a:sy n="1" d="1"/>
      </p:scale>
      <p:origin x="0" y="0"/>
    </p:cViewPr>
  </p:notesTextViewPr>
  <p:notesViewPr>
    <p:cSldViewPr snapToGrid="0">
      <p:cViewPr varScale="1">
        <p:scale>
          <a:sx n="97" d="100"/>
          <a:sy n="97" d="100"/>
        </p:scale>
        <p:origin x="3416" y="192"/>
      </p:cViewPr>
      <p:guideLst/>
    </p:cSldViewPr>
  </p:notes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87.xml"/><Relationship Id="rId98" Type="http://schemas.openxmlformats.org/officeDocument/2006/relationships/slide" Target="slides/slide86.xml"/><Relationship Id="rId97" Type="http://schemas.openxmlformats.org/officeDocument/2006/relationships/slide" Target="slides/slide85.xml"/><Relationship Id="rId96" Type="http://schemas.openxmlformats.org/officeDocument/2006/relationships/slide" Target="slides/slide84.xml"/><Relationship Id="rId95" Type="http://schemas.openxmlformats.org/officeDocument/2006/relationships/slide" Target="slides/slide83.xml"/><Relationship Id="rId94" Type="http://schemas.openxmlformats.org/officeDocument/2006/relationships/slide" Target="slides/slide82.xml"/><Relationship Id="rId93" Type="http://schemas.openxmlformats.org/officeDocument/2006/relationships/slide" Target="slides/slide81.xml"/><Relationship Id="rId92" Type="http://schemas.openxmlformats.org/officeDocument/2006/relationships/slide" Target="slides/slide80.xml"/><Relationship Id="rId91" Type="http://schemas.openxmlformats.org/officeDocument/2006/relationships/slide" Target="slides/slide79.xml"/><Relationship Id="rId90" Type="http://schemas.openxmlformats.org/officeDocument/2006/relationships/slide" Target="slides/slide78.xml"/><Relationship Id="rId9" Type="http://schemas.openxmlformats.org/officeDocument/2006/relationships/slideMaster" Target="slideMasters/slideMaster8.xml"/><Relationship Id="rId89" Type="http://schemas.openxmlformats.org/officeDocument/2006/relationships/slide" Target="slides/slide77.xml"/><Relationship Id="rId88" Type="http://schemas.openxmlformats.org/officeDocument/2006/relationships/slide" Target="slides/slide76.xml"/><Relationship Id="rId87" Type="http://schemas.openxmlformats.org/officeDocument/2006/relationships/slide" Target="slides/slide75.xml"/><Relationship Id="rId86" Type="http://schemas.openxmlformats.org/officeDocument/2006/relationships/slide" Target="slides/slide74.xml"/><Relationship Id="rId85" Type="http://schemas.openxmlformats.org/officeDocument/2006/relationships/slide" Target="slides/slide73.xml"/><Relationship Id="rId84" Type="http://schemas.openxmlformats.org/officeDocument/2006/relationships/slide" Target="slides/slide72.xml"/><Relationship Id="rId83" Type="http://schemas.openxmlformats.org/officeDocument/2006/relationships/slide" Target="slides/slide71.xml"/><Relationship Id="rId82" Type="http://schemas.openxmlformats.org/officeDocument/2006/relationships/slide" Target="slides/slide70.xml"/><Relationship Id="rId81" Type="http://schemas.openxmlformats.org/officeDocument/2006/relationships/slide" Target="slides/slide69.xml"/><Relationship Id="rId80" Type="http://schemas.openxmlformats.org/officeDocument/2006/relationships/slide" Target="slides/slide68.xml"/><Relationship Id="rId8" Type="http://schemas.openxmlformats.org/officeDocument/2006/relationships/slideMaster" Target="slideMasters/slideMaster7.xml"/><Relationship Id="rId79" Type="http://schemas.openxmlformats.org/officeDocument/2006/relationships/slide" Target="slides/slide67.xml"/><Relationship Id="rId78" Type="http://schemas.openxmlformats.org/officeDocument/2006/relationships/slide" Target="slides/slide66.xml"/><Relationship Id="rId77" Type="http://schemas.openxmlformats.org/officeDocument/2006/relationships/slide" Target="slides/slide65.xml"/><Relationship Id="rId76" Type="http://schemas.openxmlformats.org/officeDocument/2006/relationships/slide" Target="slides/slide64.xml"/><Relationship Id="rId75" Type="http://schemas.openxmlformats.org/officeDocument/2006/relationships/slide" Target="slides/slide63.xml"/><Relationship Id="rId74" Type="http://schemas.openxmlformats.org/officeDocument/2006/relationships/slide" Target="slides/slide62.xml"/><Relationship Id="rId73" Type="http://schemas.openxmlformats.org/officeDocument/2006/relationships/slide" Target="slides/slide61.xml"/><Relationship Id="rId72" Type="http://schemas.openxmlformats.org/officeDocument/2006/relationships/slide" Target="slides/slide60.xml"/><Relationship Id="rId71" Type="http://schemas.openxmlformats.org/officeDocument/2006/relationships/slide" Target="slides/slide59.xml"/><Relationship Id="rId70" Type="http://schemas.openxmlformats.org/officeDocument/2006/relationships/slide" Target="slides/slide58.xml"/><Relationship Id="rId7" Type="http://schemas.openxmlformats.org/officeDocument/2006/relationships/slideMaster" Target="slideMasters/slideMaster6.xml"/><Relationship Id="rId69" Type="http://schemas.openxmlformats.org/officeDocument/2006/relationships/slide" Target="slides/slide57.xml"/><Relationship Id="rId68" Type="http://schemas.openxmlformats.org/officeDocument/2006/relationships/slide" Target="slides/slide56.xml"/><Relationship Id="rId67" Type="http://schemas.openxmlformats.org/officeDocument/2006/relationships/slide" Target="slides/slide55.xml"/><Relationship Id="rId66" Type="http://schemas.openxmlformats.org/officeDocument/2006/relationships/slide" Target="slides/slide54.xml"/><Relationship Id="rId65" Type="http://schemas.openxmlformats.org/officeDocument/2006/relationships/slide" Target="slides/slide53.xml"/><Relationship Id="rId64" Type="http://schemas.openxmlformats.org/officeDocument/2006/relationships/slide" Target="slides/slide52.xml"/><Relationship Id="rId63" Type="http://schemas.openxmlformats.org/officeDocument/2006/relationships/slide" Target="slides/slide51.xml"/><Relationship Id="rId62" Type="http://schemas.openxmlformats.org/officeDocument/2006/relationships/slide" Target="slides/slide50.xml"/><Relationship Id="rId61" Type="http://schemas.openxmlformats.org/officeDocument/2006/relationships/slide" Target="slides/slide49.xml"/><Relationship Id="rId60" Type="http://schemas.openxmlformats.org/officeDocument/2006/relationships/slide" Target="slides/slide48.xml"/><Relationship Id="rId6" Type="http://schemas.openxmlformats.org/officeDocument/2006/relationships/slideMaster" Target="slideMasters/slideMaster5.xml"/><Relationship Id="rId59" Type="http://schemas.openxmlformats.org/officeDocument/2006/relationships/slide" Target="slides/slide47.xml"/><Relationship Id="rId58" Type="http://schemas.openxmlformats.org/officeDocument/2006/relationships/slide" Target="slides/slide46.xml"/><Relationship Id="rId57" Type="http://schemas.openxmlformats.org/officeDocument/2006/relationships/slide" Target="slides/slide45.xml"/><Relationship Id="rId56" Type="http://schemas.openxmlformats.org/officeDocument/2006/relationships/slide" Target="slides/slide44.xml"/><Relationship Id="rId55" Type="http://schemas.openxmlformats.org/officeDocument/2006/relationships/slide" Target="slides/slide43.xml"/><Relationship Id="rId54" Type="http://schemas.openxmlformats.org/officeDocument/2006/relationships/slide" Target="slides/slide42.xml"/><Relationship Id="rId53" Type="http://schemas.openxmlformats.org/officeDocument/2006/relationships/slide" Target="slides/slide41.xml"/><Relationship Id="rId529" Type="http://schemas.openxmlformats.org/officeDocument/2006/relationships/tags" Target="tags/tag10.xml"/><Relationship Id="rId528" Type="http://schemas.openxmlformats.org/officeDocument/2006/relationships/commentAuthors" Target="commentAuthors.xml"/><Relationship Id="rId527" Type="http://schemas.openxmlformats.org/officeDocument/2006/relationships/tableStyles" Target="tableStyles.xml"/><Relationship Id="rId526" Type="http://schemas.openxmlformats.org/officeDocument/2006/relationships/viewProps" Target="viewProps.xml"/><Relationship Id="rId525" Type="http://schemas.openxmlformats.org/officeDocument/2006/relationships/presProps" Target="presProps.xml"/><Relationship Id="rId524" Type="http://schemas.openxmlformats.org/officeDocument/2006/relationships/handoutMaster" Target="handoutMasters/handoutMaster1.xml"/><Relationship Id="rId523" Type="http://schemas.openxmlformats.org/officeDocument/2006/relationships/slide" Target="slides/slide511.xml"/><Relationship Id="rId522" Type="http://schemas.openxmlformats.org/officeDocument/2006/relationships/slide" Target="slides/slide510.xml"/><Relationship Id="rId521" Type="http://schemas.openxmlformats.org/officeDocument/2006/relationships/slide" Target="slides/slide509.xml"/><Relationship Id="rId520" Type="http://schemas.openxmlformats.org/officeDocument/2006/relationships/slide" Target="slides/slide508.xml"/><Relationship Id="rId52" Type="http://schemas.openxmlformats.org/officeDocument/2006/relationships/slide" Target="slides/slide40.xml"/><Relationship Id="rId519" Type="http://schemas.openxmlformats.org/officeDocument/2006/relationships/slide" Target="slides/slide507.xml"/><Relationship Id="rId518" Type="http://schemas.openxmlformats.org/officeDocument/2006/relationships/slide" Target="slides/slide506.xml"/><Relationship Id="rId517" Type="http://schemas.openxmlformats.org/officeDocument/2006/relationships/slide" Target="slides/slide505.xml"/><Relationship Id="rId516" Type="http://schemas.openxmlformats.org/officeDocument/2006/relationships/slide" Target="slides/slide504.xml"/><Relationship Id="rId515" Type="http://schemas.openxmlformats.org/officeDocument/2006/relationships/slide" Target="slides/slide503.xml"/><Relationship Id="rId514" Type="http://schemas.openxmlformats.org/officeDocument/2006/relationships/slide" Target="slides/slide502.xml"/><Relationship Id="rId513" Type="http://schemas.openxmlformats.org/officeDocument/2006/relationships/slide" Target="slides/slide501.xml"/><Relationship Id="rId512" Type="http://schemas.openxmlformats.org/officeDocument/2006/relationships/slide" Target="slides/slide500.xml"/><Relationship Id="rId511" Type="http://schemas.openxmlformats.org/officeDocument/2006/relationships/slide" Target="slides/slide499.xml"/><Relationship Id="rId510" Type="http://schemas.openxmlformats.org/officeDocument/2006/relationships/slide" Target="slides/slide498.xml"/><Relationship Id="rId51" Type="http://schemas.openxmlformats.org/officeDocument/2006/relationships/slide" Target="slides/slide39.xml"/><Relationship Id="rId509" Type="http://schemas.openxmlformats.org/officeDocument/2006/relationships/slide" Target="slides/slide497.xml"/><Relationship Id="rId508" Type="http://schemas.openxmlformats.org/officeDocument/2006/relationships/slide" Target="slides/slide496.xml"/><Relationship Id="rId507" Type="http://schemas.openxmlformats.org/officeDocument/2006/relationships/slide" Target="slides/slide495.xml"/><Relationship Id="rId506" Type="http://schemas.openxmlformats.org/officeDocument/2006/relationships/slide" Target="slides/slide494.xml"/><Relationship Id="rId505" Type="http://schemas.openxmlformats.org/officeDocument/2006/relationships/slide" Target="slides/slide493.xml"/><Relationship Id="rId504" Type="http://schemas.openxmlformats.org/officeDocument/2006/relationships/slide" Target="slides/slide492.xml"/><Relationship Id="rId503" Type="http://schemas.openxmlformats.org/officeDocument/2006/relationships/slide" Target="slides/slide491.xml"/><Relationship Id="rId502" Type="http://schemas.openxmlformats.org/officeDocument/2006/relationships/slide" Target="slides/slide490.xml"/><Relationship Id="rId501" Type="http://schemas.openxmlformats.org/officeDocument/2006/relationships/slide" Target="slides/slide489.xml"/><Relationship Id="rId500" Type="http://schemas.openxmlformats.org/officeDocument/2006/relationships/slide" Target="slides/slide488.xml"/><Relationship Id="rId50" Type="http://schemas.openxmlformats.org/officeDocument/2006/relationships/slide" Target="slides/slide38.xml"/><Relationship Id="rId5" Type="http://schemas.openxmlformats.org/officeDocument/2006/relationships/slideMaster" Target="slideMasters/slideMaster4.xml"/><Relationship Id="rId499" Type="http://schemas.openxmlformats.org/officeDocument/2006/relationships/slide" Target="slides/slide487.xml"/><Relationship Id="rId498" Type="http://schemas.openxmlformats.org/officeDocument/2006/relationships/slide" Target="slides/slide486.xml"/><Relationship Id="rId497" Type="http://schemas.openxmlformats.org/officeDocument/2006/relationships/slide" Target="slides/slide485.xml"/><Relationship Id="rId496" Type="http://schemas.openxmlformats.org/officeDocument/2006/relationships/slide" Target="slides/slide484.xml"/><Relationship Id="rId495" Type="http://schemas.openxmlformats.org/officeDocument/2006/relationships/slide" Target="slides/slide483.xml"/><Relationship Id="rId494" Type="http://schemas.openxmlformats.org/officeDocument/2006/relationships/slide" Target="slides/slide482.xml"/><Relationship Id="rId493" Type="http://schemas.openxmlformats.org/officeDocument/2006/relationships/slide" Target="slides/slide481.xml"/><Relationship Id="rId492" Type="http://schemas.openxmlformats.org/officeDocument/2006/relationships/slide" Target="slides/slide480.xml"/><Relationship Id="rId491" Type="http://schemas.openxmlformats.org/officeDocument/2006/relationships/slide" Target="slides/slide479.xml"/><Relationship Id="rId490" Type="http://schemas.openxmlformats.org/officeDocument/2006/relationships/slide" Target="slides/slide478.xml"/><Relationship Id="rId49" Type="http://schemas.openxmlformats.org/officeDocument/2006/relationships/slide" Target="slides/slide37.xml"/><Relationship Id="rId489" Type="http://schemas.openxmlformats.org/officeDocument/2006/relationships/slide" Target="slides/slide477.xml"/><Relationship Id="rId488" Type="http://schemas.openxmlformats.org/officeDocument/2006/relationships/slide" Target="slides/slide476.xml"/><Relationship Id="rId487" Type="http://schemas.openxmlformats.org/officeDocument/2006/relationships/slide" Target="slides/slide475.xml"/><Relationship Id="rId486" Type="http://schemas.openxmlformats.org/officeDocument/2006/relationships/slide" Target="slides/slide474.xml"/><Relationship Id="rId485" Type="http://schemas.openxmlformats.org/officeDocument/2006/relationships/slide" Target="slides/slide473.xml"/><Relationship Id="rId484" Type="http://schemas.openxmlformats.org/officeDocument/2006/relationships/slide" Target="slides/slide472.xml"/><Relationship Id="rId483" Type="http://schemas.openxmlformats.org/officeDocument/2006/relationships/slide" Target="slides/slide471.xml"/><Relationship Id="rId482" Type="http://schemas.openxmlformats.org/officeDocument/2006/relationships/slide" Target="slides/slide470.xml"/><Relationship Id="rId481" Type="http://schemas.openxmlformats.org/officeDocument/2006/relationships/slide" Target="slides/slide469.xml"/><Relationship Id="rId480" Type="http://schemas.openxmlformats.org/officeDocument/2006/relationships/slide" Target="slides/slide468.xml"/><Relationship Id="rId48" Type="http://schemas.openxmlformats.org/officeDocument/2006/relationships/slide" Target="slides/slide36.xml"/><Relationship Id="rId479" Type="http://schemas.openxmlformats.org/officeDocument/2006/relationships/slide" Target="slides/slide467.xml"/><Relationship Id="rId478" Type="http://schemas.openxmlformats.org/officeDocument/2006/relationships/slide" Target="slides/slide466.xml"/><Relationship Id="rId477" Type="http://schemas.openxmlformats.org/officeDocument/2006/relationships/slide" Target="slides/slide465.xml"/><Relationship Id="rId476" Type="http://schemas.openxmlformats.org/officeDocument/2006/relationships/slide" Target="slides/slide464.xml"/><Relationship Id="rId475" Type="http://schemas.openxmlformats.org/officeDocument/2006/relationships/slide" Target="slides/slide463.xml"/><Relationship Id="rId474" Type="http://schemas.openxmlformats.org/officeDocument/2006/relationships/slide" Target="slides/slide462.xml"/><Relationship Id="rId473" Type="http://schemas.openxmlformats.org/officeDocument/2006/relationships/slide" Target="slides/slide461.xml"/><Relationship Id="rId472" Type="http://schemas.openxmlformats.org/officeDocument/2006/relationships/slide" Target="slides/slide460.xml"/><Relationship Id="rId471" Type="http://schemas.openxmlformats.org/officeDocument/2006/relationships/slide" Target="slides/slide459.xml"/><Relationship Id="rId470" Type="http://schemas.openxmlformats.org/officeDocument/2006/relationships/slide" Target="slides/slide458.xml"/><Relationship Id="rId47" Type="http://schemas.openxmlformats.org/officeDocument/2006/relationships/slide" Target="slides/slide35.xml"/><Relationship Id="rId469" Type="http://schemas.openxmlformats.org/officeDocument/2006/relationships/slide" Target="slides/slide457.xml"/><Relationship Id="rId468" Type="http://schemas.openxmlformats.org/officeDocument/2006/relationships/slide" Target="slides/slide456.xml"/><Relationship Id="rId467" Type="http://schemas.openxmlformats.org/officeDocument/2006/relationships/slide" Target="slides/slide455.xml"/><Relationship Id="rId466" Type="http://schemas.openxmlformats.org/officeDocument/2006/relationships/slide" Target="slides/slide454.xml"/><Relationship Id="rId465" Type="http://schemas.openxmlformats.org/officeDocument/2006/relationships/slide" Target="slides/slide453.xml"/><Relationship Id="rId464" Type="http://schemas.openxmlformats.org/officeDocument/2006/relationships/slide" Target="slides/slide452.xml"/><Relationship Id="rId463" Type="http://schemas.openxmlformats.org/officeDocument/2006/relationships/slide" Target="slides/slide451.xml"/><Relationship Id="rId462" Type="http://schemas.openxmlformats.org/officeDocument/2006/relationships/slide" Target="slides/slide450.xml"/><Relationship Id="rId461" Type="http://schemas.openxmlformats.org/officeDocument/2006/relationships/slide" Target="slides/slide449.xml"/><Relationship Id="rId460" Type="http://schemas.openxmlformats.org/officeDocument/2006/relationships/slide" Target="slides/slide448.xml"/><Relationship Id="rId46" Type="http://schemas.openxmlformats.org/officeDocument/2006/relationships/slide" Target="slides/slide34.xml"/><Relationship Id="rId459" Type="http://schemas.openxmlformats.org/officeDocument/2006/relationships/slide" Target="slides/slide447.xml"/><Relationship Id="rId458" Type="http://schemas.openxmlformats.org/officeDocument/2006/relationships/slide" Target="slides/slide446.xml"/><Relationship Id="rId457" Type="http://schemas.openxmlformats.org/officeDocument/2006/relationships/slide" Target="slides/slide445.xml"/><Relationship Id="rId456" Type="http://schemas.openxmlformats.org/officeDocument/2006/relationships/slide" Target="slides/slide444.xml"/><Relationship Id="rId455" Type="http://schemas.openxmlformats.org/officeDocument/2006/relationships/slide" Target="slides/slide443.xml"/><Relationship Id="rId454" Type="http://schemas.openxmlformats.org/officeDocument/2006/relationships/slide" Target="slides/slide442.xml"/><Relationship Id="rId453" Type="http://schemas.openxmlformats.org/officeDocument/2006/relationships/slide" Target="slides/slide441.xml"/><Relationship Id="rId452" Type="http://schemas.openxmlformats.org/officeDocument/2006/relationships/slide" Target="slides/slide440.xml"/><Relationship Id="rId451" Type="http://schemas.openxmlformats.org/officeDocument/2006/relationships/slide" Target="slides/slide439.xml"/><Relationship Id="rId450" Type="http://schemas.openxmlformats.org/officeDocument/2006/relationships/slide" Target="slides/slide438.xml"/><Relationship Id="rId45" Type="http://schemas.openxmlformats.org/officeDocument/2006/relationships/slide" Target="slides/slide33.xml"/><Relationship Id="rId449" Type="http://schemas.openxmlformats.org/officeDocument/2006/relationships/slide" Target="slides/slide437.xml"/><Relationship Id="rId448" Type="http://schemas.openxmlformats.org/officeDocument/2006/relationships/slide" Target="slides/slide436.xml"/><Relationship Id="rId447" Type="http://schemas.openxmlformats.org/officeDocument/2006/relationships/slide" Target="slides/slide435.xml"/><Relationship Id="rId446" Type="http://schemas.openxmlformats.org/officeDocument/2006/relationships/slide" Target="slides/slide434.xml"/><Relationship Id="rId445" Type="http://schemas.openxmlformats.org/officeDocument/2006/relationships/slide" Target="slides/slide433.xml"/><Relationship Id="rId444" Type="http://schemas.openxmlformats.org/officeDocument/2006/relationships/slide" Target="slides/slide432.xml"/><Relationship Id="rId443" Type="http://schemas.openxmlformats.org/officeDocument/2006/relationships/slide" Target="slides/slide431.xml"/><Relationship Id="rId442" Type="http://schemas.openxmlformats.org/officeDocument/2006/relationships/slide" Target="slides/slide430.xml"/><Relationship Id="rId441" Type="http://schemas.openxmlformats.org/officeDocument/2006/relationships/slide" Target="slides/slide429.xml"/><Relationship Id="rId440" Type="http://schemas.openxmlformats.org/officeDocument/2006/relationships/slide" Target="slides/slide428.xml"/><Relationship Id="rId44" Type="http://schemas.openxmlformats.org/officeDocument/2006/relationships/slide" Target="slides/slide32.xml"/><Relationship Id="rId439" Type="http://schemas.openxmlformats.org/officeDocument/2006/relationships/slide" Target="slides/slide427.xml"/><Relationship Id="rId438" Type="http://schemas.openxmlformats.org/officeDocument/2006/relationships/slide" Target="slides/slide426.xml"/><Relationship Id="rId437" Type="http://schemas.openxmlformats.org/officeDocument/2006/relationships/slide" Target="slides/slide425.xml"/><Relationship Id="rId436" Type="http://schemas.openxmlformats.org/officeDocument/2006/relationships/slide" Target="slides/slide424.xml"/><Relationship Id="rId435" Type="http://schemas.openxmlformats.org/officeDocument/2006/relationships/slide" Target="slides/slide423.xml"/><Relationship Id="rId434" Type="http://schemas.openxmlformats.org/officeDocument/2006/relationships/slide" Target="slides/slide422.xml"/><Relationship Id="rId433" Type="http://schemas.openxmlformats.org/officeDocument/2006/relationships/slide" Target="slides/slide421.xml"/><Relationship Id="rId432" Type="http://schemas.openxmlformats.org/officeDocument/2006/relationships/slide" Target="slides/slide420.xml"/><Relationship Id="rId431" Type="http://schemas.openxmlformats.org/officeDocument/2006/relationships/slide" Target="slides/slide419.xml"/><Relationship Id="rId430" Type="http://schemas.openxmlformats.org/officeDocument/2006/relationships/slide" Target="slides/slide418.xml"/><Relationship Id="rId43" Type="http://schemas.openxmlformats.org/officeDocument/2006/relationships/slide" Target="slides/slide31.xml"/><Relationship Id="rId429" Type="http://schemas.openxmlformats.org/officeDocument/2006/relationships/slide" Target="slides/slide417.xml"/><Relationship Id="rId428" Type="http://schemas.openxmlformats.org/officeDocument/2006/relationships/slide" Target="slides/slide416.xml"/><Relationship Id="rId427" Type="http://schemas.openxmlformats.org/officeDocument/2006/relationships/slide" Target="slides/slide415.xml"/><Relationship Id="rId426" Type="http://schemas.openxmlformats.org/officeDocument/2006/relationships/slide" Target="slides/slide414.xml"/><Relationship Id="rId425" Type="http://schemas.openxmlformats.org/officeDocument/2006/relationships/slide" Target="slides/slide413.xml"/><Relationship Id="rId424" Type="http://schemas.openxmlformats.org/officeDocument/2006/relationships/slide" Target="slides/slide412.xml"/><Relationship Id="rId423" Type="http://schemas.openxmlformats.org/officeDocument/2006/relationships/slide" Target="slides/slide411.xml"/><Relationship Id="rId422" Type="http://schemas.openxmlformats.org/officeDocument/2006/relationships/slide" Target="slides/slide410.xml"/><Relationship Id="rId421" Type="http://schemas.openxmlformats.org/officeDocument/2006/relationships/slide" Target="slides/slide409.xml"/><Relationship Id="rId420" Type="http://schemas.openxmlformats.org/officeDocument/2006/relationships/slide" Target="slides/slide408.xml"/><Relationship Id="rId42" Type="http://schemas.openxmlformats.org/officeDocument/2006/relationships/slide" Target="slides/slide30.xml"/><Relationship Id="rId419" Type="http://schemas.openxmlformats.org/officeDocument/2006/relationships/slide" Target="slides/slide407.xml"/><Relationship Id="rId418" Type="http://schemas.openxmlformats.org/officeDocument/2006/relationships/slide" Target="slides/slide406.xml"/><Relationship Id="rId417" Type="http://schemas.openxmlformats.org/officeDocument/2006/relationships/slide" Target="slides/slide405.xml"/><Relationship Id="rId416" Type="http://schemas.openxmlformats.org/officeDocument/2006/relationships/slide" Target="slides/slide404.xml"/><Relationship Id="rId415" Type="http://schemas.openxmlformats.org/officeDocument/2006/relationships/slide" Target="slides/slide403.xml"/><Relationship Id="rId414" Type="http://schemas.openxmlformats.org/officeDocument/2006/relationships/slide" Target="slides/slide402.xml"/><Relationship Id="rId413" Type="http://schemas.openxmlformats.org/officeDocument/2006/relationships/slide" Target="slides/slide401.xml"/><Relationship Id="rId412" Type="http://schemas.openxmlformats.org/officeDocument/2006/relationships/slide" Target="slides/slide400.xml"/><Relationship Id="rId411" Type="http://schemas.openxmlformats.org/officeDocument/2006/relationships/slide" Target="slides/slide399.xml"/><Relationship Id="rId410" Type="http://schemas.openxmlformats.org/officeDocument/2006/relationships/slide" Target="slides/slide398.xml"/><Relationship Id="rId41" Type="http://schemas.openxmlformats.org/officeDocument/2006/relationships/slide" Target="slides/slide29.xml"/><Relationship Id="rId409" Type="http://schemas.openxmlformats.org/officeDocument/2006/relationships/slide" Target="slides/slide397.xml"/><Relationship Id="rId408" Type="http://schemas.openxmlformats.org/officeDocument/2006/relationships/slide" Target="slides/slide396.xml"/><Relationship Id="rId407" Type="http://schemas.openxmlformats.org/officeDocument/2006/relationships/slide" Target="slides/slide395.xml"/><Relationship Id="rId406" Type="http://schemas.openxmlformats.org/officeDocument/2006/relationships/slide" Target="slides/slide394.xml"/><Relationship Id="rId405" Type="http://schemas.openxmlformats.org/officeDocument/2006/relationships/slide" Target="slides/slide393.xml"/><Relationship Id="rId404" Type="http://schemas.openxmlformats.org/officeDocument/2006/relationships/slide" Target="slides/slide392.xml"/><Relationship Id="rId403" Type="http://schemas.openxmlformats.org/officeDocument/2006/relationships/slide" Target="slides/slide391.xml"/><Relationship Id="rId402" Type="http://schemas.openxmlformats.org/officeDocument/2006/relationships/slide" Target="slides/slide390.xml"/><Relationship Id="rId401" Type="http://schemas.openxmlformats.org/officeDocument/2006/relationships/slide" Target="slides/slide389.xml"/><Relationship Id="rId400" Type="http://schemas.openxmlformats.org/officeDocument/2006/relationships/slide" Target="slides/slide388.xml"/><Relationship Id="rId40" Type="http://schemas.openxmlformats.org/officeDocument/2006/relationships/slide" Target="slides/slide28.xml"/><Relationship Id="rId4" Type="http://schemas.openxmlformats.org/officeDocument/2006/relationships/slideMaster" Target="slideMasters/slideMaster3.xml"/><Relationship Id="rId399" Type="http://schemas.openxmlformats.org/officeDocument/2006/relationships/slide" Target="slides/slide387.xml"/><Relationship Id="rId398" Type="http://schemas.openxmlformats.org/officeDocument/2006/relationships/slide" Target="slides/slide386.xml"/><Relationship Id="rId397" Type="http://schemas.openxmlformats.org/officeDocument/2006/relationships/slide" Target="slides/slide385.xml"/><Relationship Id="rId396" Type="http://schemas.openxmlformats.org/officeDocument/2006/relationships/slide" Target="slides/slide384.xml"/><Relationship Id="rId395" Type="http://schemas.openxmlformats.org/officeDocument/2006/relationships/slide" Target="slides/slide383.xml"/><Relationship Id="rId394" Type="http://schemas.openxmlformats.org/officeDocument/2006/relationships/slide" Target="slides/slide382.xml"/><Relationship Id="rId393" Type="http://schemas.openxmlformats.org/officeDocument/2006/relationships/slide" Target="slides/slide381.xml"/><Relationship Id="rId392" Type="http://schemas.openxmlformats.org/officeDocument/2006/relationships/slide" Target="slides/slide380.xml"/><Relationship Id="rId391" Type="http://schemas.openxmlformats.org/officeDocument/2006/relationships/slide" Target="slides/slide379.xml"/><Relationship Id="rId390" Type="http://schemas.openxmlformats.org/officeDocument/2006/relationships/slide" Target="slides/slide378.xml"/><Relationship Id="rId39" Type="http://schemas.openxmlformats.org/officeDocument/2006/relationships/slide" Target="slides/slide27.xml"/><Relationship Id="rId389" Type="http://schemas.openxmlformats.org/officeDocument/2006/relationships/slide" Target="slides/slide377.xml"/><Relationship Id="rId388" Type="http://schemas.openxmlformats.org/officeDocument/2006/relationships/slide" Target="slides/slide376.xml"/><Relationship Id="rId387" Type="http://schemas.openxmlformats.org/officeDocument/2006/relationships/slide" Target="slides/slide375.xml"/><Relationship Id="rId386" Type="http://schemas.openxmlformats.org/officeDocument/2006/relationships/slide" Target="slides/slide374.xml"/><Relationship Id="rId385" Type="http://schemas.openxmlformats.org/officeDocument/2006/relationships/slide" Target="slides/slide373.xml"/><Relationship Id="rId384" Type="http://schemas.openxmlformats.org/officeDocument/2006/relationships/slide" Target="slides/slide372.xml"/><Relationship Id="rId383" Type="http://schemas.openxmlformats.org/officeDocument/2006/relationships/slide" Target="slides/slide371.xml"/><Relationship Id="rId382" Type="http://schemas.openxmlformats.org/officeDocument/2006/relationships/slide" Target="slides/slide370.xml"/><Relationship Id="rId381" Type="http://schemas.openxmlformats.org/officeDocument/2006/relationships/slide" Target="slides/slide369.xml"/><Relationship Id="rId380" Type="http://schemas.openxmlformats.org/officeDocument/2006/relationships/slide" Target="slides/slide368.xml"/><Relationship Id="rId38" Type="http://schemas.openxmlformats.org/officeDocument/2006/relationships/slide" Target="slides/slide26.xml"/><Relationship Id="rId379" Type="http://schemas.openxmlformats.org/officeDocument/2006/relationships/slide" Target="slides/slide367.xml"/><Relationship Id="rId378" Type="http://schemas.openxmlformats.org/officeDocument/2006/relationships/slide" Target="slides/slide366.xml"/><Relationship Id="rId377" Type="http://schemas.openxmlformats.org/officeDocument/2006/relationships/slide" Target="slides/slide365.xml"/><Relationship Id="rId376" Type="http://schemas.openxmlformats.org/officeDocument/2006/relationships/slide" Target="slides/slide364.xml"/><Relationship Id="rId375" Type="http://schemas.openxmlformats.org/officeDocument/2006/relationships/slide" Target="slides/slide363.xml"/><Relationship Id="rId374" Type="http://schemas.openxmlformats.org/officeDocument/2006/relationships/slide" Target="slides/slide362.xml"/><Relationship Id="rId373" Type="http://schemas.openxmlformats.org/officeDocument/2006/relationships/slide" Target="slides/slide361.xml"/><Relationship Id="rId372" Type="http://schemas.openxmlformats.org/officeDocument/2006/relationships/slide" Target="slides/slide360.xml"/><Relationship Id="rId371" Type="http://schemas.openxmlformats.org/officeDocument/2006/relationships/slide" Target="slides/slide359.xml"/><Relationship Id="rId370" Type="http://schemas.openxmlformats.org/officeDocument/2006/relationships/slide" Target="slides/slide358.xml"/><Relationship Id="rId37" Type="http://schemas.openxmlformats.org/officeDocument/2006/relationships/notesMaster" Target="notesMasters/notesMaster1.xml"/><Relationship Id="rId369" Type="http://schemas.openxmlformats.org/officeDocument/2006/relationships/slide" Target="slides/slide357.xml"/><Relationship Id="rId368" Type="http://schemas.openxmlformats.org/officeDocument/2006/relationships/slide" Target="slides/slide356.xml"/><Relationship Id="rId367" Type="http://schemas.openxmlformats.org/officeDocument/2006/relationships/slide" Target="slides/slide355.xml"/><Relationship Id="rId366" Type="http://schemas.openxmlformats.org/officeDocument/2006/relationships/slide" Target="slides/slide354.xml"/><Relationship Id="rId365" Type="http://schemas.openxmlformats.org/officeDocument/2006/relationships/slide" Target="slides/slide353.xml"/><Relationship Id="rId364" Type="http://schemas.openxmlformats.org/officeDocument/2006/relationships/slide" Target="slides/slide352.xml"/><Relationship Id="rId363" Type="http://schemas.openxmlformats.org/officeDocument/2006/relationships/slide" Target="slides/slide351.xml"/><Relationship Id="rId362" Type="http://schemas.openxmlformats.org/officeDocument/2006/relationships/slide" Target="slides/slide350.xml"/><Relationship Id="rId361" Type="http://schemas.openxmlformats.org/officeDocument/2006/relationships/slide" Target="slides/slide349.xml"/><Relationship Id="rId360" Type="http://schemas.openxmlformats.org/officeDocument/2006/relationships/slide" Target="slides/slide348.xml"/><Relationship Id="rId36" Type="http://schemas.openxmlformats.org/officeDocument/2006/relationships/slide" Target="slides/slide25.xml"/><Relationship Id="rId359" Type="http://schemas.openxmlformats.org/officeDocument/2006/relationships/slide" Target="slides/slide347.xml"/><Relationship Id="rId358" Type="http://schemas.openxmlformats.org/officeDocument/2006/relationships/slide" Target="slides/slide346.xml"/><Relationship Id="rId357" Type="http://schemas.openxmlformats.org/officeDocument/2006/relationships/slide" Target="slides/slide345.xml"/><Relationship Id="rId356" Type="http://schemas.openxmlformats.org/officeDocument/2006/relationships/slide" Target="slides/slide344.xml"/><Relationship Id="rId355" Type="http://schemas.openxmlformats.org/officeDocument/2006/relationships/slide" Target="slides/slide343.xml"/><Relationship Id="rId354" Type="http://schemas.openxmlformats.org/officeDocument/2006/relationships/slide" Target="slides/slide342.xml"/><Relationship Id="rId353" Type="http://schemas.openxmlformats.org/officeDocument/2006/relationships/slide" Target="slides/slide341.xml"/><Relationship Id="rId352" Type="http://schemas.openxmlformats.org/officeDocument/2006/relationships/slide" Target="slides/slide340.xml"/><Relationship Id="rId351" Type="http://schemas.openxmlformats.org/officeDocument/2006/relationships/slide" Target="slides/slide339.xml"/><Relationship Id="rId350" Type="http://schemas.openxmlformats.org/officeDocument/2006/relationships/slide" Target="slides/slide338.xml"/><Relationship Id="rId35" Type="http://schemas.openxmlformats.org/officeDocument/2006/relationships/slide" Target="slides/slide24.xml"/><Relationship Id="rId349" Type="http://schemas.openxmlformats.org/officeDocument/2006/relationships/slide" Target="slides/slide337.xml"/><Relationship Id="rId348" Type="http://schemas.openxmlformats.org/officeDocument/2006/relationships/slide" Target="slides/slide336.xml"/><Relationship Id="rId347" Type="http://schemas.openxmlformats.org/officeDocument/2006/relationships/slide" Target="slides/slide335.xml"/><Relationship Id="rId346" Type="http://schemas.openxmlformats.org/officeDocument/2006/relationships/slide" Target="slides/slide334.xml"/><Relationship Id="rId345" Type="http://schemas.openxmlformats.org/officeDocument/2006/relationships/slide" Target="slides/slide333.xml"/><Relationship Id="rId344" Type="http://schemas.openxmlformats.org/officeDocument/2006/relationships/slide" Target="slides/slide332.xml"/><Relationship Id="rId343" Type="http://schemas.openxmlformats.org/officeDocument/2006/relationships/slide" Target="slides/slide331.xml"/><Relationship Id="rId342" Type="http://schemas.openxmlformats.org/officeDocument/2006/relationships/slide" Target="slides/slide330.xml"/><Relationship Id="rId341" Type="http://schemas.openxmlformats.org/officeDocument/2006/relationships/slide" Target="slides/slide329.xml"/><Relationship Id="rId340" Type="http://schemas.openxmlformats.org/officeDocument/2006/relationships/slide" Target="slides/slide328.xml"/><Relationship Id="rId34" Type="http://schemas.openxmlformats.org/officeDocument/2006/relationships/slide" Target="slides/slide23.xml"/><Relationship Id="rId339" Type="http://schemas.openxmlformats.org/officeDocument/2006/relationships/slide" Target="slides/slide327.xml"/><Relationship Id="rId338" Type="http://schemas.openxmlformats.org/officeDocument/2006/relationships/slide" Target="slides/slide326.xml"/><Relationship Id="rId337" Type="http://schemas.openxmlformats.org/officeDocument/2006/relationships/slide" Target="slides/slide325.xml"/><Relationship Id="rId336" Type="http://schemas.openxmlformats.org/officeDocument/2006/relationships/slide" Target="slides/slide324.xml"/><Relationship Id="rId335" Type="http://schemas.openxmlformats.org/officeDocument/2006/relationships/slide" Target="slides/slide323.xml"/><Relationship Id="rId334" Type="http://schemas.openxmlformats.org/officeDocument/2006/relationships/slide" Target="slides/slide322.xml"/><Relationship Id="rId333" Type="http://schemas.openxmlformats.org/officeDocument/2006/relationships/slide" Target="slides/slide321.xml"/><Relationship Id="rId332" Type="http://schemas.openxmlformats.org/officeDocument/2006/relationships/slide" Target="slides/slide320.xml"/><Relationship Id="rId331" Type="http://schemas.openxmlformats.org/officeDocument/2006/relationships/slide" Target="slides/slide319.xml"/><Relationship Id="rId330" Type="http://schemas.openxmlformats.org/officeDocument/2006/relationships/slide" Target="slides/slide318.xml"/><Relationship Id="rId33" Type="http://schemas.openxmlformats.org/officeDocument/2006/relationships/slide" Target="slides/slide22.xml"/><Relationship Id="rId329" Type="http://schemas.openxmlformats.org/officeDocument/2006/relationships/slide" Target="slides/slide317.xml"/><Relationship Id="rId328" Type="http://schemas.openxmlformats.org/officeDocument/2006/relationships/slide" Target="slides/slide316.xml"/><Relationship Id="rId327" Type="http://schemas.openxmlformats.org/officeDocument/2006/relationships/slide" Target="slides/slide315.xml"/><Relationship Id="rId326" Type="http://schemas.openxmlformats.org/officeDocument/2006/relationships/slide" Target="slides/slide314.xml"/><Relationship Id="rId325" Type="http://schemas.openxmlformats.org/officeDocument/2006/relationships/slide" Target="slides/slide313.xml"/><Relationship Id="rId324" Type="http://schemas.openxmlformats.org/officeDocument/2006/relationships/slide" Target="slides/slide312.xml"/><Relationship Id="rId323" Type="http://schemas.openxmlformats.org/officeDocument/2006/relationships/slide" Target="slides/slide311.xml"/><Relationship Id="rId322" Type="http://schemas.openxmlformats.org/officeDocument/2006/relationships/slide" Target="slides/slide310.xml"/><Relationship Id="rId321" Type="http://schemas.openxmlformats.org/officeDocument/2006/relationships/slide" Target="slides/slide309.xml"/><Relationship Id="rId320" Type="http://schemas.openxmlformats.org/officeDocument/2006/relationships/slide" Target="slides/slide308.xml"/><Relationship Id="rId32" Type="http://schemas.openxmlformats.org/officeDocument/2006/relationships/slide" Target="slides/slide21.xml"/><Relationship Id="rId319" Type="http://schemas.openxmlformats.org/officeDocument/2006/relationships/slide" Target="slides/slide307.xml"/><Relationship Id="rId318" Type="http://schemas.openxmlformats.org/officeDocument/2006/relationships/slide" Target="slides/slide306.xml"/><Relationship Id="rId317" Type="http://schemas.openxmlformats.org/officeDocument/2006/relationships/slide" Target="slides/slide305.xml"/><Relationship Id="rId316" Type="http://schemas.openxmlformats.org/officeDocument/2006/relationships/slide" Target="slides/slide304.xml"/><Relationship Id="rId315" Type="http://schemas.openxmlformats.org/officeDocument/2006/relationships/slide" Target="slides/slide303.xml"/><Relationship Id="rId314" Type="http://schemas.openxmlformats.org/officeDocument/2006/relationships/slide" Target="slides/slide302.xml"/><Relationship Id="rId313" Type="http://schemas.openxmlformats.org/officeDocument/2006/relationships/slide" Target="slides/slide301.xml"/><Relationship Id="rId312" Type="http://schemas.openxmlformats.org/officeDocument/2006/relationships/slide" Target="slides/slide300.xml"/><Relationship Id="rId311" Type="http://schemas.openxmlformats.org/officeDocument/2006/relationships/slide" Target="slides/slide299.xml"/><Relationship Id="rId310" Type="http://schemas.openxmlformats.org/officeDocument/2006/relationships/slide" Target="slides/slide298.xml"/><Relationship Id="rId31" Type="http://schemas.openxmlformats.org/officeDocument/2006/relationships/slide" Target="slides/slide20.xml"/><Relationship Id="rId309" Type="http://schemas.openxmlformats.org/officeDocument/2006/relationships/slide" Target="slides/slide297.xml"/><Relationship Id="rId308" Type="http://schemas.openxmlformats.org/officeDocument/2006/relationships/slide" Target="slides/slide296.xml"/><Relationship Id="rId307" Type="http://schemas.openxmlformats.org/officeDocument/2006/relationships/slide" Target="slides/slide295.xml"/><Relationship Id="rId306" Type="http://schemas.openxmlformats.org/officeDocument/2006/relationships/slide" Target="slides/slide294.xml"/><Relationship Id="rId305" Type="http://schemas.openxmlformats.org/officeDocument/2006/relationships/slide" Target="slides/slide293.xml"/><Relationship Id="rId304" Type="http://schemas.openxmlformats.org/officeDocument/2006/relationships/slide" Target="slides/slide292.xml"/><Relationship Id="rId303" Type="http://schemas.openxmlformats.org/officeDocument/2006/relationships/slide" Target="slides/slide291.xml"/><Relationship Id="rId302" Type="http://schemas.openxmlformats.org/officeDocument/2006/relationships/slide" Target="slides/slide290.xml"/><Relationship Id="rId301" Type="http://schemas.openxmlformats.org/officeDocument/2006/relationships/slide" Target="slides/slide289.xml"/><Relationship Id="rId300" Type="http://schemas.openxmlformats.org/officeDocument/2006/relationships/slide" Target="slides/slide288.xml"/><Relationship Id="rId30" Type="http://schemas.openxmlformats.org/officeDocument/2006/relationships/slide" Target="slides/slide19.xml"/><Relationship Id="rId3" Type="http://schemas.openxmlformats.org/officeDocument/2006/relationships/slideMaster" Target="slideMasters/slideMaster2.xml"/><Relationship Id="rId299" Type="http://schemas.openxmlformats.org/officeDocument/2006/relationships/slide" Target="slides/slide287.xml"/><Relationship Id="rId298" Type="http://schemas.openxmlformats.org/officeDocument/2006/relationships/slide" Target="slides/slide286.xml"/><Relationship Id="rId297" Type="http://schemas.openxmlformats.org/officeDocument/2006/relationships/slide" Target="slides/slide285.xml"/><Relationship Id="rId296" Type="http://schemas.openxmlformats.org/officeDocument/2006/relationships/slide" Target="slides/slide284.xml"/><Relationship Id="rId295" Type="http://schemas.openxmlformats.org/officeDocument/2006/relationships/slide" Target="slides/slide283.xml"/><Relationship Id="rId294" Type="http://schemas.openxmlformats.org/officeDocument/2006/relationships/slide" Target="slides/slide282.xml"/><Relationship Id="rId293" Type="http://schemas.openxmlformats.org/officeDocument/2006/relationships/slide" Target="slides/slide281.xml"/><Relationship Id="rId292" Type="http://schemas.openxmlformats.org/officeDocument/2006/relationships/slide" Target="slides/slide280.xml"/><Relationship Id="rId291" Type="http://schemas.openxmlformats.org/officeDocument/2006/relationships/slide" Target="slides/slide279.xml"/><Relationship Id="rId290" Type="http://schemas.openxmlformats.org/officeDocument/2006/relationships/slide" Target="slides/slide278.xml"/><Relationship Id="rId29" Type="http://schemas.openxmlformats.org/officeDocument/2006/relationships/slide" Target="slides/slide18.xml"/><Relationship Id="rId289" Type="http://schemas.openxmlformats.org/officeDocument/2006/relationships/slide" Target="slides/slide277.xml"/><Relationship Id="rId288" Type="http://schemas.openxmlformats.org/officeDocument/2006/relationships/slide" Target="slides/slide276.xml"/><Relationship Id="rId287" Type="http://schemas.openxmlformats.org/officeDocument/2006/relationships/slide" Target="slides/slide275.xml"/><Relationship Id="rId286" Type="http://schemas.openxmlformats.org/officeDocument/2006/relationships/slide" Target="slides/slide274.xml"/><Relationship Id="rId285" Type="http://schemas.openxmlformats.org/officeDocument/2006/relationships/slide" Target="slides/slide273.xml"/><Relationship Id="rId284" Type="http://schemas.openxmlformats.org/officeDocument/2006/relationships/slide" Target="slides/slide272.xml"/><Relationship Id="rId283" Type="http://schemas.openxmlformats.org/officeDocument/2006/relationships/slide" Target="slides/slide271.xml"/><Relationship Id="rId282" Type="http://schemas.openxmlformats.org/officeDocument/2006/relationships/slide" Target="slides/slide270.xml"/><Relationship Id="rId281" Type="http://schemas.openxmlformats.org/officeDocument/2006/relationships/slide" Target="slides/slide269.xml"/><Relationship Id="rId280" Type="http://schemas.openxmlformats.org/officeDocument/2006/relationships/slide" Target="slides/slide268.xml"/><Relationship Id="rId28" Type="http://schemas.openxmlformats.org/officeDocument/2006/relationships/slide" Target="slides/slide17.xml"/><Relationship Id="rId279" Type="http://schemas.openxmlformats.org/officeDocument/2006/relationships/slide" Target="slides/slide267.xml"/><Relationship Id="rId278" Type="http://schemas.openxmlformats.org/officeDocument/2006/relationships/slide" Target="slides/slide266.xml"/><Relationship Id="rId277" Type="http://schemas.openxmlformats.org/officeDocument/2006/relationships/slide" Target="slides/slide265.xml"/><Relationship Id="rId276" Type="http://schemas.openxmlformats.org/officeDocument/2006/relationships/slide" Target="slides/slide264.xml"/><Relationship Id="rId275" Type="http://schemas.openxmlformats.org/officeDocument/2006/relationships/slide" Target="slides/slide263.xml"/><Relationship Id="rId274" Type="http://schemas.openxmlformats.org/officeDocument/2006/relationships/slide" Target="slides/slide262.xml"/><Relationship Id="rId273" Type="http://schemas.openxmlformats.org/officeDocument/2006/relationships/slide" Target="slides/slide261.xml"/><Relationship Id="rId272" Type="http://schemas.openxmlformats.org/officeDocument/2006/relationships/slide" Target="slides/slide260.xml"/><Relationship Id="rId271" Type="http://schemas.openxmlformats.org/officeDocument/2006/relationships/slide" Target="slides/slide259.xml"/><Relationship Id="rId270" Type="http://schemas.openxmlformats.org/officeDocument/2006/relationships/slide" Target="slides/slide258.xml"/><Relationship Id="rId27" Type="http://schemas.openxmlformats.org/officeDocument/2006/relationships/slide" Target="slides/slide16.xml"/><Relationship Id="rId269" Type="http://schemas.openxmlformats.org/officeDocument/2006/relationships/slide" Target="slides/slide257.xml"/><Relationship Id="rId268" Type="http://schemas.openxmlformats.org/officeDocument/2006/relationships/slide" Target="slides/slide256.xml"/><Relationship Id="rId267" Type="http://schemas.openxmlformats.org/officeDocument/2006/relationships/slide" Target="slides/slide255.xml"/><Relationship Id="rId266" Type="http://schemas.openxmlformats.org/officeDocument/2006/relationships/slide" Target="slides/slide254.xml"/><Relationship Id="rId265" Type="http://schemas.openxmlformats.org/officeDocument/2006/relationships/slide" Target="slides/slide253.xml"/><Relationship Id="rId264" Type="http://schemas.openxmlformats.org/officeDocument/2006/relationships/slide" Target="slides/slide252.xml"/><Relationship Id="rId263" Type="http://schemas.openxmlformats.org/officeDocument/2006/relationships/slide" Target="slides/slide251.xml"/><Relationship Id="rId262" Type="http://schemas.openxmlformats.org/officeDocument/2006/relationships/slide" Target="slides/slide250.xml"/><Relationship Id="rId261" Type="http://schemas.openxmlformats.org/officeDocument/2006/relationships/slide" Target="slides/slide249.xml"/><Relationship Id="rId260" Type="http://schemas.openxmlformats.org/officeDocument/2006/relationships/slide" Target="slides/slide248.xml"/><Relationship Id="rId26" Type="http://schemas.openxmlformats.org/officeDocument/2006/relationships/slide" Target="slides/slide15.xml"/><Relationship Id="rId259" Type="http://schemas.openxmlformats.org/officeDocument/2006/relationships/slide" Target="slides/slide247.xml"/><Relationship Id="rId258" Type="http://schemas.openxmlformats.org/officeDocument/2006/relationships/slide" Target="slides/slide246.xml"/><Relationship Id="rId257" Type="http://schemas.openxmlformats.org/officeDocument/2006/relationships/slide" Target="slides/slide245.xml"/><Relationship Id="rId256" Type="http://schemas.openxmlformats.org/officeDocument/2006/relationships/slide" Target="slides/slide244.xml"/><Relationship Id="rId255" Type="http://schemas.openxmlformats.org/officeDocument/2006/relationships/slide" Target="slides/slide243.xml"/><Relationship Id="rId254" Type="http://schemas.openxmlformats.org/officeDocument/2006/relationships/slide" Target="slides/slide242.xml"/><Relationship Id="rId253" Type="http://schemas.openxmlformats.org/officeDocument/2006/relationships/slide" Target="slides/slide241.xml"/><Relationship Id="rId252" Type="http://schemas.openxmlformats.org/officeDocument/2006/relationships/slide" Target="slides/slide240.xml"/><Relationship Id="rId251" Type="http://schemas.openxmlformats.org/officeDocument/2006/relationships/slide" Target="slides/slide239.xml"/><Relationship Id="rId250" Type="http://schemas.openxmlformats.org/officeDocument/2006/relationships/slide" Target="slides/slide238.xml"/><Relationship Id="rId25" Type="http://schemas.openxmlformats.org/officeDocument/2006/relationships/slide" Target="slides/slide14.xml"/><Relationship Id="rId249" Type="http://schemas.openxmlformats.org/officeDocument/2006/relationships/slide" Target="slides/slide237.xml"/><Relationship Id="rId248" Type="http://schemas.openxmlformats.org/officeDocument/2006/relationships/slide" Target="slides/slide236.xml"/><Relationship Id="rId247" Type="http://schemas.openxmlformats.org/officeDocument/2006/relationships/slide" Target="slides/slide235.xml"/><Relationship Id="rId246" Type="http://schemas.openxmlformats.org/officeDocument/2006/relationships/slide" Target="slides/slide234.xml"/><Relationship Id="rId245" Type="http://schemas.openxmlformats.org/officeDocument/2006/relationships/slide" Target="slides/slide233.xml"/><Relationship Id="rId244" Type="http://schemas.openxmlformats.org/officeDocument/2006/relationships/slide" Target="slides/slide232.xml"/><Relationship Id="rId243" Type="http://schemas.openxmlformats.org/officeDocument/2006/relationships/slide" Target="slides/slide231.xml"/><Relationship Id="rId242" Type="http://schemas.openxmlformats.org/officeDocument/2006/relationships/slide" Target="slides/slide230.xml"/><Relationship Id="rId241" Type="http://schemas.openxmlformats.org/officeDocument/2006/relationships/slide" Target="slides/slide229.xml"/><Relationship Id="rId240" Type="http://schemas.openxmlformats.org/officeDocument/2006/relationships/slide" Target="slides/slide228.xml"/><Relationship Id="rId24" Type="http://schemas.openxmlformats.org/officeDocument/2006/relationships/slide" Target="slides/slide13.xml"/><Relationship Id="rId239" Type="http://schemas.openxmlformats.org/officeDocument/2006/relationships/slide" Target="slides/slide227.xml"/><Relationship Id="rId238" Type="http://schemas.openxmlformats.org/officeDocument/2006/relationships/slide" Target="slides/slide226.xml"/><Relationship Id="rId237" Type="http://schemas.openxmlformats.org/officeDocument/2006/relationships/slide" Target="slides/slide225.xml"/><Relationship Id="rId236" Type="http://schemas.openxmlformats.org/officeDocument/2006/relationships/slide" Target="slides/slide224.xml"/><Relationship Id="rId235" Type="http://schemas.openxmlformats.org/officeDocument/2006/relationships/slide" Target="slides/slide223.xml"/><Relationship Id="rId234" Type="http://schemas.openxmlformats.org/officeDocument/2006/relationships/slide" Target="slides/slide222.xml"/><Relationship Id="rId233" Type="http://schemas.openxmlformats.org/officeDocument/2006/relationships/slide" Target="slides/slide221.xml"/><Relationship Id="rId232" Type="http://schemas.openxmlformats.org/officeDocument/2006/relationships/slide" Target="slides/slide220.xml"/><Relationship Id="rId231" Type="http://schemas.openxmlformats.org/officeDocument/2006/relationships/slide" Target="slides/slide219.xml"/><Relationship Id="rId230" Type="http://schemas.openxmlformats.org/officeDocument/2006/relationships/slide" Target="slides/slide218.xml"/><Relationship Id="rId23" Type="http://schemas.openxmlformats.org/officeDocument/2006/relationships/slide" Target="slides/slide12.xml"/><Relationship Id="rId229" Type="http://schemas.openxmlformats.org/officeDocument/2006/relationships/slide" Target="slides/slide217.xml"/><Relationship Id="rId228" Type="http://schemas.openxmlformats.org/officeDocument/2006/relationships/slide" Target="slides/slide216.xml"/><Relationship Id="rId227" Type="http://schemas.openxmlformats.org/officeDocument/2006/relationships/slide" Target="slides/slide215.xml"/><Relationship Id="rId226" Type="http://schemas.openxmlformats.org/officeDocument/2006/relationships/slide" Target="slides/slide214.xml"/><Relationship Id="rId225" Type="http://schemas.openxmlformats.org/officeDocument/2006/relationships/slide" Target="slides/slide213.xml"/><Relationship Id="rId224" Type="http://schemas.openxmlformats.org/officeDocument/2006/relationships/slide" Target="slides/slide212.xml"/><Relationship Id="rId223" Type="http://schemas.openxmlformats.org/officeDocument/2006/relationships/slide" Target="slides/slide211.xml"/><Relationship Id="rId222" Type="http://schemas.openxmlformats.org/officeDocument/2006/relationships/slide" Target="slides/slide210.xml"/><Relationship Id="rId221" Type="http://schemas.openxmlformats.org/officeDocument/2006/relationships/slide" Target="slides/slide209.xml"/><Relationship Id="rId220" Type="http://schemas.openxmlformats.org/officeDocument/2006/relationships/slide" Target="slides/slide208.xml"/><Relationship Id="rId22" Type="http://schemas.openxmlformats.org/officeDocument/2006/relationships/slide" Target="slides/slide11.xml"/><Relationship Id="rId219" Type="http://schemas.openxmlformats.org/officeDocument/2006/relationships/slide" Target="slides/slide207.xml"/><Relationship Id="rId218" Type="http://schemas.openxmlformats.org/officeDocument/2006/relationships/slide" Target="slides/slide206.xml"/><Relationship Id="rId217" Type="http://schemas.openxmlformats.org/officeDocument/2006/relationships/slide" Target="slides/slide205.xml"/><Relationship Id="rId216" Type="http://schemas.openxmlformats.org/officeDocument/2006/relationships/slide" Target="slides/slide204.xml"/><Relationship Id="rId215" Type="http://schemas.openxmlformats.org/officeDocument/2006/relationships/slide" Target="slides/slide203.xml"/><Relationship Id="rId214" Type="http://schemas.openxmlformats.org/officeDocument/2006/relationships/slide" Target="slides/slide202.xml"/><Relationship Id="rId213" Type="http://schemas.openxmlformats.org/officeDocument/2006/relationships/slide" Target="slides/slide201.xml"/><Relationship Id="rId212" Type="http://schemas.openxmlformats.org/officeDocument/2006/relationships/slide" Target="slides/slide200.xml"/><Relationship Id="rId211" Type="http://schemas.openxmlformats.org/officeDocument/2006/relationships/slide" Target="slides/slide199.xml"/><Relationship Id="rId210" Type="http://schemas.openxmlformats.org/officeDocument/2006/relationships/slide" Target="slides/slide198.xml"/><Relationship Id="rId21" Type="http://schemas.openxmlformats.org/officeDocument/2006/relationships/slide" Target="slides/slide10.xml"/><Relationship Id="rId209" Type="http://schemas.openxmlformats.org/officeDocument/2006/relationships/slide" Target="slides/slide197.xml"/><Relationship Id="rId208" Type="http://schemas.openxmlformats.org/officeDocument/2006/relationships/slide" Target="slides/slide196.xml"/><Relationship Id="rId207" Type="http://schemas.openxmlformats.org/officeDocument/2006/relationships/slide" Target="slides/slide195.xml"/><Relationship Id="rId206" Type="http://schemas.openxmlformats.org/officeDocument/2006/relationships/slide" Target="slides/slide194.xml"/><Relationship Id="rId205" Type="http://schemas.openxmlformats.org/officeDocument/2006/relationships/slide" Target="slides/slide193.xml"/><Relationship Id="rId204" Type="http://schemas.openxmlformats.org/officeDocument/2006/relationships/slide" Target="slides/slide192.xml"/><Relationship Id="rId203" Type="http://schemas.openxmlformats.org/officeDocument/2006/relationships/slide" Target="slides/slide191.xml"/><Relationship Id="rId202" Type="http://schemas.openxmlformats.org/officeDocument/2006/relationships/slide" Target="slides/slide190.xml"/><Relationship Id="rId201" Type="http://schemas.openxmlformats.org/officeDocument/2006/relationships/slide" Target="slides/slide189.xml"/><Relationship Id="rId200" Type="http://schemas.openxmlformats.org/officeDocument/2006/relationships/slide" Target="slides/slide188.xml"/><Relationship Id="rId20" Type="http://schemas.openxmlformats.org/officeDocument/2006/relationships/slide" Target="slides/slide9.xml"/><Relationship Id="rId2" Type="http://schemas.openxmlformats.org/officeDocument/2006/relationships/theme" Target="theme/theme1.xml"/><Relationship Id="rId199" Type="http://schemas.openxmlformats.org/officeDocument/2006/relationships/slide" Target="slides/slide187.xml"/><Relationship Id="rId198" Type="http://schemas.openxmlformats.org/officeDocument/2006/relationships/slide" Target="slides/slide186.xml"/><Relationship Id="rId197" Type="http://schemas.openxmlformats.org/officeDocument/2006/relationships/slide" Target="slides/slide185.xml"/><Relationship Id="rId196" Type="http://schemas.openxmlformats.org/officeDocument/2006/relationships/slide" Target="slides/slide184.xml"/><Relationship Id="rId195" Type="http://schemas.openxmlformats.org/officeDocument/2006/relationships/slide" Target="slides/slide183.xml"/><Relationship Id="rId194" Type="http://schemas.openxmlformats.org/officeDocument/2006/relationships/slide" Target="slides/slide182.xml"/><Relationship Id="rId193" Type="http://schemas.openxmlformats.org/officeDocument/2006/relationships/slide" Target="slides/slide181.xml"/><Relationship Id="rId192" Type="http://schemas.openxmlformats.org/officeDocument/2006/relationships/slide" Target="slides/slide180.xml"/><Relationship Id="rId191" Type="http://schemas.openxmlformats.org/officeDocument/2006/relationships/slide" Target="slides/slide179.xml"/><Relationship Id="rId190" Type="http://schemas.openxmlformats.org/officeDocument/2006/relationships/slide" Target="slides/slide178.xml"/><Relationship Id="rId19" Type="http://schemas.openxmlformats.org/officeDocument/2006/relationships/slide" Target="slides/slide8.xml"/><Relationship Id="rId189" Type="http://schemas.openxmlformats.org/officeDocument/2006/relationships/slide" Target="slides/slide177.xml"/><Relationship Id="rId188" Type="http://schemas.openxmlformats.org/officeDocument/2006/relationships/slide" Target="slides/slide176.xml"/><Relationship Id="rId187" Type="http://schemas.openxmlformats.org/officeDocument/2006/relationships/slide" Target="slides/slide175.xml"/><Relationship Id="rId186" Type="http://schemas.openxmlformats.org/officeDocument/2006/relationships/slide" Target="slides/slide174.xml"/><Relationship Id="rId185" Type="http://schemas.openxmlformats.org/officeDocument/2006/relationships/slide" Target="slides/slide173.xml"/><Relationship Id="rId184" Type="http://schemas.openxmlformats.org/officeDocument/2006/relationships/slide" Target="slides/slide172.xml"/><Relationship Id="rId183" Type="http://schemas.openxmlformats.org/officeDocument/2006/relationships/slide" Target="slides/slide171.xml"/><Relationship Id="rId182" Type="http://schemas.openxmlformats.org/officeDocument/2006/relationships/slide" Target="slides/slide170.xml"/><Relationship Id="rId181" Type="http://schemas.openxmlformats.org/officeDocument/2006/relationships/slide" Target="slides/slide169.xml"/><Relationship Id="rId180" Type="http://schemas.openxmlformats.org/officeDocument/2006/relationships/slide" Target="slides/slide168.xml"/><Relationship Id="rId18" Type="http://schemas.openxmlformats.org/officeDocument/2006/relationships/slide" Target="slides/slide7.xml"/><Relationship Id="rId179" Type="http://schemas.openxmlformats.org/officeDocument/2006/relationships/slide" Target="slides/slide167.xml"/><Relationship Id="rId178" Type="http://schemas.openxmlformats.org/officeDocument/2006/relationships/slide" Target="slides/slide166.xml"/><Relationship Id="rId177" Type="http://schemas.openxmlformats.org/officeDocument/2006/relationships/slide" Target="slides/slide165.xml"/><Relationship Id="rId176" Type="http://schemas.openxmlformats.org/officeDocument/2006/relationships/slide" Target="slides/slide164.xml"/><Relationship Id="rId175" Type="http://schemas.openxmlformats.org/officeDocument/2006/relationships/slide" Target="slides/slide163.xml"/><Relationship Id="rId174" Type="http://schemas.openxmlformats.org/officeDocument/2006/relationships/slide" Target="slides/slide162.xml"/><Relationship Id="rId173" Type="http://schemas.openxmlformats.org/officeDocument/2006/relationships/slide" Target="slides/slide161.xml"/><Relationship Id="rId172" Type="http://schemas.openxmlformats.org/officeDocument/2006/relationships/slide" Target="slides/slide160.xml"/><Relationship Id="rId171" Type="http://schemas.openxmlformats.org/officeDocument/2006/relationships/slide" Target="slides/slide159.xml"/><Relationship Id="rId170" Type="http://schemas.openxmlformats.org/officeDocument/2006/relationships/slide" Target="slides/slide158.xml"/><Relationship Id="rId17" Type="http://schemas.openxmlformats.org/officeDocument/2006/relationships/slide" Target="slides/slide6.xml"/><Relationship Id="rId169" Type="http://schemas.openxmlformats.org/officeDocument/2006/relationships/slide" Target="slides/slide157.xml"/><Relationship Id="rId168" Type="http://schemas.openxmlformats.org/officeDocument/2006/relationships/slide" Target="slides/slide156.xml"/><Relationship Id="rId167" Type="http://schemas.openxmlformats.org/officeDocument/2006/relationships/slide" Target="slides/slide155.xml"/><Relationship Id="rId166" Type="http://schemas.openxmlformats.org/officeDocument/2006/relationships/slide" Target="slides/slide154.xml"/><Relationship Id="rId165" Type="http://schemas.openxmlformats.org/officeDocument/2006/relationships/slide" Target="slides/slide153.xml"/><Relationship Id="rId164" Type="http://schemas.openxmlformats.org/officeDocument/2006/relationships/slide" Target="slides/slide152.xml"/><Relationship Id="rId163" Type="http://schemas.openxmlformats.org/officeDocument/2006/relationships/slide" Target="slides/slide151.xml"/><Relationship Id="rId162" Type="http://schemas.openxmlformats.org/officeDocument/2006/relationships/slide" Target="slides/slide150.xml"/><Relationship Id="rId161" Type="http://schemas.openxmlformats.org/officeDocument/2006/relationships/slide" Target="slides/slide149.xml"/><Relationship Id="rId160" Type="http://schemas.openxmlformats.org/officeDocument/2006/relationships/slide" Target="slides/slide148.xml"/><Relationship Id="rId16" Type="http://schemas.openxmlformats.org/officeDocument/2006/relationships/slide" Target="slides/slide5.xml"/><Relationship Id="rId159" Type="http://schemas.openxmlformats.org/officeDocument/2006/relationships/slide" Target="slides/slide147.xml"/><Relationship Id="rId158" Type="http://schemas.openxmlformats.org/officeDocument/2006/relationships/slide" Target="slides/slide146.xml"/><Relationship Id="rId157" Type="http://schemas.openxmlformats.org/officeDocument/2006/relationships/slide" Target="slides/slide145.xml"/><Relationship Id="rId156" Type="http://schemas.openxmlformats.org/officeDocument/2006/relationships/slide" Target="slides/slide144.xml"/><Relationship Id="rId155" Type="http://schemas.openxmlformats.org/officeDocument/2006/relationships/slide" Target="slides/slide143.xml"/><Relationship Id="rId154" Type="http://schemas.openxmlformats.org/officeDocument/2006/relationships/slide" Target="slides/slide142.xml"/><Relationship Id="rId153" Type="http://schemas.openxmlformats.org/officeDocument/2006/relationships/slide" Target="slides/slide141.xml"/><Relationship Id="rId152" Type="http://schemas.openxmlformats.org/officeDocument/2006/relationships/slide" Target="slides/slide140.xml"/><Relationship Id="rId151" Type="http://schemas.openxmlformats.org/officeDocument/2006/relationships/slide" Target="slides/slide139.xml"/><Relationship Id="rId150" Type="http://schemas.openxmlformats.org/officeDocument/2006/relationships/slide" Target="slides/slide138.xml"/><Relationship Id="rId15" Type="http://schemas.openxmlformats.org/officeDocument/2006/relationships/slide" Target="slides/slide4.xml"/><Relationship Id="rId149" Type="http://schemas.openxmlformats.org/officeDocument/2006/relationships/slide" Target="slides/slide137.xml"/><Relationship Id="rId148" Type="http://schemas.openxmlformats.org/officeDocument/2006/relationships/slide" Target="slides/slide136.xml"/><Relationship Id="rId147" Type="http://schemas.openxmlformats.org/officeDocument/2006/relationships/slide" Target="slides/slide135.xml"/><Relationship Id="rId146" Type="http://schemas.openxmlformats.org/officeDocument/2006/relationships/slide" Target="slides/slide134.xml"/><Relationship Id="rId145" Type="http://schemas.openxmlformats.org/officeDocument/2006/relationships/slide" Target="slides/slide133.xml"/><Relationship Id="rId144" Type="http://schemas.openxmlformats.org/officeDocument/2006/relationships/slide" Target="slides/slide132.xml"/><Relationship Id="rId143" Type="http://schemas.openxmlformats.org/officeDocument/2006/relationships/slide" Target="slides/slide131.xml"/><Relationship Id="rId142" Type="http://schemas.openxmlformats.org/officeDocument/2006/relationships/slide" Target="slides/slide130.xml"/><Relationship Id="rId141" Type="http://schemas.openxmlformats.org/officeDocument/2006/relationships/slide" Target="slides/slide129.xml"/><Relationship Id="rId140" Type="http://schemas.openxmlformats.org/officeDocument/2006/relationships/slide" Target="slides/slide128.xml"/><Relationship Id="rId14" Type="http://schemas.openxmlformats.org/officeDocument/2006/relationships/slide" Target="slides/slide3.xml"/><Relationship Id="rId139" Type="http://schemas.openxmlformats.org/officeDocument/2006/relationships/slide" Target="slides/slide127.xml"/><Relationship Id="rId138" Type="http://schemas.openxmlformats.org/officeDocument/2006/relationships/slide" Target="slides/slide126.xml"/><Relationship Id="rId137" Type="http://schemas.openxmlformats.org/officeDocument/2006/relationships/slide" Target="slides/slide125.xml"/><Relationship Id="rId136" Type="http://schemas.openxmlformats.org/officeDocument/2006/relationships/slide" Target="slides/slide124.xml"/><Relationship Id="rId135" Type="http://schemas.openxmlformats.org/officeDocument/2006/relationships/slide" Target="slides/slide123.xml"/><Relationship Id="rId134" Type="http://schemas.openxmlformats.org/officeDocument/2006/relationships/slide" Target="slides/slide122.xml"/><Relationship Id="rId133" Type="http://schemas.openxmlformats.org/officeDocument/2006/relationships/slide" Target="slides/slide121.xml"/><Relationship Id="rId132" Type="http://schemas.openxmlformats.org/officeDocument/2006/relationships/slide" Target="slides/slide120.xml"/><Relationship Id="rId131" Type="http://schemas.openxmlformats.org/officeDocument/2006/relationships/slide" Target="slides/slide119.xml"/><Relationship Id="rId130" Type="http://schemas.openxmlformats.org/officeDocument/2006/relationships/slide" Target="slides/slide118.xml"/><Relationship Id="rId13" Type="http://schemas.openxmlformats.org/officeDocument/2006/relationships/slide" Target="slides/slide2.xml"/><Relationship Id="rId129" Type="http://schemas.openxmlformats.org/officeDocument/2006/relationships/slide" Target="slides/slide117.xml"/><Relationship Id="rId128" Type="http://schemas.openxmlformats.org/officeDocument/2006/relationships/slide" Target="slides/slide116.xml"/><Relationship Id="rId127" Type="http://schemas.openxmlformats.org/officeDocument/2006/relationships/slide" Target="slides/slide115.xml"/><Relationship Id="rId126" Type="http://schemas.openxmlformats.org/officeDocument/2006/relationships/slide" Target="slides/slide114.xml"/><Relationship Id="rId125" Type="http://schemas.openxmlformats.org/officeDocument/2006/relationships/slide" Target="slides/slide113.xml"/><Relationship Id="rId124" Type="http://schemas.openxmlformats.org/officeDocument/2006/relationships/slide" Target="slides/slide112.xml"/><Relationship Id="rId123" Type="http://schemas.openxmlformats.org/officeDocument/2006/relationships/slide" Target="slides/slide111.xml"/><Relationship Id="rId122" Type="http://schemas.openxmlformats.org/officeDocument/2006/relationships/slide" Target="slides/slide110.xml"/><Relationship Id="rId121" Type="http://schemas.openxmlformats.org/officeDocument/2006/relationships/slide" Target="slides/slide109.xml"/><Relationship Id="rId120" Type="http://schemas.openxmlformats.org/officeDocument/2006/relationships/slide" Target="slides/slide108.xml"/><Relationship Id="rId12" Type="http://schemas.openxmlformats.org/officeDocument/2006/relationships/slide" Target="slides/slide1.xml"/><Relationship Id="rId119" Type="http://schemas.openxmlformats.org/officeDocument/2006/relationships/slide" Target="slides/slide107.xml"/><Relationship Id="rId118" Type="http://schemas.openxmlformats.org/officeDocument/2006/relationships/slide" Target="slides/slide106.xml"/><Relationship Id="rId117" Type="http://schemas.openxmlformats.org/officeDocument/2006/relationships/slide" Target="slides/slide105.xml"/><Relationship Id="rId116" Type="http://schemas.openxmlformats.org/officeDocument/2006/relationships/slide" Target="slides/slide104.xml"/><Relationship Id="rId115" Type="http://schemas.openxmlformats.org/officeDocument/2006/relationships/slide" Target="slides/slide103.xml"/><Relationship Id="rId114" Type="http://schemas.openxmlformats.org/officeDocument/2006/relationships/slide" Target="slides/slide102.xml"/><Relationship Id="rId113" Type="http://schemas.openxmlformats.org/officeDocument/2006/relationships/slide" Target="slides/slide101.xml"/><Relationship Id="rId112" Type="http://schemas.openxmlformats.org/officeDocument/2006/relationships/slide" Target="slides/slide100.xml"/><Relationship Id="rId111" Type="http://schemas.openxmlformats.org/officeDocument/2006/relationships/slide" Target="slides/slide99.xml"/><Relationship Id="rId110" Type="http://schemas.openxmlformats.org/officeDocument/2006/relationships/slide" Target="slides/slide98.xml"/><Relationship Id="rId11" Type="http://schemas.openxmlformats.org/officeDocument/2006/relationships/slideMaster" Target="slideMasters/slideMaster10.xml"/><Relationship Id="rId109" Type="http://schemas.openxmlformats.org/officeDocument/2006/relationships/slide" Target="slides/slide97.xml"/><Relationship Id="rId108" Type="http://schemas.openxmlformats.org/officeDocument/2006/relationships/slide" Target="slides/slide96.xml"/><Relationship Id="rId107" Type="http://schemas.openxmlformats.org/officeDocument/2006/relationships/slide" Target="slides/slide95.xml"/><Relationship Id="rId106" Type="http://schemas.openxmlformats.org/officeDocument/2006/relationships/slide" Target="slides/slide94.xml"/><Relationship Id="rId105" Type="http://schemas.openxmlformats.org/officeDocument/2006/relationships/slide" Target="slides/slide93.xml"/><Relationship Id="rId104" Type="http://schemas.openxmlformats.org/officeDocument/2006/relationships/slide" Target="slides/slide92.xml"/><Relationship Id="rId103" Type="http://schemas.openxmlformats.org/officeDocument/2006/relationships/slide" Target="slides/slide91.xml"/><Relationship Id="rId102" Type="http://schemas.openxmlformats.org/officeDocument/2006/relationships/slide" Target="slides/slide90.xml"/><Relationship Id="rId101" Type="http://schemas.openxmlformats.org/officeDocument/2006/relationships/slide" Target="slides/slide89.xml"/><Relationship Id="rId100" Type="http://schemas.openxmlformats.org/officeDocument/2006/relationships/slide" Target="slides/slide88.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3DFD10-C36A-A44C-AC52-E91D9A58CF7E}" type="datetimeFigureOut">
              <a:rPr kumimoji="1" lang="zh-CN" altLang="en-US" smtClean="0"/>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3F0B397-CD8F-1C4C-97BB-ADF18DDD1C00}"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e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jpe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GIF>
</file>

<file path=ppt/media/image160.png>
</file>

<file path=ppt/media/image161.png>
</file>

<file path=ppt/media/image162.png>
</file>

<file path=ppt/media/image163.jpeg>
</file>

<file path=ppt/media/image164.png>
</file>

<file path=ppt/media/image165.png>
</file>

<file path=ppt/media/image166.png>
</file>

<file path=ppt/media/image167.png>
</file>

<file path=ppt/media/image168.png>
</file>

<file path=ppt/media/image169.png>
</file>

<file path=ppt/media/image17.GIF>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jpe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jpe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jpeg>
</file>

<file path=ppt/media/image200.jpeg>
</file>

<file path=ppt/media/image201.jpeg>
</file>

<file path=ppt/media/image202.png>
</file>

<file path=ppt/media/image203.png>
</file>

<file path=ppt/media/image204.jpeg>
</file>

<file path=ppt/media/image205.png>
</file>

<file path=ppt/media/image206.png>
</file>

<file path=ppt/media/image207.png>
</file>

<file path=ppt/media/image208.png>
</file>

<file path=ppt/media/image209.png>
</file>

<file path=ppt/media/image21.jpe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jpeg>
</file>

<file path=ppt/media/image228.png>
</file>

<file path=ppt/media/image229.png>
</file>

<file path=ppt/media/image23.jpeg>
</file>

<file path=ppt/media/image230.png>
</file>

<file path=ppt/media/image231.GIF>
</file>

<file path=ppt/media/image232.png>
</file>

<file path=ppt/media/image233.GIF>
</file>

<file path=ppt/media/image24.jpeg>
</file>

<file path=ppt/media/image25.png>
</file>

<file path=ppt/media/image26.png>
</file>

<file path=ppt/media/image27.jpeg>
</file>

<file path=ppt/media/image28.png>
</file>

<file path=ppt/media/image29.jpeg>
</file>

<file path=ppt/media/image3.svg>
</file>

<file path=ppt/media/image30.png>
</file>

<file path=ppt/media/image31.jpeg>
</file>

<file path=ppt/media/image32.pn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e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E7ACF5-0677-4CC5-89ED-AE83D3F5859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C63F50-FC71-46DD-9BDC-11F985EF414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10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0.xml"/></Relationships>
</file>

<file path=ppt/notesSlides/_rels/notesSlide10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1.xml"/></Relationships>
</file>

<file path=ppt/notesSlides/_rels/notesSlide10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2.xml"/></Relationships>
</file>

<file path=ppt/notesSlides/_rels/notesSlide10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3.xml"/></Relationships>
</file>

<file path=ppt/notesSlides/_rels/notesSlide10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4.xml"/></Relationships>
</file>

<file path=ppt/notesSlides/_rels/notesSlide10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5.xml"/></Relationships>
</file>

<file path=ppt/notesSlides/_rels/notesSlide10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6.xml"/></Relationships>
</file>

<file path=ppt/notesSlides/_rels/notesSlide10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7.xml"/></Relationships>
</file>

<file path=ppt/notesSlides/_rels/notesSlide10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5.xml"/></Relationships>
</file>

<file path=ppt/notesSlides/_rels/notesSlide10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6.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7.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8.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9.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0.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1.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2.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3.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5.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6.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7.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8.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9.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0.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1.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2.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5.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7.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8.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9.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0.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1.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2.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3.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4.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5.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7.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8.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9.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0.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1.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2.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3.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4.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5.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7.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8.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9.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0.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3.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4.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5.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6.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7.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2.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3.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4.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5.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7.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8.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0.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1.xml"/></Relationships>
</file>

<file path=ppt/notesSlides/_rels/notesSlide8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2.xml"/></Relationships>
</file>

<file path=ppt/notesSlides/_rels/notesSlide8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3.xml"/></Relationships>
</file>

<file path=ppt/notesSlides/_rels/notesSlide8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4.xml"/></Relationships>
</file>

<file path=ppt/notesSlides/_rels/notesSlide8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5.xml"/></Relationships>
</file>

<file path=ppt/notesSlides/_rels/notesSlide8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6.xml"/></Relationships>
</file>

<file path=ppt/notesSlides/_rels/notesSlide8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7.xml"/></Relationships>
</file>

<file path=ppt/notesSlides/_rels/notesSlide8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8.xml"/></Relationships>
</file>

<file path=ppt/notesSlides/_rels/notesSlide8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9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0.xml"/></Relationships>
</file>

<file path=ppt/notesSlides/_rels/notesSlide9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1.xml"/></Relationships>
</file>

<file path=ppt/notesSlides/_rels/notesSlide9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2.xml"/></Relationships>
</file>

<file path=ppt/notesSlides/_rels/notesSlide9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3.xml"/></Relationships>
</file>

<file path=ppt/notesSlides/_rels/notesSlide9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4.xml"/></Relationships>
</file>

<file path=ppt/notesSlides/_rels/notesSlide9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5.xml"/></Relationships>
</file>

<file path=ppt/notesSlides/_rels/notesSlide9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6.xml"/></Relationships>
</file>

<file path=ppt/notesSlides/_rels/notesSlide9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7.xml"/></Relationships>
</file>

<file path=ppt/notesSlides/_rels/notesSlide9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8.xml"/></Relationships>
</file>

<file path=ppt/notesSlides/_rels/notesSlide9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CC63F50-FC71-46DD-9BDC-11F985EF414C}"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CC63F50-FC71-46DD-9BDC-11F985EF414C}"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CC63F50-FC71-46DD-9BDC-11F985EF414C}"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CC63F50-FC71-46DD-9BDC-11F985EF414C}"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CC63F50-FC71-46DD-9BDC-11F985EF414C}"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CC63F50-FC71-46DD-9BDC-11F985EF414C}"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CC63F50-FC71-46DD-9BDC-11F985EF414C}"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CC63F50-FC71-46DD-9BDC-11F985EF414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8.png"/><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8.png"/><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8.png"/><Relationship Id="rId1" Type="http://schemas.openxmlformats.org/officeDocument/2006/relationships/slideMaster" Target="../slideMasters/slideMaster10.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8.png"/><Relationship Id="rId1" Type="http://schemas.openxmlformats.org/officeDocument/2006/relationships/slideMaster" Target="../slideMasters/slideMaster10.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版式2">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2244725"/>
            <a:ext cx="10541000" cy="1158875"/>
          </a:xfrm>
          <a:prstGeom prst="rect">
            <a:avLst/>
          </a:prstGeom>
        </p:spPr>
        <p:txBody>
          <a:bodyPr anchor="ctr"/>
          <a:lstStyle>
            <a:lvl1pPr>
              <a:defRPr sz="7200" b="0" i="0">
                <a:solidFill>
                  <a:schemeClr val="tx1">
                    <a:lumMod val="85000"/>
                    <a:lumOff val="15000"/>
                  </a:schemeClr>
                </a:solidFill>
                <a:latin typeface="Alibaba PuHuiTi B" pitchFamily="18" charset="-122"/>
                <a:ea typeface="Alibaba PuHuiTi B" pitchFamily="18" charset="-122"/>
                <a:cs typeface="Alibaba PuHuiTi B" pitchFamily="18" charset="-122"/>
              </a:defRPr>
            </a:lvl1pPr>
          </a:lstStyle>
          <a:p>
            <a:r>
              <a:rPr kumimoji="1" lang="zh-CN" altLang="en-US" dirty="0"/>
              <a:t>主标题</a:t>
            </a:r>
            <a:endParaRPr kumimoji="1" lang="zh-CN" altLang="en-US" dirty="0"/>
          </a:p>
        </p:txBody>
      </p:sp>
      <p:sp>
        <p:nvSpPr>
          <p:cNvPr id="3" name="文本占位符 3"/>
          <p:cNvSpPr>
            <a:spLocks noGrp="1"/>
          </p:cNvSpPr>
          <p:nvPr>
            <p:ph type="body" sz="quarter" idx="10" hasCustomPrompt="1"/>
          </p:nvPr>
        </p:nvSpPr>
        <p:spPr>
          <a:xfrm>
            <a:off x="838200" y="3454401"/>
            <a:ext cx="10540999" cy="630237"/>
          </a:xfrm>
          <a:prstGeom prst="rect">
            <a:avLst/>
          </a:prstGeom>
        </p:spPr>
        <p:txBody>
          <a:bodyPr anchor="ctr"/>
          <a:lstStyle>
            <a:lvl1pPr algn="ctr">
              <a:buNone/>
              <a:defRPr sz="2400" b="0" i="0">
                <a:solidFill>
                  <a:schemeClr val="tx1">
                    <a:lumMod val="65000"/>
                    <a:lumOff val="35000"/>
                  </a:schemeClr>
                </a:solidFill>
                <a:latin typeface="Alibaba PuHuiTi R" pitchFamily="18" charset="-122"/>
                <a:ea typeface="Alibaba PuHuiTi R" pitchFamily="18" charset="-122"/>
                <a:cs typeface="Alibaba PuHuiTi R" pitchFamily="18" charset="-122"/>
              </a:defRPr>
            </a:lvl1pPr>
          </a:lstStyle>
          <a:p>
            <a:pPr lvl="0"/>
            <a:r>
              <a:rPr kumimoji="1" lang="zh-CN" altLang="en-US" dirty="0"/>
              <a:t>副标题内容，如若没有可以删除</a:t>
            </a:r>
            <a:endParaRPr kumimoji="1"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正文内容（无编号）">
    <p:spTree>
      <p:nvGrpSpPr>
        <p:cNvPr id="1" name=""/>
        <p:cNvGrpSpPr/>
        <p:nvPr/>
      </p:nvGrpSpPr>
      <p:grpSpPr>
        <a:xfrm>
          <a:off x="0" y="0"/>
          <a:ext cx="0" cy="0"/>
          <a:chOff x="0" y="0"/>
          <a:chExt cx="0" cy="0"/>
        </a:xfrm>
      </p:grpSpPr>
      <p:sp>
        <p:nvSpPr>
          <p:cNvPr id="12" name="文本占位符 11"/>
          <p:cNvSpPr>
            <a:spLocks noGrp="1"/>
          </p:cNvSpPr>
          <p:nvPr>
            <p:ph type="body" sz="quarter" idx="11" hasCustomPrompt="1"/>
          </p:nvPr>
        </p:nvSpPr>
        <p:spPr>
          <a:xfrm>
            <a:off x="710880" y="940081"/>
            <a:ext cx="9845675" cy="4871439"/>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正文内容（数字符号）">
    <p:spTree>
      <p:nvGrpSpPr>
        <p:cNvPr id="1" name=""/>
        <p:cNvGrpSpPr/>
        <p:nvPr/>
      </p:nvGrpSpPr>
      <p:grpSpPr>
        <a:xfrm>
          <a:off x="0" y="0"/>
          <a:ext cx="0" cy="0"/>
          <a:chOff x="0" y="0"/>
          <a:chExt cx="0" cy="0"/>
        </a:xfrm>
      </p:grpSpPr>
      <p:sp>
        <p:nvSpPr>
          <p:cNvPr id="5"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 name="文本占位符 11"/>
          <p:cNvSpPr>
            <a:spLocks noGrp="1"/>
          </p:cNvSpPr>
          <p:nvPr>
            <p:ph type="body" sz="quarter" idx="11" hasCustomPrompt="1"/>
          </p:nvPr>
        </p:nvSpPr>
        <p:spPr>
          <a:xfrm>
            <a:off x="710879" y="934933"/>
            <a:ext cx="10719120" cy="4219575"/>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正文内容+项目编号">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 name="文本占位符 11"/>
          <p:cNvSpPr>
            <a:spLocks noGrp="1"/>
          </p:cNvSpPr>
          <p:nvPr>
            <p:ph type="body" sz="quarter" idx="11" hasCustomPrompt="1"/>
          </p:nvPr>
        </p:nvSpPr>
        <p:spPr>
          <a:xfrm>
            <a:off x="710880" y="945093"/>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自由发挥">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案例">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案例</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案例标题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此为案例内容，字体不可改，阿里巴巴普惠体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步骤">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步骤</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步骤标题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此为案例内容，字体不可改，阿里巴巴普惠体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练习">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练习</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练习标题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此为练习内容，字体不可改，阿里巴巴普惠体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思考页">
    <p:spTree>
      <p:nvGrpSpPr>
        <p:cNvPr id="1" name=""/>
        <p:cNvGrpSpPr/>
        <p:nvPr/>
      </p:nvGrpSpPr>
      <p:grpSpPr>
        <a:xfrm>
          <a:off x="0" y="0"/>
          <a:ext cx="0" cy="0"/>
          <a:chOff x="0" y="0"/>
          <a:chExt cx="0" cy="0"/>
        </a:xfrm>
      </p:grpSpPr>
      <p:sp>
        <p:nvSpPr>
          <p:cNvPr id="28" name="六边形 27"/>
          <p:cNvSpPr/>
          <p:nvPr userDrawn="1"/>
        </p:nvSpPr>
        <p:spPr>
          <a:xfrm rot="5400000">
            <a:off x="941355" y="3612018"/>
            <a:ext cx="1225219" cy="1056223"/>
          </a:xfrm>
          <a:prstGeom prst="hexagon">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3" name="六边形 22"/>
          <p:cNvSpPr/>
          <p:nvPr userDrawn="1"/>
        </p:nvSpPr>
        <p:spPr>
          <a:xfrm rot="5400000">
            <a:off x="1484022" y="2632538"/>
            <a:ext cx="1944550" cy="1676336"/>
          </a:xfrm>
          <a:prstGeom prst="hexagon">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占位符 3"/>
          <p:cNvSpPr>
            <a:spLocks noGrp="1"/>
          </p:cNvSpPr>
          <p:nvPr>
            <p:ph type="body" sz="quarter" idx="10" hasCustomPrompt="1"/>
          </p:nvPr>
        </p:nvSpPr>
        <p:spPr>
          <a:xfrm>
            <a:off x="5126584" y="1436556"/>
            <a:ext cx="5760538" cy="4710244"/>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7" name="标题占位符 1"/>
          <p:cNvSpPr txBox="1">
            <a:spLocks noChangeArrowheads="1"/>
          </p:cNvSpPr>
          <p:nvPr userDrawn="1"/>
        </p:nvSpPr>
        <p:spPr bwMode="auto">
          <a:xfrm>
            <a:off x="1695420" y="2987770"/>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思考</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0" name="标题 1"/>
          <p:cNvSpPr>
            <a:spLocks noGrp="1"/>
          </p:cNvSpPr>
          <p:nvPr userDrawn="1">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24" name="六边形 23"/>
          <p:cNvSpPr/>
          <p:nvPr userDrawn="1"/>
        </p:nvSpPr>
        <p:spPr>
          <a:xfrm rot="5400000">
            <a:off x="3294074" y="2254203"/>
            <a:ext cx="566610" cy="488457"/>
          </a:xfrm>
          <a:prstGeom prst="hexagon">
            <a:avLst/>
          </a:prstGeom>
          <a:solidFill>
            <a:srgbClr val="AD2B26"/>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六边形 24"/>
          <p:cNvSpPr/>
          <p:nvPr userDrawn="1"/>
        </p:nvSpPr>
        <p:spPr>
          <a:xfrm rot="5400000">
            <a:off x="1198356" y="4231536"/>
            <a:ext cx="298934" cy="257702"/>
          </a:xfrm>
          <a:prstGeom prst="hexagon">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6" name="六边形 25"/>
          <p:cNvSpPr/>
          <p:nvPr userDrawn="1"/>
        </p:nvSpPr>
        <p:spPr>
          <a:xfrm rot="5400000">
            <a:off x="3642476" y="4490365"/>
            <a:ext cx="566612" cy="488459"/>
          </a:xfrm>
          <a:prstGeom prst="hexagon">
            <a:avLst/>
          </a:prstGeom>
          <a:noFill/>
          <a:ln w="1905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六边形 29"/>
          <p:cNvSpPr/>
          <p:nvPr userDrawn="1"/>
        </p:nvSpPr>
        <p:spPr>
          <a:xfrm rot="5400000">
            <a:off x="1190641" y="1820150"/>
            <a:ext cx="854974" cy="737047"/>
          </a:xfrm>
          <a:prstGeom prst="hexagon">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总结页">
    <p:spTree>
      <p:nvGrpSpPr>
        <p:cNvPr id="1" name=""/>
        <p:cNvGrpSpPr/>
        <p:nvPr/>
      </p:nvGrpSpPr>
      <p:grpSpPr>
        <a:xfrm>
          <a:off x="0" y="0"/>
          <a:ext cx="0" cy="0"/>
          <a:chOff x="0" y="0"/>
          <a:chExt cx="0" cy="0"/>
        </a:xfrm>
      </p:grpSpPr>
      <p:sp>
        <p:nvSpPr>
          <p:cNvPr id="8" name="文本占位符 3"/>
          <p:cNvSpPr>
            <a:spLocks noGrp="1"/>
          </p:cNvSpPr>
          <p:nvPr>
            <p:ph type="body" sz="quarter" idx="10" hasCustomPrompt="1"/>
          </p:nvPr>
        </p:nvSpPr>
        <p:spPr>
          <a:xfrm>
            <a:off x="5126584" y="1463040"/>
            <a:ext cx="5760538" cy="451104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0" name="标题占位符 1"/>
          <p:cNvSpPr txBox="1">
            <a:spLocks noChangeArrowheads="1"/>
          </p:cNvSpPr>
          <p:nvPr userDrawn="1"/>
        </p:nvSpPr>
        <p:spPr bwMode="auto">
          <a:xfrm>
            <a:off x="0" y="2889250"/>
            <a:ext cx="5105400"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defRPr/>
            </a:pPr>
            <a:r>
              <a:rPr lang="zh-CN" altLang="en-US"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TW" altLang="zh-CN"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nvGrpSpPr>
          <p:cNvPr id="9" name="组合 8"/>
          <p:cNvGrpSpPr/>
          <p:nvPr userDrawn="1"/>
        </p:nvGrpSpPr>
        <p:grpSpPr>
          <a:xfrm>
            <a:off x="710880" y="1928702"/>
            <a:ext cx="3587349" cy="3036721"/>
            <a:chOff x="864135" y="2246295"/>
            <a:chExt cx="3587349" cy="3036721"/>
          </a:xfrm>
        </p:grpSpPr>
        <p:sp>
          <p:nvSpPr>
            <p:cNvPr id="12" name="椭圆 11"/>
            <p:cNvSpPr/>
            <p:nvPr userDrawn="1"/>
          </p:nvSpPr>
          <p:spPr>
            <a:xfrm>
              <a:off x="1348310" y="4694927"/>
              <a:ext cx="588089" cy="588089"/>
            </a:xfrm>
            <a:prstGeom prst="ellipse">
              <a:avLst/>
            </a:prstGeom>
            <a:noFill/>
            <a:ln w="127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2962055" y="4101828"/>
              <a:ext cx="926888" cy="926888"/>
            </a:xfrm>
            <a:prstGeom prst="ellipse">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userDrawn="1"/>
          </p:nvSpPr>
          <p:spPr>
            <a:xfrm>
              <a:off x="2860808" y="2695667"/>
              <a:ext cx="1590676" cy="1590676"/>
            </a:xfrm>
            <a:prstGeom prst="ellipse">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1642355" y="2871191"/>
              <a:ext cx="1924945" cy="1895739"/>
            </a:xfrm>
            <a:prstGeom prst="ellipse">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椭圆 15"/>
            <p:cNvSpPr/>
            <p:nvPr userDrawn="1"/>
          </p:nvSpPr>
          <p:spPr>
            <a:xfrm>
              <a:off x="864135" y="2246295"/>
              <a:ext cx="804338" cy="804338"/>
            </a:xfrm>
            <a:prstGeom prst="ellipse">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3257550" y="2352674"/>
              <a:ext cx="314325" cy="314325"/>
            </a:xfrm>
            <a:prstGeom prst="ellipse">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标题占位符 1"/>
            <p:cNvSpPr txBox="1">
              <a:spLocks noChangeArrowheads="1"/>
            </p:cNvSpPr>
            <p:nvPr userDrawn="1"/>
          </p:nvSpPr>
          <p:spPr bwMode="auto">
            <a:xfrm>
              <a:off x="1822066" y="3328761"/>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思路">
    <p:spTree>
      <p:nvGrpSpPr>
        <p:cNvPr id="1" name=""/>
        <p:cNvGrpSpPr/>
        <p:nvPr/>
      </p:nvGrpSpPr>
      <p:grpSpPr>
        <a:xfrm>
          <a:off x="0" y="0"/>
          <a:ext cx="0" cy="0"/>
          <a:chOff x="0" y="0"/>
          <a:chExt cx="0" cy="0"/>
        </a:xfrm>
      </p:grpSpPr>
      <p:sp>
        <p:nvSpPr>
          <p:cNvPr id="8" name="文本占位符 3"/>
          <p:cNvSpPr>
            <a:spLocks noGrp="1"/>
          </p:cNvSpPr>
          <p:nvPr>
            <p:ph type="body" sz="quarter" idx="10" hasCustomPrompt="1"/>
          </p:nvPr>
        </p:nvSpPr>
        <p:spPr>
          <a:xfrm>
            <a:off x="5126584" y="1463040"/>
            <a:ext cx="5760538" cy="451104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0" name="标题占位符 1"/>
          <p:cNvSpPr txBox="1">
            <a:spLocks noChangeArrowheads="1"/>
          </p:cNvSpPr>
          <p:nvPr userDrawn="1"/>
        </p:nvSpPr>
        <p:spPr bwMode="auto">
          <a:xfrm>
            <a:off x="0" y="2889250"/>
            <a:ext cx="5105400"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defRPr/>
            </a:pPr>
            <a:r>
              <a:rPr lang="zh-CN" altLang="en-US"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TW" altLang="zh-CN"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15" name="泪珠形 14"/>
          <p:cNvSpPr/>
          <p:nvPr userDrawn="1"/>
        </p:nvSpPr>
        <p:spPr>
          <a:xfrm>
            <a:off x="1013943" y="3264492"/>
            <a:ext cx="1399001" cy="1399001"/>
          </a:xfrm>
          <a:prstGeom prst="teardrop">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0" name="泪珠形 19"/>
          <p:cNvSpPr/>
          <p:nvPr userDrawn="1"/>
        </p:nvSpPr>
        <p:spPr>
          <a:xfrm>
            <a:off x="1645363" y="2434299"/>
            <a:ext cx="2017950" cy="2017950"/>
          </a:xfrm>
          <a:prstGeom prst="teardrop">
            <a:avLst/>
          </a:prstGeom>
          <a:solidFill>
            <a:schemeClr val="bg1"/>
          </a:solidFill>
          <a:ln w="114300">
            <a:solidFill>
              <a:srgbClr val="B6020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2" name="标题占位符 1"/>
          <p:cNvSpPr txBox="1">
            <a:spLocks noChangeArrowheads="1"/>
          </p:cNvSpPr>
          <p:nvPr userDrawn="1"/>
        </p:nvSpPr>
        <p:spPr bwMode="auto">
          <a:xfrm>
            <a:off x="1938193" y="2679748"/>
            <a:ext cx="1567542" cy="154657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思路</a:t>
            </a:r>
            <a:endParaRPr lang="en-US" altLang="zh-CN"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3" name="泪珠形 22"/>
          <p:cNvSpPr/>
          <p:nvPr userDrawn="1"/>
        </p:nvSpPr>
        <p:spPr>
          <a:xfrm>
            <a:off x="3663313" y="4089233"/>
            <a:ext cx="439924" cy="439924"/>
          </a:xfrm>
          <a:prstGeom prst="teardrop">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4" name="泪珠形 23"/>
          <p:cNvSpPr/>
          <p:nvPr userDrawn="1"/>
        </p:nvSpPr>
        <p:spPr>
          <a:xfrm>
            <a:off x="2152487" y="2051117"/>
            <a:ext cx="260457" cy="260457"/>
          </a:xfrm>
          <a:prstGeom prst="teardrop">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5" name="泪珠形 24"/>
          <p:cNvSpPr/>
          <p:nvPr userDrawn="1"/>
        </p:nvSpPr>
        <p:spPr>
          <a:xfrm>
            <a:off x="844996" y="3381144"/>
            <a:ext cx="562210" cy="562210"/>
          </a:xfrm>
          <a:prstGeom prst="teardrop">
            <a:avLst/>
          </a:prstGeom>
          <a:noFill/>
          <a:ln w="12700">
            <a:solidFill>
              <a:srgbClr val="DE0014"/>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版式">
    <p:spTree>
      <p:nvGrpSpPr>
        <p:cNvPr id="1" name=""/>
        <p:cNvGrpSpPr/>
        <p:nvPr/>
      </p:nvGrpSpPr>
      <p:grpSpPr>
        <a:xfrm>
          <a:off x="0" y="0"/>
          <a:ext cx="0" cy="0"/>
          <a:chOff x="0" y="0"/>
          <a:chExt cx="0" cy="0"/>
        </a:xfrm>
      </p:grpSpPr>
      <p:sp>
        <p:nvSpPr>
          <p:cNvPr id="8" name="文本占位符 7"/>
          <p:cNvSpPr>
            <a:spLocks noGrp="1"/>
          </p:cNvSpPr>
          <p:nvPr>
            <p:ph type="body" sz="quarter" idx="10"/>
          </p:nvPr>
        </p:nvSpPr>
        <p:spPr>
          <a:xfrm>
            <a:off x="5019358" y="1006475"/>
            <a:ext cx="5973761" cy="4256405"/>
          </a:xfrm>
          <a:prstGeom prst="rect">
            <a:avLst/>
          </a:prstGeom>
        </p:spPr>
        <p:txBody>
          <a:bodyPr anchor="ctr"/>
          <a:lstStyle>
            <a:lvl1pPr marL="457200" marR="0" indent="-457200" algn="l" defTabSz="914400" rtl="0" eaLnBrk="0" fontAlgn="base" latinLnBrk="0" hangingPunct="0">
              <a:lnSpc>
                <a:spcPct val="200000"/>
              </a:lnSpc>
              <a:spcBef>
                <a:spcPct val="20000"/>
              </a:spcBef>
              <a:spcAft>
                <a:spcPct val="0"/>
              </a:spcAft>
              <a:buClrTx/>
              <a:buSzTx/>
              <a:buFont typeface="Wingdings" panose="05000000000000000000" pitchFamily="2" charset="2"/>
              <a:buChar char="u"/>
              <a:defRPr sz="1800">
                <a:solidFill>
                  <a:schemeClr val="tx1">
                    <a:lumMod val="75000"/>
                    <a:lumOff val="25000"/>
                  </a:schemeClr>
                </a:solidFill>
              </a:defRPr>
            </a:lvl1pPr>
          </a:lstStyle>
          <a:p>
            <a:pPr lvl="0"/>
            <a:r>
              <a:rPr kumimoji="1" lang="zh-CN" altLang="en-US" dirty="0"/>
              <a:t>单击此处编辑母版文本样式</a:t>
            </a:r>
            <a:endParaRPr kumimoji="1" lang="en-US" altLang="zh-CN" dirty="0"/>
          </a:p>
          <a:p>
            <a:pPr lvl="0"/>
            <a:r>
              <a:rPr kumimoji="1" lang="zh-CN" altLang="en-US" dirty="0"/>
              <a:t>根据实际内容可调整文字高低的位置</a:t>
            </a:r>
            <a:endParaRPr kumimoji="1" lang="en-US" altLang="zh-CN" dirty="0"/>
          </a:p>
          <a:p>
            <a:pPr marL="457200" marR="0" lvl="0" indent="-457200" algn="l" defTabSz="914400" rtl="0" eaLnBrk="0" fontAlgn="base" latinLnBrk="0" hangingPunct="0">
              <a:lnSpc>
                <a:spcPct val="200000"/>
              </a:lnSpc>
              <a:spcBef>
                <a:spcPct val="20000"/>
              </a:spcBef>
              <a:spcAft>
                <a:spcPct val="0"/>
              </a:spcAft>
              <a:buClrTx/>
              <a:buSzTx/>
              <a:buFont typeface="Wingdings" panose="05000000000000000000" pitchFamily="2" charset="2"/>
              <a:buChar char="u"/>
              <a:defRPr/>
            </a:pPr>
            <a:r>
              <a:rPr kumimoji="1" lang="zh-CN" altLang="en-US" dirty="0"/>
              <a:t>此内容上下居中对齐，可根据实际情况微调位置和字体大小</a:t>
            </a:r>
            <a:endParaRPr kumimoji="1" lang="zh-CN" altLang="en-US" dirty="0"/>
          </a:p>
          <a:p>
            <a:pPr lvl="0"/>
            <a:endParaRPr kumimoji="1"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今日作业">
    <p:spTree>
      <p:nvGrpSpPr>
        <p:cNvPr id="1" name=""/>
        <p:cNvGrpSpPr/>
        <p:nvPr/>
      </p:nvGrpSpPr>
      <p:grpSpPr>
        <a:xfrm>
          <a:off x="0" y="0"/>
          <a:ext cx="0" cy="0"/>
          <a:chOff x="0" y="0"/>
          <a:chExt cx="0" cy="0"/>
        </a:xfrm>
      </p:grpSpPr>
      <p:sp>
        <p:nvSpPr>
          <p:cNvPr id="43" name="矩形 42"/>
          <p:cNvSpPr/>
          <p:nvPr userDrawn="1"/>
        </p:nvSpPr>
        <p:spPr>
          <a:xfrm rot="2700000">
            <a:off x="3564412" y="3089727"/>
            <a:ext cx="936368" cy="936368"/>
          </a:xfrm>
          <a:prstGeom prst="rect">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9" name="矩形 38"/>
          <p:cNvSpPr/>
          <p:nvPr userDrawn="1"/>
        </p:nvSpPr>
        <p:spPr>
          <a:xfrm rot="2700000">
            <a:off x="3711024" y="4032814"/>
            <a:ext cx="643144" cy="643144"/>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1" name="矩形 40"/>
          <p:cNvSpPr/>
          <p:nvPr userDrawn="1"/>
        </p:nvSpPr>
        <p:spPr>
          <a:xfrm rot="2700000">
            <a:off x="1595908" y="2140629"/>
            <a:ext cx="219635" cy="219635"/>
          </a:xfrm>
          <a:prstGeom prst="rect">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2" name="矩形 41"/>
          <p:cNvSpPr/>
          <p:nvPr userDrawn="1"/>
        </p:nvSpPr>
        <p:spPr>
          <a:xfrm rot="2700000">
            <a:off x="1559312" y="4247863"/>
            <a:ext cx="494750" cy="494750"/>
          </a:xfrm>
          <a:prstGeom prst="rect">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4" name="矩形 43"/>
          <p:cNvSpPr/>
          <p:nvPr userDrawn="1"/>
        </p:nvSpPr>
        <p:spPr>
          <a:xfrm rot="2700000">
            <a:off x="986540" y="2161712"/>
            <a:ext cx="361655" cy="361655"/>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0" name="矩形 39"/>
          <p:cNvSpPr/>
          <p:nvPr userDrawn="1"/>
        </p:nvSpPr>
        <p:spPr>
          <a:xfrm rot="2700000">
            <a:off x="1815645" y="2537749"/>
            <a:ext cx="1828800" cy="1828800"/>
          </a:xfrm>
          <a:prstGeom prst="rect">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8" name="文本占位符 3"/>
          <p:cNvSpPr>
            <a:spLocks noGrp="1"/>
          </p:cNvSpPr>
          <p:nvPr>
            <p:ph type="body" sz="quarter" idx="10" hasCustomPrompt="1"/>
          </p:nvPr>
        </p:nvSpPr>
        <p:spPr>
          <a:xfrm>
            <a:off x="5126584" y="1371600"/>
            <a:ext cx="5760538" cy="467360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3" name="标题占位符 1"/>
          <p:cNvSpPr txBox="1">
            <a:spLocks noChangeArrowheads="1"/>
          </p:cNvSpPr>
          <p:nvPr userDrawn="1"/>
        </p:nvSpPr>
        <p:spPr bwMode="auto">
          <a:xfrm>
            <a:off x="1938193" y="2679748"/>
            <a:ext cx="1567542" cy="154657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今日</a:t>
            </a:r>
            <a:endParaRPr lang="en-US" altLang="zh-CN"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作业</a:t>
            </a:r>
            <a:endPar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45" name="矩形 44"/>
          <p:cNvSpPr/>
          <p:nvPr userDrawn="1"/>
        </p:nvSpPr>
        <p:spPr>
          <a:xfrm rot="2700000">
            <a:off x="4273426" y="2466440"/>
            <a:ext cx="263657" cy="263657"/>
          </a:xfrm>
          <a:prstGeom prst="rect">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结束页">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二级标题+正文内容（无编号）">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10880" y="234029"/>
            <a:ext cx="8771021" cy="517190"/>
          </a:xfrm>
          <a:prstGeom prst="rect">
            <a:avLst/>
          </a:prstGeom>
        </p:spPr>
        <p:txBody>
          <a:bodyPr anchor="ctr" anchorCtr="0"/>
          <a:lstStyle>
            <a:lvl1pPr>
              <a:defRPr sz="2400" b="1" i="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10" name="文本占位符 9"/>
          <p:cNvSpPr>
            <a:spLocks noGrp="1"/>
          </p:cNvSpPr>
          <p:nvPr>
            <p:ph type="body" sz="quarter" idx="10" hasCustomPrompt="1"/>
          </p:nvPr>
        </p:nvSpPr>
        <p:spPr>
          <a:xfrm>
            <a:off x="710880" y="940081"/>
            <a:ext cx="10698800"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710880" y="1656000"/>
            <a:ext cx="1069880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二级标题+正文内容（项目符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81" y="1646133"/>
            <a:ext cx="10749598"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en-US" altLang="zh-CN" sz="1600" b="0" i="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lnSpc>
                <a:spcPct val="150000"/>
              </a:lnSpc>
              <a:buFont typeface="Wingdings" panose="05000000000000000000" pitchFamily="2" charset="2"/>
              <a:buChar char="l"/>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Arial" panose="020B0604020202020204" pitchFamily="34" charset="0"/>
              <a:buChar char="•"/>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24418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6" name="文本占位符 9"/>
          <p:cNvSpPr>
            <a:spLocks noGrp="1"/>
          </p:cNvSpPr>
          <p:nvPr>
            <p:ph type="body" sz="quarter" idx="10" hasCustomPrompt="1"/>
          </p:nvPr>
        </p:nvSpPr>
        <p:spPr>
          <a:xfrm>
            <a:off x="710880" y="940081"/>
            <a:ext cx="10749599"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二级标题+正文内容（数字编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79" y="1646133"/>
            <a:ext cx="10719120" cy="4219575"/>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6" name="文本占位符 9"/>
          <p:cNvSpPr>
            <a:spLocks noGrp="1"/>
          </p:cNvSpPr>
          <p:nvPr>
            <p:ph type="body" sz="quarter" idx="10" hasCustomPrompt="1"/>
          </p:nvPr>
        </p:nvSpPr>
        <p:spPr>
          <a:xfrm>
            <a:off x="710881" y="940081"/>
            <a:ext cx="10719120" cy="517190"/>
          </a:xfrm>
          <a:prstGeom prst="rect">
            <a:avLst/>
          </a:prstGeom>
        </p:spPr>
        <p:txBody>
          <a:bodyPr anchor="ctr" anchorCtr="0"/>
          <a:lstStyle>
            <a:lvl1pPr marL="0" indent="0">
              <a:buNone/>
              <a:defRPr sz="1800" b="1">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二级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5" name="文本占位符 9"/>
          <p:cNvSpPr>
            <a:spLocks noGrp="1"/>
          </p:cNvSpPr>
          <p:nvPr>
            <p:ph type="body" sz="quarter" idx="10" hasCustomPrompt="1"/>
          </p:nvPr>
        </p:nvSpPr>
        <p:spPr>
          <a:xfrm>
            <a:off x="710880" y="940081"/>
            <a:ext cx="10748056" cy="517190"/>
          </a:xfrm>
          <a:prstGeom prst="rect">
            <a:avLst/>
          </a:prstGeom>
        </p:spPr>
        <p:txBody>
          <a:bodyPr anchor="ctr" anchorCtr="0"/>
          <a:lstStyle>
            <a:lvl1pPr marL="0" indent="0">
              <a:buNone/>
              <a:defRPr sz="1800" b="1">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6" name="文本占位符 11"/>
          <p:cNvSpPr>
            <a:spLocks noGrp="1"/>
          </p:cNvSpPr>
          <p:nvPr>
            <p:ph type="body" sz="quarter" idx="11" hasCustomPrompt="1"/>
          </p:nvPr>
        </p:nvSpPr>
        <p:spPr>
          <a:xfrm>
            <a:off x="710880" y="1646133"/>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正文内容（无编号）">
    <p:spTree>
      <p:nvGrpSpPr>
        <p:cNvPr id="1" name=""/>
        <p:cNvGrpSpPr/>
        <p:nvPr/>
      </p:nvGrpSpPr>
      <p:grpSpPr>
        <a:xfrm>
          <a:off x="0" y="0"/>
          <a:ext cx="0" cy="0"/>
          <a:chOff x="0" y="0"/>
          <a:chExt cx="0" cy="0"/>
        </a:xfrm>
      </p:grpSpPr>
      <p:sp>
        <p:nvSpPr>
          <p:cNvPr id="12" name="文本占位符 11"/>
          <p:cNvSpPr>
            <a:spLocks noGrp="1"/>
          </p:cNvSpPr>
          <p:nvPr>
            <p:ph type="body" sz="quarter" idx="11" hasCustomPrompt="1"/>
          </p:nvPr>
        </p:nvSpPr>
        <p:spPr>
          <a:xfrm>
            <a:off x="710880" y="940081"/>
            <a:ext cx="9845675" cy="4871439"/>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正文内容（数字符号）">
    <p:spTree>
      <p:nvGrpSpPr>
        <p:cNvPr id="1" name=""/>
        <p:cNvGrpSpPr/>
        <p:nvPr/>
      </p:nvGrpSpPr>
      <p:grpSpPr>
        <a:xfrm>
          <a:off x="0" y="0"/>
          <a:ext cx="0" cy="0"/>
          <a:chOff x="0" y="0"/>
          <a:chExt cx="0" cy="0"/>
        </a:xfrm>
      </p:grpSpPr>
      <p:sp>
        <p:nvSpPr>
          <p:cNvPr id="5"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 name="文本占位符 11"/>
          <p:cNvSpPr>
            <a:spLocks noGrp="1"/>
          </p:cNvSpPr>
          <p:nvPr>
            <p:ph type="body" sz="quarter" idx="11" hasCustomPrompt="1"/>
          </p:nvPr>
        </p:nvSpPr>
        <p:spPr>
          <a:xfrm>
            <a:off x="710879" y="934933"/>
            <a:ext cx="10719120" cy="4219575"/>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正文内容+项目编号">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 name="文本占位符 11"/>
          <p:cNvSpPr>
            <a:spLocks noGrp="1"/>
          </p:cNvSpPr>
          <p:nvPr>
            <p:ph type="body" sz="quarter" idx="11" hasCustomPrompt="1"/>
          </p:nvPr>
        </p:nvSpPr>
        <p:spPr>
          <a:xfrm>
            <a:off x="710880" y="945093"/>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自由发挥">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学习目标">
    <p:spTree>
      <p:nvGrpSpPr>
        <p:cNvPr id="1" name=""/>
        <p:cNvGrpSpPr/>
        <p:nvPr/>
      </p:nvGrpSpPr>
      <p:grpSpPr>
        <a:xfrm>
          <a:off x="0" y="0"/>
          <a:ext cx="0" cy="0"/>
          <a:chOff x="0" y="0"/>
          <a:chExt cx="0" cy="0"/>
        </a:xfrm>
      </p:grpSpPr>
      <p:sp>
        <p:nvSpPr>
          <p:cNvPr id="8" name="文本占位符 7"/>
          <p:cNvSpPr>
            <a:spLocks noGrp="1"/>
          </p:cNvSpPr>
          <p:nvPr>
            <p:ph type="body" sz="quarter" idx="10"/>
          </p:nvPr>
        </p:nvSpPr>
        <p:spPr>
          <a:xfrm>
            <a:off x="4866958" y="1087755"/>
            <a:ext cx="6298881" cy="4855845"/>
          </a:xfrm>
          <a:prstGeom prst="rect">
            <a:avLst/>
          </a:prstGeom>
        </p:spPr>
        <p:txBody>
          <a:bodyPr anchor="ctr"/>
          <a:lstStyle>
            <a:lvl1pPr>
              <a:lnSpc>
                <a:spcPct val="200000"/>
              </a:lnSpc>
              <a:buFont typeface="+mj-lt"/>
              <a:buAutoNum type="arabicPeriod"/>
              <a:defRPr sz="1800">
                <a:solidFill>
                  <a:schemeClr val="tx1">
                    <a:lumMod val="75000"/>
                    <a:lumOff val="25000"/>
                  </a:schemeClr>
                </a:solidFill>
              </a:defRPr>
            </a:lvl1pPr>
          </a:lstStyle>
          <a:p>
            <a:pPr lvl="0"/>
            <a:r>
              <a:rPr kumimoji="1" lang="zh-CN" altLang="en-US" dirty="0"/>
              <a:t>单击此处编辑母版文本样式</a:t>
            </a:r>
            <a:endParaRPr kumimoji="1" lang="en-US" altLang="zh-CN" dirty="0"/>
          </a:p>
          <a:p>
            <a:pPr lvl="0"/>
            <a:r>
              <a:rPr kumimoji="1" lang="zh-CN" altLang="en-US" dirty="0"/>
              <a:t>根据实际内容可调整文字高低的位置</a:t>
            </a:r>
            <a:endParaRPr kumimoji="1" lang="en-US" altLang="zh-CN" dirty="0"/>
          </a:p>
          <a:p>
            <a:pPr lvl="0"/>
            <a:r>
              <a:rPr kumimoji="1" lang="zh-CN" altLang="en-US" dirty="0"/>
              <a:t>此内容上下居中对齐，可根据实际情况微调位置和字体大小</a:t>
            </a:r>
            <a:endParaRPr kumimoji="1" lang="zh-CN" alt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案例">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案例</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案例标题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此为案例内容，字体不可改，阿里巴巴普惠体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练习">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练习</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练习标题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此为练习内容，字体不可改，阿里巴巴普惠体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思考页">
    <p:spTree>
      <p:nvGrpSpPr>
        <p:cNvPr id="1" name=""/>
        <p:cNvGrpSpPr/>
        <p:nvPr/>
      </p:nvGrpSpPr>
      <p:grpSpPr>
        <a:xfrm>
          <a:off x="0" y="0"/>
          <a:ext cx="0" cy="0"/>
          <a:chOff x="0" y="0"/>
          <a:chExt cx="0" cy="0"/>
        </a:xfrm>
      </p:grpSpPr>
      <p:sp>
        <p:nvSpPr>
          <p:cNvPr id="28" name="六边形 27"/>
          <p:cNvSpPr/>
          <p:nvPr userDrawn="1"/>
        </p:nvSpPr>
        <p:spPr>
          <a:xfrm rot="5400000">
            <a:off x="941355" y="3612018"/>
            <a:ext cx="1225219" cy="1056223"/>
          </a:xfrm>
          <a:prstGeom prst="hexagon">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3" name="六边形 22"/>
          <p:cNvSpPr/>
          <p:nvPr userDrawn="1"/>
        </p:nvSpPr>
        <p:spPr>
          <a:xfrm rot="5400000">
            <a:off x="1484022" y="2632538"/>
            <a:ext cx="1944550" cy="1676336"/>
          </a:xfrm>
          <a:prstGeom prst="hexagon">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占位符 3"/>
          <p:cNvSpPr>
            <a:spLocks noGrp="1"/>
          </p:cNvSpPr>
          <p:nvPr>
            <p:ph type="body" sz="quarter" idx="10" hasCustomPrompt="1"/>
          </p:nvPr>
        </p:nvSpPr>
        <p:spPr>
          <a:xfrm>
            <a:off x="5126584" y="1436556"/>
            <a:ext cx="5760538" cy="4710244"/>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7" name="标题占位符 1"/>
          <p:cNvSpPr txBox="1">
            <a:spLocks noChangeArrowheads="1"/>
          </p:cNvSpPr>
          <p:nvPr userDrawn="1"/>
        </p:nvSpPr>
        <p:spPr bwMode="auto">
          <a:xfrm>
            <a:off x="1695420" y="2987770"/>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思考</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0" name="标题 1"/>
          <p:cNvSpPr>
            <a:spLocks noGrp="1"/>
          </p:cNvSpPr>
          <p:nvPr userDrawn="1">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24" name="六边形 23"/>
          <p:cNvSpPr/>
          <p:nvPr userDrawn="1"/>
        </p:nvSpPr>
        <p:spPr>
          <a:xfrm rot="5400000">
            <a:off x="3294074" y="2254203"/>
            <a:ext cx="566610" cy="488457"/>
          </a:xfrm>
          <a:prstGeom prst="hexagon">
            <a:avLst/>
          </a:prstGeom>
          <a:solidFill>
            <a:srgbClr val="AD2B26"/>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六边形 24"/>
          <p:cNvSpPr/>
          <p:nvPr userDrawn="1"/>
        </p:nvSpPr>
        <p:spPr>
          <a:xfrm rot="5400000">
            <a:off x="1198356" y="4231536"/>
            <a:ext cx="298934" cy="257702"/>
          </a:xfrm>
          <a:prstGeom prst="hexagon">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6" name="六边形 25"/>
          <p:cNvSpPr/>
          <p:nvPr userDrawn="1"/>
        </p:nvSpPr>
        <p:spPr>
          <a:xfrm rot="5400000">
            <a:off x="3642476" y="4490365"/>
            <a:ext cx="566612" cy="488459"/>
          </a:xfrm>
          <a:prstGeom prst="hexagon">
            <a:avLst/>
          </a:prstGeom>
          <a:noFill/>
          <a:ln w="1905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六边形 29"/>
          <p:cNvSpPr/>
          <p:nvPr userDrawn="1"/>
        </p:nvSpPr>
        <p:spPr>
          <a:xfrm rot="5400000">
            <a:off x="1190641" y="1820150"/>
            <a:ext cx="854974" cy="737047"/>
          </a:xfrm>
          <a:prstGeom prst="hexagon">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总结页">
    <p:spTree>
      <p:nvGrpSpPr>
        <p:cNvPr id="1" name=""/>
        <p:cNvGrpSpPr/>
        <p:nvPr/>
      </p:nvGrpSpPr>
      <p:grpSpPr>
        <a:xfrm>
          <a:off x="0" y="0"/>
          <a:ext cx="0" cy="0"/>
          <a:chOff x="0" y="0"/>
          <a:chExt cx="0" cy="0"/>
        </a:xfrm>
      </p:grpSpPr>
      <p:sp>
        <p:nvSpPr>
          <p:cNvPr id="8" name="文本占位符 3"/>
          <p:cNvSpPr>
            <a:spLocks noGrp="1"/>
          </p:cNvSpPr>
          <p:nvPr>
            <p:ph type="body" sz="quarter" idx="10" hasCustomPrompt="1"/>
          </p:nvPr>
        </p:nvSpPr>
        <p:spPr>
          <a:xfrm>
            <a:off x="5126584" y="1463040"/>
            <a:ext cx="5760538" cy="451104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0" name="标题占位符 1"/>
          <p:cNvSpPr txBox="1">
            <a:spLocks noChangeArrowheads="1"/>
          </p:cNvSpPr>
          <p:nvPr userDrawn="1"/>
        </p:nvSpPr>
        <p:spPr bwMode="auto">
          <a:xfrm>
            <a:off x="0" y="2889250"/>
            <a:ext cx="5105400"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defRPr/>
            </a:pPr>
            <a:r>
              <a:rPr lang="zh-CN" altLang="en-US"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TW" altLang="zh-CN"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nvGrpSpPr>
          <p:cNvPr id="9" name="组合 8"/>
          <p:cNvGrpSpPr/>
          <p:nvPr userDrawn="1"/>
        </p:nvGrpSpPr>
        <p:grpSpPr>
          <a:xfrm>
            <a:off x="710880" y="1928702"/>
            <a:ext cx="3587349" cy="3036721"/>
            <a:chOff x="864135" y="2246295"/>
            <a:chExt cx="3587349" cy="3036721"/>
          </a:xfrm>
        </p:grpSpPr>
        <p:sp>
          <p:nvSpPr>
            <p:cNvPr id="12" name="椭圆 11"/>
            <p:cNvSpPr/>
            <p:nvPr userDrawn="1"/>
          </p:nvSpPr>
          <p:spPr>
            <a:xfrm>
              <a:off x="1348310" y="4694927"/>
              <a:ext cx="588089" cy="588089"/>
            </a:xfrm>
            <a:prstGeom prst="ellipse">
              <a:avLst/>
            </a:prstGeom>
            <a:noFill/>
            <a:ln w="127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2962055" y="4101828"/>
              <a:ext cx="926888" cy="926888"/>
            </a:xfrm>
            <a:prstGeom prst="ellipse">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userDrawn="1"/>
          </p:nvSpPr>
          <p:spPr>
            <a:xfrm>
              <a:off x="2860808" y="2695667"/>
              <a:ext cx="1590676" cy="1590676"/>
            </a:xfrm>
            <a:prstGeom prst="ellipse">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1642355" y="2871191"/>
              <a:ext cx="1924945" cy="1895739"/>
            </a:xfrm>
            <a:prstGeom prst="ellipse">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椭圆 15"/>
            <p:cNvSpPr/>
            <p:nvPr userDrawn="1"/>
          </p:nvSpPr>
          <p:spPr>
            <a:xfrm>
              <a:off x="864135" y="2246295"/>
              <a:ext cx="804338" cy="804338"/>
            </a:xfrm>
            <a:prstGeom prst="ellipse">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3257550" y="2352674"/>
              <a:ext cx="314325" cy="314325"/>
            </a:xfrm>
            <a:prstGeom prst="ellipse">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标题占位符 1"/>
            <p:cNvSpPr txBox="1">
              <a:spLocks noChangeArrowheads="1"/>
            </p:cNvSpPr>
            <p:nvPr userDrawn="1"/>
          </p:nvSpPr>
          <p:spPr bwMode="auto">
            <a:xfrm>
              <a:off x="1822066" y="3328761"/>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今日作业">
    <p:spTree>
      <p:nvGrpSpPr>
        <p:cNvPr id="1" name=""/>
        <p:cNvGrpSpPr/>
        <p:nvPr/>
      </p:nvGrpSpPr>
      <p:grpSpPr>
        <a:xfrm>
          <a:off x="0" y="0"/>
          <a:ext cx="0" cy="0"/>
          <a:chOff x="0" y="0"/>
          <a:chExt cx="0" cy="0"/>
        </a:xfrm>
      </p:grpSpPr>
      <p:sp>
        <p:nvSpPr>
          <p:cNvPr id="43" name="矩形 42"/>
          <p:cNvSpPr/>
          <p:nvPr userDrawn="1"/>
        </p:nvSpPr>
        <p:spPr>
          <a:xfrm rot="2700000">
            <a:off x="3564412" y="3089727"/>
            <a:ext cx="936368" cy="936368"/>
          </a:xfrm>
          <a:prstGeom prst="rect">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9" name="矩形 38"/>
          <p:cNvSpPr/>
          <p:nvPr userDrawn="1"/>
        </p:nvSpPr>
        <p:spPr>
          <a:xfrm rot="2700000">
            <a:off x="3711024" y="4032814"/>
            <a:ext cx="643144" cy="643144"/>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1" name="矩形 40"/>
          <p:cNvSpPr/>
          <p:nvPr userDrawn="1"/>
        </p:nvSpPr>
        <p:spPr>
          <a:xfrm rot="2700000">
            <a:off x="1595908" y="2140629"/>
            <a:ext cx="219635" cy="219635"/>
          </a:xfrm>
          <a:prstGeom prst="rect">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2" name="矩形 41"/>
          <p:cNvSpPr/>
          <p:nvPr userDrawn="1"/>
        </p:nvSpPr>
        <p:spPr>
          <a:xfrm rot="2700000">
            <a:off x="1559312" y="4247863"/>
            <a:ext cx="494750" cy="494750"/>
          </a:xfrm>
          <a:prstGeom prst="rect">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4" name="矩形 43"/>
          <p:cNvSpPr/>
          <p:nvPr userDrawn="1"/>
        </p:nvSpPr>
        <p:spPr>
          <a:xfrm rot="2700000">
            <a:off x="986540" y="2161712"/>
            <a:ext cx="361655" cy="361655"/>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0" name="矩形 39"/>
          <p:cNvSpPr/>
          <p:nvPr userDrawn="1"/>
        </p:nvSpPr>
        <p:spPr>
          <a:xfrm rot="2700000">
            <a:off x="1815645" y="2537749"/>
            <a:ext cx="1828800" cy="1828800"/>
          </a:xfrm>
          <a:prstGeom prst="rect">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8" name="文本占位符 3"/>
          <p:cNvSpPr>
            <a:spLocks noGrp="1"/>
          </p:cNvSpPr>
          <p:nvPr>
            <p:ph type="body" sz="quarter" idx="10" hasCustomPrompt="1"/>
          </p:nvPr>
        </p:nvSpPr>
        <p:spPr>
          <a:xfrm>
            <a:off x="5126584" y="1371600"/>
            <a:ext cx="5760538" cy="467360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3" name="标题占位符 1"/>
          <p:cNvSpPr txBox="1">
            <a:spLocks noChangeArrowheads="1"/>
          </p:cNvSpPr>
          <p:nvPr userDrawn="1"/>
        </p:nvSpPr>
        <p:spPr bwMode="auto">
          <a:xfrm>
            <a:off x="1938193" y="2679748"/>
            <a:ext cx="1567542" cy="154657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今日</a:t>
            </a:r>
            <a:endParaRPr lang="en-US" altLang="zh-CN"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作业</a:t>
            </a:r>
            <a:endPar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45" name="矩形 44"/>
          <p:cNvSpPr/>
          <p:nvPr userDrawn="1"/>
        </p:nvSpPr>
        <p:spPr>
          <a:xfrm rot="2700000">
            <a:off x="4273426" y="2466440"/>
            <a:ext cx="263657" cy="263657"/>
          </a:xfrm>
          <a:prstGeom prst="rect">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二级标题+正文内容（无编号）">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10880" y="1002232"/>
            <a:ext cx="10698800"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lvl="0"/>
            <a:r>
              <a:rPr lang="zh-CN" altLang="en-US" dirty="0"/>
              <a:t>正文一级标题</a:t>
            </a:r>
            <a:r>
              <a:rPr lang="en-US" altLang="zh-CN" dirty="0"/>
              <a:t>-</a:t>
            </a:r>
            <a:r>
              <a:rPr lang="zh-CN" altLang="en-US" dirty="0"/>
              <a:t>阿里巴巴普惠体</a:t>
            </a:r>
            <a:r>
              <a:rPr lang="en-US" altLang="zh-CN" dirty="0"/>
              <a:t>20</a:t>
            </a:r>
            <a:r>
              <a:rPr lang="zh-CN" altLang="en-US" dirty="0"/>
              <a:t>号</a:t>
            </a:r>
            <a:endParaRPr lang="zh-CN" altLang="en-US" dirty="0"/>
          </a:p>
        </p:txBody>
      </p:sp>
      <p:sp>
        <p:nvSpPr>
          <p:cNvPr id="12" name="文本占位符 11"/>
          <p:cNvSpPr>
            <a:spLocks noGrp="1"/>
          </p:cNvSpPr>
          <p:nvPr>
            <p:ph type="body" sz="quarter" idx="11" hasCustomPrompt="1"/>
          </p:nvPr>
        </p:nvSpPr>
        <p:spPr>
          <a:xfrm>
            <a:off x="710880" y="1624204"/>
            <a:ext cx="10698800" cy="3861223"/>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二级标题+正文内容（项目符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81" y="1590102"/>
            <a:ext cx="10749598" cy="3850540"/>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en-US" altLang="zh-CN" sz="1600" b="0" i="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lnSpc>
                <a:spcPct val="150000"/>
              </a:lnSpc>
              <a:buFont typeface="Wingdings" panose="05000000000000000000" pitchFamily="2" charset="2"/>
              <a:buChar char="l"/>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Arial" panose="020B0604020202020204" pitchFamily="34" charset="0"/>
              <a:buChar char="•"/>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1002119"/>
            <a:ext cx="10749599"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lvl="0"/>
            <a:r>
              <a:rPr lang="zh-CN" altLang="en-US" dirty="0"/>
              <a:t>正文一级标题</a:t>
            </a:r>
            <a:r>
              <a:rPr lang="en-US" altLang="zh-CN" dirty="0"/>
              <a:t>-</a:t>
            </a:r>
            <a:r>
              <a:rPr lang="zh-CN" altLang="en-US" dirty="0"/>
              <a:t>阿里巴巴普惠体</a:t>
            </a:r>
            <a:r>
              <a:rPr lang="en-US" altLang="zh-CN" dirty="0"/>
              <a:t>20</a:t>
            </a:r>
            <a:r>
              <a:rPr lang="zh-CN" altLang="en-US" dirty="0"/>
              <a:t>号</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二级标题+正文内容（数字编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79" y="1603185"/>
            <a:ext cx="10719120" cy="3819718"/>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1002233"/>
            <a:ext cx="10719119"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lvl="0"/>
            <a:r>
              <a:rPr lang="zh-CN" altLang="en-US" dirty="0"/>
              <a:t>正文一级标题</a:t>
            </a:r>
            <a:r>
              <a:rPr lang="en-US" altLang="zh-CN" dirty="0"/>
              <a:t>-</a:t>
            </a:r>
            <a:r>
              <a:rPr lang="zh-CN" altLang="en-US" dirty="0"/>
              <a:t>阿里巴巴普惠体</a:t>
            </a:r>
            <a:r>
              <a:rPr lang="en-US" altLang="zh-CN" dirty="0"/>
              <a:t>20</a:t>
            </a:r>
            <a:r>
              <a:rPr lang="zh-CN" altLang="en-US" dirty="0"/>
              <a:t>号</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二级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1002232"/>
            <a:ext cx="10748056"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lvl="0"/>
            <a:r>
              <a:rPr lang="zh-CN" altLang="en-US" dirty="0"/>
              <a:t>正文一级标题</a:t>
            </a:r>
            <a:r>
              <a:rPr lang="en-US" altLang="zh-CN" dirty="0"/>
              <a:t>-</a:t>
            </a:r>
            <a:r>
              <a:rPr lang="zh-CN" altLang="en-US" dirty="0"/>
              <a:t>阿里巴巴普惠体</a:t>
            </a:r>
            <a:r>
              <a:rPr lang="en-US" altLang="zh-CN" dirty="0"/>
              <a:t>20</a:t>
            </a:r>
            <a:r>
              <a:rPr lang="zh-CN" altLang="en-US" dirty="0"/>
              <a:t>号</a:t>
            </a:r>
            <a:endParaRPr lang="zh-CN" altLang="en-US" dirty="0"/>
          </a:p>
        </p:txBody>
      </p:sp>
      <p:sp>
        <p:nvSpPr>
          <p:cNvPr id="6" name="文本占位符 11"/>
          <p:cNvSpPr>
            <a:spLocks noGrp="1"/>
          </p:cNvSpPr>
          <p:nvPr>
            <p:ph type="body" sz="quarter" idx="11" hasCustomPrompt="1"/>
          </p:nvPr>
        </p:nvSpPr>
        <p:spPr>
          <a:xfrm>
            <a:off x="710880" y="1628517"/>
            <a:ext cx="10748057" cy="3922461"/>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正文内容（无编号）">
    <p:spTree>
      <p:nvGrpSpPr>
        <p:cNvPr id="1" name=""/>
        <p:cNvGrpSpPr/>
        <p:nvPr/>
      </p:nvGrpSpPr>
      <p:grpSpPr>
        <a:xfrm>
          <a:off x="0" y="0"/>
          <a:ext cx="0" cy="0"/>
          <a:chOff x="0" y="0"/>
          <a:chExt cx="0" cy="0"/>
        </a:xfrm>
      </p:grpSpPr>
      <p:sp>
        <p:nvSpPr>
          <p:cNvPr id="12" name="文本占位符 11"/>
          <p:cNvSpPr>
            <a:spLocks noGrp="1"/>
          </p:cNvSpPr>
          <p:nvPr>
            <p:ph type="body" sz="quarter" idx="11" hasCustomPrompt="1"/>
          </p:nvPr>
        </p:nvSpPr>
        <p:spPr>
          <a:xfrm>
            <a:off x="710880" y="1612212"/>
            <a:ext cx="9845675" cy="4547802"/>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
        <p:nvSpPr>
          <p:cNvPr id="4" name="标题 1"/>
          <p:cNvSpPr>
            <a:spLocks noGrp="1"/>
          </p:cNvSpPr>
          <p:nvPr>
            <p:ph type="title" hasCustomPrompt="1"/>
          </p:nvPr>
        </p:nvSpPr>
        <p:spPr>
          <a:xfrm>
            <a:off x="710880" y="1000749"/>
            <a:ext cx="9845675"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lvl="0"/>
            <a:r>
              <a:rPr lang="zh-CN" altLang="en-US" dirty="0"/>
              <a:t>正文一级标题</a:t>
            </a:r>
            <a:r>
              <a:rPr lang="en-US" altLang="zh-CN" dirty="0"/>
              <a:t>-</a:t>
            </a:r>
            <a:r>
              <a:rPr lang="zh-CN" altLang="en-US" dirty="0"/>
              <a:t>阿里巴巴普惠体</a:t>
            </a:r>
            <a:r>
              <a:rPr lang="en-US" altLang="zh-CN" dirty="0"/>
              <a:t>20</a:t>
            </a:r>
            <a:r>
              <a:rPr lang="zh-CN" altLang="en-US" dirty="0"/>
              <a:t>号</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章节页版式（一级+二级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5273040" y="2398078"/>
            <a:ext cx="6725920" cy="548322"/>
          </a:xfrm>
          <a:prstGeom prst="rect">
            <a:avLst/>
          </a:prstGeom>
        </p:spPr>
        <p:txBody>
          <a:bodyPr anchor="t">
            <a:normAutofit/>
          </a:bodyPr>
          <a:lstStyle>
            <a:lvl1pPr algn="l">
              <a:defRPr sz="3600" b="0" i="0">
                <a:solidFill>
                  <a:schemeClr val="tx1">
                    <a:lumMod val="85000"/>
                    <a:lumOff val="15000"/>
                  </a:schemeClr>
                </a:solidFill>
                <a:latin typeface="Alibaba PuHuiTi B" pitchFamily="18" charset="-122"/>
                <a:ea typeface="Alibaba PuHuiTi B" pitchFamily="18" charset="-122"/>
                <a:cs typeface="Alibaba PuHuiTi B" pitchFamily="18" charset="-122"/>
              </a:defRPr>
            </a:lvl1pPr>
          </a:lstStyle>
          <a:p>
            <a:r>
              <a:rPr kumimoji="1" lang="zh-CN" altLang="en-US" dirty="0"/>
              <a:t>标题，右侧章节自行设置，如</a:t>
            </a:r>
            <a:r>
              <a:rPr kumimoji="1" lang="en-US" altLang="zh-CN" dirty="0"/>
              <a:t>01</a:t>
            </a:r>
            <a:endParaRPr kumimoji="1" lang="zh-CN" altLang="en-US" dirty="0"/>
          </a:p>
        </p:txBody>
      </p:sp>
      <p:sp>
        <p:nvSpPr>
          <p:cNvPr id="16" name="文本占位符 15"/>
          <p:cNvSpPr>
            <a:spLocks noGrp="1"/>
          </p:cNvSpPr>
          <p:nvPr>
            <p:ph type="body" idx="10" hasCustomPrompt="1"/>
          </p:nvPr>
        </p:nvSpPr>
        <p:spPr>
          <a:xfrm>
            <a:off x="5273040" y="3069272"/>
            <a:ext cx="5466080" cy="2031047"/>
          </a:xfrm>
          <a:prstGeom prst="rect">
            <a:avLst/>
          </a:prstGeom>
        </p:spPr>
        <p:txBody>
          <a:bodyPr/>
          <a:lstStyle>
            <a:lvl1pPr>
              <a:lnSpc>
                <a:spcPct val="150000"/>
              </a:lnSpc>
              <a:defRPr sz="1600" b="0" i="0">
                <a:solidFill>
                  <a:schemeClr val="tx1">
                    <a:lumMod val="65000"/>
                    <a:lumOff val="35000"/>
                  </a:schemeClr>
                </a:solidFill>
                <a:latin typeface="Alibaba PuHuiTi R" pitchFamily="18" charset="-122"/>
                <a:ea typeface="Alibaba PuHuiTi R" pitchFamily="18" charset="-122"/>
                <a:cs typeface="Alibaba PuHuiTi R" pitchFamily="18" charset="-122"/>
              </a:defRPr>
            </a:lvl1pPr>
            <a:lvl2pPr>
              <a:buNone/>
              <a:defRPr b="0" i="0">
                <a:latin typeface="Alibaba PuHuiTi R" pitchFamily="18" charset="-122"/>
                <a:ea typeface="Alibaba PuHuiTi R" pitchFamily="18" charset="-122"/>
                <a:cs typeface="Alibaba PuHuiTi R" pitchFamily="18" charset="-122"/>
              </a:defRPr>
            </a:lvl2pPr>
            <a:lvl3pPr>
              <a:defRPr b="0" i="0">
                <a:latin typeface="Alibaba PuHuiTi R" pitchFamily="18" charset="-122"/>
                <a:ea typeface="Alibaba PuHuiTi R" pitchFamily="18" charset="-122"/>
                <a:cs typeface="Alibaba PuHuiTi R" pitchFamily="18" charset="-122"/>
              </a:defRPr>
            </a:lvl3pPr>
            <a:lvl4pPr>
              <a:defRPr b="0" i="0">
                <a:latin typeface="Alibaba PuHuiTi R" pitchFamily="18" charset="-122"/>
                <a:ea typeface="Alibaba PuHuiTi R" pitchFamily="18" charset="-122"/>
                <a:cs typeface="Alibaba PuHuiTi R" pitchFamily="18" charset="-122"/>
              </a:defRPr>
            </a:lvl4pPr>
            <a:lvl5pPr>
              <a:defRPr b="0" i="0">
                <a:latin typeface="Alibaba PuHuiTi R" pitchFamily="18" charset="-122"/>
                <a:ea typeface="Alibaba PuHuiTi R" pitchFamily="18" charset="-122"/>
                <a:cs typeface="Alibaba PuHuiTi R" pitchFamily="18" charset="-122"/>
              </a:defRPr>
            </a:lvl5pPr>
          </a:lstStyle>
          <a:p>
            <a:pPr lvl="0"/>
            <a:r>
              <a:rPr kumimoji="1" lang="zh-CN" altLang="en-US" dirty="0"/>
              <a:t>输入具体主讲内容</a:t>
            </a:r>
            <a:endParaRPr kumimoji="1" lang="en-US" altLang="zh-CN" dirty="0"/>
          </a:p>
          <a:p>
            <a:pPr lvl="0"/>
            <a:r>
              <a:rPr kumimoji="1" lang="zh-CN" altLang="en-US" dirty="0"/>
              <a:t>可根据标题数量调整字体大小</a:t>
            </a:r>
            <a:endParaRPr kumimoji="1" lang="zh-CN" altLang="en-US" dirty="0"/>
          </a:p>
        </p:txBody>
      </p:sp>
      <p:sp>
        <p:nvSpPr>
          <p:cNvPr id="17" name="文本占位符 13"/>
          <p:cNvSpPr>
            <a:spLocks noGrp="1"/>
          </p:cNvSpPr>
          <p:nvPr>
            <p:ph type="body" sz="quarter" idx="11" hasCustomPrompt="1"/>
          </p:nvPr>
        </p:nvSpPr>
        <p:spPr>
          <a:xfrm>
            <a:off x="3881755" y="2468880"/>
            <a:ext cx="1127125" cy="1148080"/>
          </a:xfrm>
          <a:prstGeom prst="rect">
            <a:avLst/>
          </a:prstGeom>
        </p:spPr>
        <p:txBody>
          <a:bodyPr anchor="ctr"/>
          <a:lstStyle>
            <a:lvl1pPr algn="ctr">
              <a:buNone/>
              <a:defRPr sz="4000" b="1" i="0">
                <a:solidFill>
                  <a:srgbClr val="FFFFFF"/>
                </a:solidFill>
                <a:latin typeface="Alibaba PuHuiTi B" pitchFamily="18" charset="-122"/>
                <a:ea typeface="Alibaba PuHuiTi B" pitchFamily="18" charset="-122"/>
                <a:cs typeface="Alibaba PuHuiTi B" pitchFamily="18" charset="-122"/>
              </a:defRPr>
            </a:lvl1pPr>
            <a:lvl2pPr>
              <a:buNone/>
              <a:defRPr/>
            </a:lvl2pPr>
            <a:lvl3pPr>
              <a:buNone/>
              <a:defRPr/>
            </a:lvl3pPr>
            <a:lvl4pPr>
              <a:buNone/>
              <a:defRPr/>
            </a:lvl4pPr>
            <a:lvl5pPr>
              <a:buNone/>
              <a:defRPr/>
            </a:lvl5pPr>
          </a:lstStyle>
          <a:p>
            <a:pPr lvl="0"/>
            <a:r>
              <a:rPr kumimoji="1" lang="zh-CN" altLang="en-US" dirty="0"/>
              <a:t>章</a:t>
            </a:r>
            <a:endParaRPr kumimoji="1" lang="zh-CN" alt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正文内容（数字符号）">
    <p:spTree>
      <p:nvGrpSpPr>
        <p:cNvPr id="1" name=""/>
        <p:cNvGrpSpPr/>
        <p:nvPr/>
      </p:nvGrpSpPr>
      <p:grpSpPr>
        <a:xfrm>
          <a:off x="0" y="0"/>
          <a:ext cx="0" cy="0"/>
          <a:chOff x="0" y="0"/>
          <a:chExt cx="0" cy="0"/>
        </a:xfrm>
      </p:grpSpPr>
      <p:sp>
        <p:nvSpPr>
          <p:cNvPr id="5" name="标题 1"/>
          <p:cNvSpPr>
            <a:spLocks noGrp="1"/>
          </p:cNvSpPr>
          <p:nvPr>
            <p:ph type="title" hasCustomPrompt="1"/>
          </p:nvPr>
        </p:nvSpPr>
        <p:spPr>
          <a:xfrm>
            <a:off x="710880" y="1002232"/>
            <a:ext cx="10719119"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lvl="0"/>
            <a:r>
              <a:rPr lang="zh-CN" altLang="en-US" dirty="0"/>
              <a:t>正文一级标题</a:t>
            </a:r>
            <a:r>
              <a:rPr lang="en-US" altLang="zh-CN" dirty="0"/>
              <a:t>-</a:t>
            </a:r>
            <a:r>
              <a:rPr lang="zh-CN" altLang="en-US" dirty="0"/>
              <a:t>阿里巴巴普惠体</a:t>
            </a:r>
            <a:r>
              <a:rPr lang="en-US" altLang="zh-CN" dirty="0"/>
              <a:t>20</a:t>
            </a:r>
            <a:r>
              <a:rPr lang="zh-CN" altLang="en-US" dirty="0"/>
              <a:t>号</a:t>
            </a:r>
            <a:endParaRPr lang="zh-CN" altLang="en-US" dirty="0"/>
          </a:p>
        </p:txBody>
      </p:sp>
      <p:sp>
        <p:nvSpPr>
          <p:cNvPr id="3" name="文本占位符 11"/>
          <p:cNvSpPr>
            <a:spLocks noGrp="1"/>
          </p:cNvSpPr>
          <p:nvPr>
            <p:ph type="body" sz="quarter" idx="11" hasCustomPrompt="1"/>
          </p:nvPr>
        </p:nvSpPr>
        <p:spPr>
          <a:xfrm>
            <a:off x="710879" y="1598036"/>
            <a:ext cx="10719120" cy="4219575"/>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正文内容+项目编号">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1002233"/>
            <a:ext cx="10748057"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lvl="0"/>
            <a:r>
              <a:rPr lang="zh-CN" altLang="en-US" dirty="0"/>
              <a:t>正文一级标题</a:t>
            </a:r>
            <a:r>
              <a:rPr lang="en-US" altLang="zh-CN" dirty="0"/>
              <a:t>-</a:t>
            </a:r>
            <a:r>
              <a:rPr lang="zh-CN" altLang="en-US" dirty="0"/>
              <a:t>阿里巴巴普惠体</a:t>
            </a:r>
            <a:r>
              <a:rPr lang="en-US" altLang="zh-CN" dirty="0"/>
              <a:t>20</a:t>
            </a:r>
            <a:r>
              <a:rPr lang="zh-CN" altLang="en-US" dirty="0"/>
              <a:t>号</a:t>
            </a:r>
            <a:endParaRPr lang="zh-CN" altLang="en-US" dirty="0"/>
          </a:p>
        </p:txBody>
      </p:sp>
      <p:sp>
        <p:nvSpPr>
          <p:cNvPr id="3" name="文本占位符 11"/>
          <p:cNvSpPr>
            <a:spLocks noGrp="1"/>
          </p:cNvSpPr>
          <p:nvPr>
            <p:ph type="body" sz="quarter" idx="11" hasCustomPrompt="1"/>
          </p:nvPr>
        </p:nvSpPr>
        <p:spPr>
          <a:xfrm>
            <a:off x="710880" y="1618707"/>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自由发挥">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1002232"/>
            <a:ext cx="10744805"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lvl="0"/>
            <a:r>
              <a:rPr lang="zh-CN" altLang="en-US" dirty="0"/>
              <a:t>正文一级标题</a:t>
            </a:r>
            <a:r>
              <a:rPr lang="en-US" altLang="zh-CN" dirty="0"/>
              <a:t>-</a:t>
            </a:r>
            <a:r>
              <a:rPr lang="zh-CN" altLang="en-US" dirty="0"/>
              <a:t>阿里巴巴普惠体</a:t>
            </a:r>
            <a:r>
              <a:rPr lang="en-US" altLang="zh-CN" dirty="0"/>
              <a:t>20</a:t>
            </a:r>
            <a:r>
              <a:rPr lang="zh-CN" altLang="en-US" dirty="0"/>
              <a:t>号</a:t>
            </a: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案例">
    <p:spTree>
      <p:nvGrpSpPr>
        <p:cNvPr id="1" name=""/>
        <p:cNvGrpSpPr/>
        <p:nvPr/>
      </p:nvGrpSpPr>
      <p:grpSpPr>
        <a:xfrm>
          <a:off x="0" y="0"/>
          <a:ext cx="0" cy="0"/>
          <a:chOff x="0" y="0"/>
          <a:chExt cx="0" cy="0"/>
        </a:xfrm>
      </p:grpSpPr>
      <p:grpSp>
        <p:nvGrpSpPr>
          <p:cNvPr id="6" name="组合 5"/>
          <p:cNvGrpSpPr/>
          <p:nvPr userDrawn="1"/>
        </p:nvGrpSpPr>
        <p:grpSpPr>
          <a:xfrm>
            <a:off x="806306" y="105625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案例</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103440"/>
            <a:ext cx="9214230" cy="517190"/>
          </a:xfrm>
          <a:prstGeom prst="rect">
            <a:avLst/>
          </a:prstGeom>
        </p:spPr>
        <p:txBody>
          <a:bodyPr anchor="ctr" anchorCtr="0"/>
          <a:lstStyle>
            <a:lvl1pPr marL="0" indent="0">
              <a:buNone/>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lvl="0">
              <a:spcBef>
                <a:spcPct val="0"/>
              </a:spcBef>
            </a:pPr>
            <a:r>
              <a:rPr lang="zh-CN" altLang="en-US" dirty="0"/>
              <a:t>案例标题</a:t>
            </a:r>
            <a:r>
              <a:rPr lang="en-US" altLang="zh-CN" dirty="0"/>
              <a:t>-</a:t>
            </a:r>
            <a:r>
              <a:rPr lang="zh-CN" altLang="en-US" dirty="0"/>
              <a:t>阿里巴巴普惠体</a:t>
            </a:r>
            <a:r>
              <a:rPr lang="en-US" altLang="zh-CN" dirty="0"/>
              <a:t>20</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743280"/>
            <a:ext cx="9214230" cy="3762373"/>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此为案例内容，字体不可改，阿里巴巴普惠体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pic>
        <p:nvPicPr>
          <p:cNvPr id="13" name="图形 12"/>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99623" y="1246948"/>
            <a:ext cx="201682" cy="201682"/>
          </a:xfrm>
          <a:prstGeom prst="rect">
            <a:avLst/>
          </a:prstGeom>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步骤">
    <p:spTree>
      <p:nvGrpSpPr>
        <p:cNvPr id="1" name=""/>
        <p:cNvGrpSpPr/>
        <p:nvPr/>
      </p:nvGrpSpPr>
      <p:grpSpPr>
        <a:xfrm>
          <a:off x="0" y="0"/>
          <a:ext cx="0" cy="0"/>
          <a:chOff x="0" y="0"/>
          <a:chExt cx="0" cy="0"/>
        </a:xfrm>
      </p:grpSpPr>
      <p:grpSp>
        <p:nvGrpSpPr>
          <p:cNvPr id="6" name="组合 5"/>
          <p:cNvGrpSpPr/>
          <p:nvPr userDrawn="1"/>
        </p:nvGrpSpPr>
        <p:grpSpPr>
          <a:xfrm>
            <a:off x="806306" y="1060146"/>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步骤</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107332"/>
            <a:ext cx="9214230"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marL="0" lvl="0" indent="0">
              <a:spcBef>
                <a:spcPct val="0"/>
              </a:spcBef>
              <a:buNone/>
            </a:pPr>
            <a:r>
              <a:rPr lang="zh-CN" altLang="en-US" dirty="0"/>
              <a:t>步骤标题</a:t>
            </a:r>
            <a:r>
              <a:rPr lang="en-US" altLang="zh-CN" dirty="0"/>
              <a:t>-</a:t>
            </a:r>
            <a:r>
              <a:rPr lang="zh-CN" altLang="en-US" dirty="0"/>
              <a:t>阿里巴巴普惠体</a:t>
            </a:r>
            <a:r>
              <a:rPr lang="en-US" altLang="zh-CN" dirty="0"/>
              <a:t>20</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747172"/>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此为案例内容，字体不可改，阿里巴巴普惠体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pic>
        <p:nvPicPr>
          <p:cNvPr id="13" name="图形 12"/>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99623" y="1250840"/>
            <a:ext cx="201682" cy="201682"/>
          </a:xfrm>
          <a:prstGeom prst="rect">
            <a:avLst/>
          </a:prstGeom>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练习">
    <p:spTree>
      <p:nvGrpSpPr>
        <p:cNvPr id="1" name=""/>
        <p:cNvGrpSpPr/>
        <p:nvPr/>
      </p:nvGrpSpPr>
      <p:grpSpPr>
        <a:xfrm>
          <a:off x="0" y="0"/>
          <a:ext cx="0" cy="0"/>
          <a:chOff x="0" y="0"/>
          <a:chExt cx="0" cy="0"/>
        </a:xfrm>
      </p:grpSpPr>
      <p:grpSp>
        <p:nvGrpSpPr>
          <p:cNvPr id="6" name="组合 5"/>
          <p:cNvGrpSpPr/>
          <p:nvPr userDrawn="1"/>
        </p:nvGrpSpPr>
        <p:grpSpPr>
          <a:xfrm>
            <a:off x="806306" y="1054782"/>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练习</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101968"/>
            <a:ext cx="9214230" cy="517190"/>
          </a:xfrm>
          <a:prstGeom prst="rect">
            <a:avLst/>
          </a:prstGeom>
        </p:spPr>
        <p:txBody>
          <a:bodyPr anchor="ctr" anchorCtr="0"/>
          <a:lstStyle>
            <a:lvl1pPr>
              <a:defRPr lang="zh-CN" altLang="en-US" sz="2000" b="0" i="0" dirty="0">
                <a:solidFill>
                  <a:srgbClr val="AD2A26"/>
                </a:solidFill>
                <a:latin typeface="Alibaba PuHuiTi Medium" pitchFamily="18" charset="-122"/>
                <a:ea typeface="Alibaba PuHuiTi Medium" pitchFamily="18" charset="-122"/>
                <a:cs typeface="Alibaba PuHuiTi Medium" pitchFamily="18" charset="-122"/>
              </a:defRPr>
            </a:lvl1pPr>
          </a:lstStyle>
          <a:p>
            <a:pPr marL="0" lvl="0" indent="0">
              <a:spcBef>
                <a:spcPct val="0"/>
              </a:spcBef>
              <a:buNone/>
            </a:pPr>
            <a:r>
              <a:rPr lang="zh-CN" altLang="en-US" dirty="0"/>
              <a:t>练习标题</a:t>
            </a:r>
            <a:r>
              <a:rPr lang="en-US" altLang="zh-CN" dirty="0"/>
              <a:t>-</a:t>
            </a:r>
            <a:r>
              <a:rPr lang="zh-CN" altLang="en-US" dirty="0"/>
              <a:t>阿里巴巴普惠体</a:t>
            </a:r>
            <a:r>
              <a:rPr lang="en-US" altLang="zh-CN" dirty="0"/>
              <a:t>20</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741808"/>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此为练习内容，字体不可改，阿里巴巴普惠体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pic>
        <p:nvPicPr>
          <p:cNvPr id="13" name="图形 12"/>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99623" y="1245476"/>
            <a:ext cx="201682" cy="201682"/>
          </a:xfrm>
          <a:prstGeom prst="rect">
            <a:avLst/>
          </a:prstGeom>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思考页">
    <p:spTree>
      <p:nvGrpSpPr>
        <p:cNvPr id="1" name=""/>
        <p:cNvGrpSpPr/>
        <p:nvPr/>
      </p:nvGrpSpPr>
      <p:grpSpPr>
        <a:xfrm>
          <a:off x="0" y="0"/>
          <a:ext cx="0" cy="0"/>
          <a:chOff x="0" y="0"/>
          <a:chExt cx="0" cy="0"/>
        </a:xfrm>
      </p:grpSpPr>
      <p:sp>
        <p:nvSpPr>
          <p:cNvPr id="28" name="六边形 27"/>
          <p:cNvSpPr/>
          <p:nvPr userDrawn="1"/>
        </p:nvSpPr>
        <p:spPr>
          <a:xfrm rot="5400000">
            <a:off x="941355" y="3506918"/>
            <a:ext cx="1225219" cy="1056223"/>
          </a:xfrm>
          <a:prstGeom prst="hexagon">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3" name="六边形 22"/>
          <p:cNvSpPr/>
          <p:nvPr userDrawn="1"/>
        </p:nvSpPr>
        <p:spPr>
          <a:xfrm rot="5400000">
            <a:off x="1484022" y="2527438"/>
            <a:ext cx="1944550" cy="1676336"/>
          </a:xfrm>
          <a:prstGeom prst="hexagon">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占位符 3"/>
          <p:cNvSpPr>
            <a:spLocks noGrp="1"/>
          </p:cNvSpPr>
          <p:nvPr>
            <p:ph type="body" sz="quarter" idx="10" hasCustomPrompt="1"/>
          </p:nvPr>
        </p:nvSpPr>
        <p:spPr>
          <a:xfrm>
            <a:off x="5126584" y="1436556"/>
            <a:ext cx="5760538" cy="4710244"/>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7" name="标题占位符 1"/>
          <p:cNvSpPr txBox="1">
            <a:spLocks noChangeArrowheads="1"/>
          </p:cNvSpPr>
          <p:nvPr userDrawn="1"/>
        </p:nvSpPr>
        <p:spPr bwMode="auto">
          <a:xfrm>
            <a:off x="1695420" y="2882670"/>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思考</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4" name="六边形 23"/>
          <p:cNvSpPr/>
          <p:nvPr userDrawn="1"/>
        </p:nvSpPr>
        <p:spPr>
          <a:xfrm rot="5400000">
            <a:off x="3294074" y="2149103"/>
            <a:ext cx="566610" cy="488457"/>
          </a:xfrm>
          <a:prstGeom prst="hexagon">
            <a:avLst/>
          </a:prstGeom>
          <a:solidFill>
            <a:srgbClr val="AD2B26"/>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六边形 24"/>
          <p:cNvSpPr/>
          <p:nvPr userDrawn="1"/>
        </p:nvSpPr>
        <p:spPr>
          <a:xfrm rot="5400000">
            <a:off x="1198356" y="4126436"/>
            <a:ext cx="298934" cy="257702"/>
          </a:xfrm>
          <a:prstGeom prst="hexagon">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6" name="六边形 25"/>
          <p:cNvSpPr/>
          <p:nvPr userDrawn="1"/>
        </p:nvSpPr>
        <p:spPr>
          <a:xfrm rot="5400000">
            <a:off x="3642476" y="4385265"/>
            <a:ext cx="566612" cy="488459"/>
          </a:xfrm>
          <a:prstGeom prst="hexagon">
            <a:avLst/>
          </a:prstGeom>
          <a:noFill/>
          <a:ln w="1905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六边形 29"/>
          <p:cNvSpPr/>
          <p:nvPr userDrawn="1"/>
        </p:nvSpPr>
        <p:spPr>
          <a:xfrm rot="5400000">
            <a:off x="1190641" y="1715050"/>
            <a:ext cx="854974" cy="737047"/>
          </a:xfrm>
          <a:prstGeom prst="hexagon">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总结页">
    <p:spTree>
      <p:nvGrpSpPr>
        <p:cNvPr id="1" name=""/>
        <p:cNvGrpSpPr/>
        <p:nvPr/>
      </p:nvGrpSpPr>
      <p:grpSpPr>
        <a:xfrm>
          <a:off x="0" y="0"/>
          <a:ext cx="0" cy="0"/>
          <a:chOff x="0" y="0"/>
          <a:chExt cx="0" cy="0"/>
        </a:xfrm>
      </p:grpSpPr>
      <p:sp>
        <p:nvSpPr>
          <p:cNvPr id="8" name="文本占位符 3"/>
          <p:cNvSpPr>
            <a:spLocks noGrp="1"/>
          </p:cNvSpPr>
          <p:nvPr>
            <p:ph type="body" sz="quarter" idx="10" hasCustomPrompt="1"/>
          </p:nvPr>
        </p:nvSpPr>
        <p:spPr>
          <a:xfrm>
            <a:off x="5126584" y="1463040"/>
            <a:ext cx="5760538" cy="451104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0" name="标题占位符 1"/>
          <p:cNvSpPr txBox="1">
            <a:spLocks noChangeArrowheads="1"/>
          </p:cNvSpPr>
          <p:nvPr userDrawn="1"/>
        </p:nvSpPr>
        <p:spPr bwMode="auto">
          <a:xfrm>
            <a:off x="0" y="2889250"/>
            <a:ext cx="5105400"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defRPr/>
            </a:pPr>
            <a:r>
              <a:rPr lang="zh-CN" altLang="en-US"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TW" altLang="zh-CN"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nvGrpSpPr>
          <p:cNvPr id="9" name="组合 8"/>
          <p:cNvGrpSpPr/>
          <p:nvPr userDrawn="1"/>
        </p:nvGrpSpPr>
        <p:grpSpPr>
          <a:xfrm>
            <a:off x="710880" y="1813092"/>
            <a:ext cx="3587349" cy="3036721"/>
            <a:chOff x="864135" y="2246295"/>
            <a:chExt cx="3587349" cy="3036721"/>
          </a:xfrm>
        </p:grpSpPr>
        <p:sp>
          <p:nvSpPr>
            <p:cNvPr id="12" name="椭圆 11"/>
            <p:cNvSpPr/>
            <p:nvPr userDrawn="1"/>
          </p:nvSpPr>
          <p:spPr>
            <a:xfrm>
              <a:off x="1348310" y="4694927"/>
              <a:ext cx="588089" cy="588089"/>
            </a:xfrm>
            <a:prstGeom prst="ellipse">
              <a:avLst/>
            </a:prstGeom>
            <a:noFill/>
            <a:ln w="127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2962055" y="4101828"/>
              <a:ext cx="926888" cy="926888"/>
            </a:xfrm>
            <a:prstGeom prst="ellipse">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userDrawn="1"/>
          </p:nvSpPr>
          <p:spPr>
            <a:xfrm>
              <a:off x="2860808" y="2695667"/>
              <a:ext cx="1590676" cy="1590676"/>
            </a:xfrm>
            <a:prstGeom prst="ellipse">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1642355" y="2871191"/>
              <a:ext cx="1924945" cy="1895739"/>
            </a:xfrm>
            <a:prstGeom prst="ellipse">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椭圆 15"/>
            <p:cNvSpPr/>
            <p:nvPr userDrawn="1"/>
          </p:nvSpPr>
          <p:spPr>
            <a:xfrm>
              <a:off x="864135" y="2246295"/>
              <a:ext cx="804338" cy="804338"/>
            </a:xfrm>
            <a:prstGeom prst="ellipse">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3257550" y="2352674"/>
              <a:ext cx="314325" cy="314325"/>
            </a:xfrm>
            <a:prstGeom prst="ellipse">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标题占位符 1"/>
            <p:cNvSpPr txBox="1">
              <a:spLocks noChangeArrowheads="1"/>
            </p:cNvSpPr>
            <p:nvPr userDrawn="1"/>
          </p:nvSpPr>
          <p:spPr bwMode="auto">
            <a:xfrm>
              <a:off x="1822066" y="3328761"/>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思路">
    <p:spTree>
      <p:nvGrpSpPr>
        <p:cNvPr id="1" name=""/>
        <p:cNvGrpSpPr/>
        <p:nvPr/>
      </p:nvGrpSpPr>
      <p:grpSpPr>
        <a:xfrm>
          <a:off x="0" y="0"/>
          <a:ext cx="0" cy="0"/>
          <a:chOff x="0" y="0"/>
          <a:chExt cx="0" cy="0"/>
        </a:xfrm>
      </p:grpSpPr>
      <p:sp>
        <p:nvSpPr>
          <p:cNvPr id="8" name="文本占位符 3"/>
          <p:cNvSpPr>
            <a:spLocks noGrp="1"/>
          </p:cNvSpPr>
          <p:nvPr>
            <p:ph type="body" sz="quarter" idx="10" hasCustomPrompt="1"/>
          </p:nvPr>
        </p:nvSpPr>
        <p:spPr>
          <a:xfrm>
            <a:off x="5126584" y="1463040"/>
            <a:ext cx="5760538" cy="451104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0" name="标题占位符 1"/>
          <p:cNvSpPr txBox="1">
            <a:spLocks noChangeArrowheads="1"/>
          </p:cNvSpPr>
          <p:nvPr userDrawn="1"/>
        </p:nvSpPr>
        <p:spPr bwMode="auto">
          <a:xfrm>
            <a:off x="0" y="2889250"/>
            <a:ext cx="5105400"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defRPr/>
            </a:pPr>
            <a:r>
              <a:rPr lang="zh-CN" altLang="en-US"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TW" altLang="zh-CN"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15" name="泪珠形 14"/>
          <p:cNvSpPr/>
          <p:nvPr userDrawn="1"/>
        </p:nvSpPr>
        <p:spPr>
          <a:xfrm>
            <a:off x="1013943" y="3138371"/>
            <a:ext cx="1399001" cy="1399001"/>
          </a:xfrm>
          <a:prstGeom prst="teardrop">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0" name="泪珠形 19"/>
          <p:cNvSpPr/>
          <p:nvPr userDrawn="1"/>
        </p:nvSpPr>
        <p:spPr>
          <a:xfrm>
            <a:off x="1645363" y="2308178"/>
            <a:ext cx="2017950" cy="2017950"/>
          </a:xfrm>
          <a:prstGeom prst="teardrop">
            <a:avLst/>
          </a:prstGeom>
          <a:solidFill>
            <a:schemeClr val="bg1"/>
          </a:solidFill>
          <a:ln w="114300">
            <a:solidFill>
              <a:srgbClr val="B6020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2" name="标题占位符 1"/>
          <p:cNvSpPr txBox="1">
            <a:spLocks noChangeArrowheads="1"/>
          </p:cNvSpPr>
          <p:nvPr userDrawn="1"/>
        </p:nvSpPr>
        <p:spPr bwMode="auto">
          <a:xfrm>
            <a:off x="1938193" y="2553627"/>
            <a:ext cx="1567542" cy="154657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思路</a:t>
            </a:r>
            <a:endParaRPr lang="en-US" altLang="zh-CN"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3" name="泪珠形 22"/>
          <p:cNvSpPr/>
          <p:nvPr userDrawn="1"/>
        </p:nvSpPr>
        <p:spPr>
          <a:xfrm>
            <a:off x="3663313" y="3963112"/>
            <a:ext cx="439924" cy="439924"/>
          </a:xfrm>
          <a:prstGeom prst="teardrop">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4" name="泪珠形 23"/>
          <p:cNvSpPr/>
          <p:nvPr userDrawn="1"/>
        </p:nvSpPr>
        <p:spPr>
          <a:xfrm>
            <a:off x="2152487" y="1924996"/>
            <a:ext cx="260457" cy="260457"/>
          </a:xfrm>
          <a:prstGeom prst="teardrop">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5" name="泪珠形 24"/>
          <p:cNvSpPr/>
          <p:nvPr userDrawn="1"/>
        </p:nvSpPr>
        <p:spPr>
          <a:xfrm>
            <a:off x="844996" y="3255023"/>
            <a:ext cx="562210" cy="562210"/>
          </a:xfrm>
          <a:prstGeom prst="teardrop">
            <a:avLst/>
          </a:prstGeom>
          <a:noFill/>
          <a:ln w="12700">
            <a:solidFill>
              <a:srgbClr val="DE0014"/>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今日作业">
    <p:spTree>
      <p:nvGrpSpPr>
        <p:cNvPr id="1" name=""/>
        <p:cNvGrpSpPr/>
        <p:nvPr/>
      </p:nvGrpSpPr>
      <p:grpSpPr>
        <a:xfrm>
          <a:off x="0" y="0"/>
          <a:ext cx="0" cy="0"/>
          <a:chOff x="0" y="0"/>
          <a:chExt cx="0" cy="0"/>
        </a:xfrm>
      </p:grpSpPr>
      <p:sp>
        <p:nvSpPr>
          <p:cNvPr id="43" name="矩形 42"/>
          <p:cNvSpPr/>
          <p:nvPr userDrawn="1"/>
        </p:nvSpPr>
        <p:spPr>
          <a:xfrm rot="2700000">
            <a:off x="3564412" y="2953096"/>
            <a:ext cx="936368" cy="936368"/>
          </a:xfrm>
          <a:prstGeom prst="rect">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9" name="矩形 38"/>
          <p:cNvSpPr/>
          <p:nvPr userDrawn="1"/>
        </p:nvSpPr>
        <p:spPr>
          <a:xfrm rot="2700000">
            <a:off x="3711024" y="3896183"/>
            <a:ext cx="643144" cy="643144"/>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1" name="矩形 40"/>
          <p:cNvSpPr/>
          <p:nvPr userDrawn="1"/>
        </p:nvSpPr>
        <p:spPr>
          <a:xfrm rot="2700000">
            <a:off x="1595908" y="2003998"/>
            <a:ext cx="219635" cy="219635"/>
          </a:xfrm>
          <a:prstGeom prst="rect">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2" name="矩形 41"/>
          <p:cNvSpPr/>
          <p:nvPr userDrawn="1"/>
        </p:nvSpPr>
        <p:spPr>
          <a:xfrm rot="2700000">
            <a:off x="1559312" y="4111232"/>
            <a:ext cx="494750" cy="494750"/>
          </a:xfrm>
          <a:prstGeom prst="rect">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4" name="矩形 43"/>
          <p:cNvSpPr/>
          <p:nvPr userDrawn="1"/>
        </p:nvSpPr>
        <p:spPr>
          <a:xfrm rot="2700000">
            <a:off x="986540" y="2025081"/>
            <a:ext cx="361655" cy="361655"/>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0" name="矩形 39"/>
          <p:cNvSpPr/>
          <p:nvPr userDrawn="1"/>
        </p:nvSpPr>
        <p:spPr>
          <a:xfrm rot="2700000">
            <a:off x="1815645" y="2401118"/>
            <a:ext cx="1828800" cy="1828800"/>
          </a:xfrm>
          <a:prstGeom prst="rect">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8" name="文本占位符 3"/>
          <p:cNvSpPr>
            <a:spLocks noGrp="1"/>
          </p:cNvSpPr>
          <p:nvPr>
            <p:ph type="body" sz="quarter" idx="10" hasCustomPrompt="1"/>
          </p:nvPr>
        </p:nvSpPr>
        <p:spPr>
          <a:xfrm>
            <a:off x="5126584" y="1371600"/>
            <a:ext cx="5760538" cy="467360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33" name="标题占位符 1"/>
          <p:cNvSpPr txBox="1">
            <a:spLocks noChangeArrowheads="1"/>
          </p:cNvSpPr>
          <p:nvPr userDrawn="1"/>
        </p:nvSpPr>
        <p:spPr bwMode="auto">
          <a:xfrm>
            <a:off x="1938193" y="2543117"/>
            <a:ext cx="1567542" cy="154657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今日</a:t>
            </a:r>
            <a:endParaRPr lang="en-US" altLang="zh-CN"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作业</a:t>
            </a:r>
            <a:endPar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45" name="矩形 44"/>
          <p:cNvSpPr/>
          <p:nvPr userDrawn="1"/>
        </p:nvSpPr>
        <p:spPr>
          <a:xfrm rot="2700000">
            <a:off x="4273426" y="2329809"/>
            <a:ext cx="263657" cy="263657"/>
          </a:xfrm>
          <a:prstGeom prst="rect">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版式（一级标题）">
    <p:spTree>
      <p:nvGrpSpPr>
        <p:cNvPr id="1" name=""/>
        <p:cNvGrpSpPr/>
        <p:nvPr/>
      </p:nvGrpSpPr>
      <p:grpSpPr>
        <a:xfrm>
          <a:off x="0" y="0"/>
          <a:ext cx="0" cy="0"/>
          <a:chOff x="0" y="0"/>
          <a:chExt cx="0" cy="0"/>
        </a:xfrm>
      </p:grpSpPr>
      <p:sp>
        <p:nvSpPr>
          <p:cNvPr id="12" name="标题 11"/>
          <p:cNvSpPr>
            <a:spLocks noGrp="1"/>
          </p:cNvSpPr>
          <p:nvPr>
            <p:ph type="title" hasCustomPrompt="1"/>
          </p:nvPr>
        </p:nvSpPr>
        <p:spPr>
          <a:xfrm>
            <a:off x="5232400" y="2766218"/>
            <a:ext cx="6654800" cy="1325563"/>
          </a:xfrm>
          <a:prstGeom prst="rect">
            <a:avLst/>
          </a:prstGeom>
        </p:spPr>
        <p:txBody>
          <a:bodyPr/>
          <a:lstStyle>
            <a:lvl1pPr>
              <a:defRPr sz="3200" b="0" i="0">
                <a:solidFill>
                  <a:schemeClr val="tx1">
                    <a:lumMod val="85000"/>
                    <a:lumOff val="15000"/>
                  </a:schemeClr>
                </a:solidFill>
                <a:latin typeface="Alibaba PuHuiTi B" pitchFamily="18" charset="-122"/>
                <a:ea typeface="Alibaba PuHuiTi B" pitchFamily="18" charset="-122"/>
                <a:cs typeface="Alibaba PuHuiTi B" pitchFamily="18" charset="-122"/>
              </a:defRPr>
            </a:lvl1pPr>
          </a:lstStyle>
          <a:p>
            <a:r>
              <a:rPr kumimoji="1" lang="zh-CN" altLang="en-US" dirty="0"/>
              <a:t>章节标题，右侧章节数字需自行设置</a:t>
            </a:r>
            <a:endParaRPr kumimoji="1" lang="zh-CN" altLang="en-US" dirty="0"/>
          </a:p>
        </p:txBody>
      </p:sp>
      <p:sp>
        <p:nvSpPr>
          <p:cNvPr id="14" name="文本占位符 13"/>
          <p:cNvSpPr>
            <a:spLocks noGrp="1"/>
          </p:cNvSpPr>
          <p:nvPr>
            <p:ph type="body" sz="quarter" idx="10" hasCustomPrompt="1"/>
          </p:nvPr>
        </p:nvSpPr>
        <p:spPr>
          <a:xfrm>
            <a:off x="3881755" y="2468880"/>
            <a:ext cx="1127125" cy="1148080"/>
          </a:xfrm>
          <a:prstGeom prst="rect">
            <a:avLst/>
          </a:prstGeom>
        </p:spPr>
        <p:txBody>
          <a:bodyPr anchor="ctr"/>
          <a:lstStyle>
            <a:lvl1pPr algn="ctr">
              <a:buNone/>
              <a:defRPr sz="4000" b="1" i="0">
                <a:solidFill>
                  <a:srgbClr val="FFFFFF"/>
                </a:solidFill>
                <a:latin typeface="Alibaba PuHuiTi B" pitchFamily="18" charset="-122"/>
                <a:ea typeface="Alibaba PuHuiTi B" pitchFamily="18" charset="-122"/>
                <a:cs typeface="Alibaba PuHuiTi B" pitchFamily="18" charset="-122"/>
              </a:defRPr>
            </a:lvl1pPr>
            <a:lvl2pPr>
              <a:buNone/>
              <a:defRPr/>
            </a:lvl2pPr>
            <a:lvl3pPr>
              <a:buNone/>
              <a:defRPr/>
            </a:lvl3pPr>
            <a:lvl4pPr>
              <a:buNone/>
              <a:defRPr/>
            </a:lvl4pPr>
            <a:lvl5pPr>
              <a:buNone/>
              <a:defRPr/>
            </a:lvl5pPr>
          </a:lstStyle>
          <a:p>
            <a:pPr lvl="0"/>
            <a:r>
              <a:rPr kumimoji="1" lang="zh-CN" altLang="en-US" dirty="0"/>
              <a:t>章</a:t>
            </a:r>
            <a:endParaRPr kumimoji="1" lang="zh-CN" altLang="en-US" dirty="0"/>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_二级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5" name="文本占位符 9"/>
          <p:cNvSpPr>
            <a:spLocks noGrp="1"/>
          </p:cNvSpPr>
          <p:nvPr>
            <p:ph type="body" sz="quarter" idx="10" hasCustomPrompt="1"/>
          </p:nvPr>
        </p:nvSpPr>
        <p:spPr>
          <a:xfrm>
            <a:off x="710880" y="940081"/>
            <a:ext cx="10748056" cy="517190"/>
          </a:xfrm>
          <a:prstGeom prst="rect">
            <a:avLst/>
          </a:prstGeom>
        </p:spPr>
        <p:txBody>
          <a:bodyPr anchor="ctr" anchorCtr="0"/>
          <a:lstStyle>
            <a:lvl1pPr marL="0" indent="0">
              <a:buNone/>
              <a:defRPr sz="1800" b="1">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6" name="文本占位符 11"/>
          <p:cNvSpPr>
            <a:spLocks noGrp="1"/>
          </p:cNvSpPr>
          <p:nvPr>
            <p:ph type="body" sz="quarter" idx="11" hasCustomPrompt="1"/>
          </p:nvPr>
        </p:nvSpPr>
        <p:spPr>
          <a:xfrm>
            <a:off x="710880" y="1646133"/>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目录版式">
    <p:spTree>
      <p:nvGrpSpPr>
        <p:cNvPr id="1" name=""/>
        <p:cNvGrpSpPr/>
        <p:nvPr/>
      </p:nvGrpSpPr>
      <p:grpSpPr>
        <a:xfrm>
          <a:off x="0" y="0"/>
          <a:ext cx="0" cy="0"/>
          <a:chOff x="0" y="0"/>
          <a:chExt cx="0" cy="0"/>
        </a:xfrm>
      </p:grpSpPr>
      <p:sp>
        <p:nvSpPr>
          <p:cNvPr id="8" name="文本占位符 7"/>
          <p:cNvSpPr>
            <a:spLocks noGrp="1"/>
          </p:cNvSpPr>
          <p:nvPr>
            <p:ph type="body" sz="quarter" idx="10"/>
          </p:nvPr>
        </p:nvSpPr>
        <p:spPr>
          <a:xfrm>
            <a:off x="5019358" y="1006475"/>
            <a:ext cx="5973761" cy="4256405"/>
          </a:xfrm>
          <a:prstGeom prst="rect">
            <a:avLst/>
          </a:prstGeom>
        </p:spPr>
        <p:txBody>
          <a:bodyPr anchor="ctr"/>
          <a:lstStyle>
            <a:lvl1pPr marL="457200" marR="0" indent="-457200" algn="l" defTabSz="914400" rtl="0" eaLnBrk="0" fontAlgn="base" latinLnBrk="0" hangingPunct="0">
              <a:lnSpc>
                <a:spcPct val="200000"/>
              </a:lnSpc>
              <a:spcBef>
                <a:spcPct val="20000"/>
              </a:spcBef>
              <a:spcAft>
                <a:spcPct val="0"/>
              </a:spcAft>
              <a:buClrTx/>
              <a:buSzTx/>
              <a:buFont typeface="Wingdings" panose="05000000000000000000" pitchFamily="2" charset="2"/>
              <a:buChar char="u"/>
              <a:defRPr sz="1800">
                <a:solidFill>
                  <a:schemeClr val="tx1">
                    <a:lumMod val="75000"/>
                    <a:lumOff val="25000"/>
                  </a:schemeClr>
                </a:solidFill>
              </a:defRPr>
            </a:lvl1pPr>
          </a:lstStyle>
          <a:p>
            <a:pPr lvl="0"/>
            <a:r>
              <a:rPr kumimoji="1" lang="zh-CN" altLang="en-US" dirty="0"/>
              <a:t>单击此处编辑母版文本样式</a:t>
            </a:r>
            <a:endParaRPr kumimoji="1" lang="en-US" altLang="zh-CN" dirty="0"/>
          </a:p>
          <a:p>
            <a:pPr lvl="0"/>
            <a:r>
              <a:rPr kumimoji="1" lang="zh-CN" altLang="en-US" dirty="0"/>
              <a:t>根据实际内容可调整文字高低的位置</a:t>
            </a:r>
            <a:endParaRPr kumimoji="1" lang="en-US" altLang="zh-CN" dirty="0"/>
          </a:p>
          <a:p>
            <a:pPr marL="457200" marR="0" lvl="0" indent="-457200" algn="l" defTabSz="914400" rtl="0" eaLnBrk="0" fontAlgn="base" latinLnBrk="0" hangingPunct="0">
              <a:lnSpc>
                <a:spcPct val="200000"/>
              </a:lnSpc>
              <a:spcBef>
                <a:spcPct val="20000"/>
              </a:spcBef>
              <a:spcAft>
                <a:spcPct val="0"/>
              </a:spcAft>
              <a:buClrTx/>
              <a:buSzTx/>
              <a:buFont typeface="Wingdings" panose="05000000000000000000" pitchFamily="2" charset="2"/>
              <a:buChar char="u"/>
              <a:defRPr/>
            </a:pPr>
            <a:r>
              <a:rPr kumimoji="1" lang="zh-CN" altLang="en-US" dirty="0"/>
              <a:t>此内容上下居中对齐，可根据实际情况微调位置和字体大小</a:t>
            </a:r>
            <a:endParaRPr kumimoji="1" lang="zh-CN" altLang="en-US" dirty="0"/>
          </a:p>
          <a:p>
            <a:pPr lvl="0"/>
            <a:endParaRPr kumimoji="1" lang="zh-CN" altLang="en-US"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_二级标题+正文内容（项目符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81" y="1646133"/>
            <a:ext cx="10749598"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en-US" altLang="zh-CN" sz="1600" b="0" i="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lnSpc>
                <a:spcPct val="150000"/>
              </a:lnSpc>
              <a:buFont typeface="Wingdings" panose="05000000000000000000" pitchFamily="2" charset="2"/>
              <a:buChar char="l"/>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Arial" panose="020B0604020202020204" pitchFamily="34" charset="0"/>
              <a:buChar char="•"/>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24418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6" name="文本占位符 9"/>
          <p:cNvSpPr>
            <a:spLocks noGrp="1"/>
          </p:cNvSpPr>
          <p:nvPr>
            <p:ph type="body" sz="quarter" idx="10" hasCustomPrompt="1"/>
          </p:nvPr>
        </p:nvSpPr>
        <p:spPr>
          <a:xfrm>
            <a:off x="710880" y="940081"/>
            <a:ext cx="10749599"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1_练习">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a:solidFill>
                    <a:srgbClr val="AD2B26"/>
                  </a:solidFill>
                  <a:latin typeface="Alibaba PuHuiTi B" pitchFamily="18" charset="-122"/>
                  <a:ea typeface="Alibaba PuHuiTi B" pitchFamily="18" charset="-122"/>
                  <a:cs typeface="Alibaba PuHuiTi B" pitchFamily="18" charset="-122"/>
                </a:rPr>
                <a:t>练习</a:t>
              </a:r>
              <a:endParaRPr lang="zh-CN" altLang="en-US">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练习标题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此为练习内容，字体不可改，阿里巴巴普惠体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1_总结页">
    <p:spTree>
      <p:nvGrpSpPr>
        <p:cNvPr id="1" name=""/>
        <p:cNvGrpSpPr/>
        <p:nvPr/>
      </p:nvGrpSpPr>
      <p:grpSpPr>
        <a:xfrm>
          <a:off x="0" y="0"/>
          <a:ext cx="0" cy="0"/>
          <a:chOff x="0" y="0"/>
          <a:chExt cx="0" cy="0"/>
        </a:xfrm>
      </p:grpSpPr>
      <p:sp>
        <p:nvSpPr>
          <p:cNvPr id="8" name="文本占位符 3"/>
          <p:cNvSpPr>
            <a:spLocks noGrp="1"/>
          </p:cNvSpPr>
          <p:nvPr>
            <p:ph type="body" sz="quarter" idx="10" hasCustomPrompt="1"/>
          </p:nvPr>
        </p:nvSpPr>
        <p:spPr>
          <a:xfrm>
            <a:off x="5126584" y="1463040"/>
            <a:ext cx="5760538" cy="451104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0" name="标题占位符 1"/>
          <p:cNvSpPr txBox="1">
            <a:spLocks noChangeArrowheads="1"/>
          </p:cNvSpPr>
          <p:nvPr userDrawn="1"/>
        </p:nvSpPr>
        <p:spPr bwMode="auto">
          <a:xfrm>
            <a:off x="0" y="2889250"/>
            <a:ext cx="5105400"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marL="0" marR="0" lvl="0" indent="0" algn="ctr" defTabSz="914400" rtl="0" eaLnBrk="1" fontAlgn="base" latinLnBrk="0" hangingPunct="1">
              <a:lnSpc>
                <a:spcPct val="90000"/>
              </a:lnSpc>
              <a:spcBef>
                <a:spcPct val="0"/>
              </a:spcBef>
              <a:spcAft>
                <a:spcPct val="0"/>
              </a:spcAft>
              <a:buClrTx/>
              <a:buSzTx/>
              <a:buFontTx/>
              <a:buNone/>
              <a:defRPr/>
            </a:pPr>
            <a:r>
              <a:rPr kumimoji="0" lang="zh-CN" altLang="en-US" sz="4800" b="0" i="0" u="none" strike="noStrike" kern="0" cap="none" spc="0" normalizeH="0" baseline="0" noProof="0" dirty="0">
                <a:ln>
                  <a:noFill/>
                </a:ln>
                <a:solidFill>
                  <a:prstClr val="white"/>
                </a:solidFill>
                <a:effectLst/>
                <a:uLnTx/>
                <a:uFillTx/>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kumimoji="0" lang="zh-TW" altLang="zh-CN" sz="4800" b="0" i="0" u="none" strike="noStrike" kern="0" cap="none" spc="0" normalizeH="0" baseline="0" noProof="0" dirty="0">
              <a:ln>
                <a:noFill/>
              </a:ln>
              <a:solidFill>
                <a:prstClr val="white"/>
              </a:solidFill>
              <a:effectLst/>
              <a:uLnTx/>
              <a:uFillTx/>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nvGrpSpPr>
          <p:cNvPr id="9" name="组合 8"/>
          <p:cNvGrpSpPr/>
          <p:nvPr userDrawn="1"/>
        </p:nvGrpSpPr>
        <p:grpSpPr>
          <a:xfrm>
            <a:off x="710880" y="1928702"/>
            <a:ext cx="3587349" cy="3036721"/>
            <a:chOff x="864135" y="2246295"/>
            <a:chExt cx="3587349" cy="3036721"/>
          </a:xfrm>
        </p:grpSpPr>
        <p:sp>
          <p:nvSpPr>
            <p:cNvPr id="12" name="椭圆 11"/>
            <p:cNvSpPr/>
            <p:nvPr userDrawn="1"/>
          </p:nvSpPr>
          <p:spPr>
            <a:xfrm>
              <a:off x="1348310" y="4694927"/>
              <a:ext cx="588089" cy="588089"/>
            </a:xfrm>
            <a:prstGeom prst="ellipse">
              <a:avLst/>
            </a:prstGeom>
            <a:noFill/>
            <a:ln w="127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13" name="椭圆 12"/>
            <p:cNvSpPr/>
            <p:nvPr userDrawn="1"/>
          </p:nvSpPr>
          <p:spPr>
            <a:xfrm>
              <a:off x="2962055" y="4101828"/>
              <a:ext cx="926888" cy="926888"/>
            </a:xfrm>
            <a:prstGeom prst="ellipse">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14" name="椭圆 13"/>
            <p:cNvSpPr/>
            <p:nvPr userDrawn="1"/>
          </p:nvSpPr>
          <p:spPr>
            <a:xfrm>
              <a:off x="2860808" y="2695667"/>
              <a:ext cx="1590676" cy="1590676"/>
            </a:xfrm>
            <a:prstGeom prst="ellipse">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19" name="椭圆 18"/>
            <p:cNvSpPr/>
            <p:nvPr userDrawn="1"/>
          </p:nvSpPr>
          <p:spPr>
            <a:xfrm>
              <a:off x="1642355" y="2871191"/>
              <a:ext cx="1924945" cy="1895739"/>
            </a:xfrm>
            <a:prstGeom prst="ellipse">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黑体" panose="02010609060101010101" pitchFamily="49" charset="-122"/>
                <a:cs typeface="+mn-cs"/>
              </a:endParaRPr>
            </a:p>
          </p:txBody>
        </p:sp>
        <p:sp>
          <p:nvSpPr>
            <p:cNvPr id="16" name="椭圆 15"/>
            <p:cNvSpPr/>
            <p:nvPr userDrawn="1"/>
          </p:nvSpPr>
          <p:spPr>
            <a:xfrm>
              <a:off x="864135" y="2246295"/>
              <a:ext cx="804338" cy="804338"/>
            </a:xfrm>
            <a:prstGeom prst="ellipse">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17" name="椭圆 16"/>
            <p:cNvSpPr/>
            <p:nvPr userDrawn="1"/>
          </p:nvSpPr>
          <p:spPr>
            <a:xfrm>
              <a:off x="3257550" y="2352674"/>
              <a:ext cx="314325" cy="314325"/>
            </a:xfrm>
            <a:prstGeom prst="ellipse">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18" name="标题占位符 1"/>
            <p:cNvSpPr txBox="1">
              <a:spLocks noChangeArrowheads="1"/>
            </p:cNvSpPr>
            <p:nvPr userDrawn="1"/>
          </p:nvSpPr>
          <p:spPr bwMode="auto">
            <a:xfrm>
              <a:off x="1822066" y="3328761"/>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marL="0" marR="0" lvl="0" indent="0" algn="ctr" defTabSz="914400" rtl="0" eaLnBrk="1" fontAlgn="base" latinLnBrk="0" hangingPunct="1">
                <a:lnSpc>
                  <a:spcPct val="90000"/>
                </a:lnSpc>
                <a:spcBef>
                  <a:spcPct val="0"/>
                </a:spcBef>
                <a:spcAft>
                  <a:spcPct val="0"/>
                </a:spcAft>
                <a:buClrTx/>
                <a:buSzTx/>
                <a:buFontTx/>
                <a:buNone/>
                <a:defRPr/>
              </a:pPr>
              <a:r>
                <a:rPr kumimoji="0" lang="zh-CN" altLang="en-US" sz="4000" b="0" i="0" u="none" strike="noStrike" kern="1200" cap="none" spc="0" normalizeH="0" baseline="0" noProof="0" dirty="0">
                  <a:ln>
                    <a:noFill/>
                  </a:ln>
                  <a:solidFill>
                    <a:prstClr val="black"/>
                  </a:solidFill>
                  <a:effectLst/>
                  <a:uLnTx/>
                  <a:uFillTx/>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kumimoji="0" lang="zh-CN" altLang="en-US" sz="4000" b="0" i="0" u="none" strike="noStrike" kern="1200" cap="none" spc="0" normalizeH="0" baseline="0" noProof="0" dirty="0">
                <a:ln>
                  <a:noFill/>
                </a:ln>
                <a:solidFill>
                  <a:prstClr val="black"/>
                </a:solidFill>
                <a:effectLst/>
                <a:uLnTx/>
                <a:uFillTx/>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二级标题+正文内容（无编号）">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10880" y="234029"/>
            <a:ext cx="8771021" cy="517190"/>
          </a:xfrm>
          <a:prstGeom prst="rect">
            <a:avLst/>
          </a:prstGeom>
        </p:spPr>
        <p:txBody>
          <a:bodyPr anchor="ctr" anchorCtr="0"/>
          <a:lstStyle>
            <a:lvl1pPr>
              <a:defRPr sz="2400" b="1" i="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10" name="文本占位符 9"/>
          <p:cNvSpPr>
            <a:spLocks noGrp="1"/>
          </p:cNvSpPr>
          <p:nvPr>
            <p:ph type="body" sz="quarter" idx="10" hasCustomPrompt="1"/>
          </p:nvPr>
        </p:nvSpPr>
        <p:spPr>
          <a:xfrm>
            <a:off x="710880" y="940081"/>
            <a:ext cx="10698800"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710880" y="1656000"/>
            <a:ext cx="1069880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二级标题+正文内容（项目符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81" y="1646133"/>
            <a:ext cx="10749598"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en-US" altLang="zh-CN" sz="1600" b="0" i="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lnSpc>
                <a:spcPct val="150000"/>
              </a:lnSpc>
              <a:buFont typeface="Wingdings" panose="05000000000000000000" pitchFamily="2" charset="2"/>
              <a:buChar char="l"/>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Arial" panose="020B0604020202020204" pitchFamily="34" charset="0"/>
              <a:buChar char="•"/>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24418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6" name="文本占位符 9"/>
          <p:cNvSpPr>
            <a:spLocks noGrp="1"/>
          </p:cNvSpPr>
          <p:nvPr>
            <p:ph type="body" sz="quarter" idx="10" hasCustomPrompt="1"/>
          </p:nvPr>
        </p:nvSpPr>
        <p:spPr>
          <a:xfrm>
            <a:off x="710880" y="940081"/>
            <a:ext cx="10749599"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二级标题</a:t>
            </a:r>
            <a:r>
              <a:rPr lang="en-US" altLang="zh-CN" dirty="0"/>
              <a:t>-</a:t>
            </a:r>
            <a:r>
              <a:rPr lang="zh-CN" altLang="en-US" dirty="0"/>
              <a:t>阿里巴巴普惠体</a:t>
            </a:r>
            <a:r>
              <a:rPr lang="en-US" altLang="zh-CN" dirty="0"/>
              <a:t>18</a:t>
            </a:r>
            <a:r>
              <a:rPr lang="zh-CN" altLang="en-US" dirty="0"/>
              <a:t>号</a:t>
            </a:r>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二级标题+正文内容（数字编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79" y="1646133"/>
            <a:ext cx="10719120" cy="4219575"/>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6" name="文本占位符 9"/>
          <p:cNvSpPr>
            <a:spLocks noGrp="1"/>
          </p:cNvSpPr>
          <p:nvPr>
            <p:ph type="body" sz="quarter" idx="10" hasCustomPrompt="1"/>
          </p:nvPr>
        </p:nvSpPr>
        <p:spPr>
          <a:xfrm>
            <a:off x="710881" y="940081"/>
            <a:ext cx="10719120" cy="517190"/>
          </a:xfrm>
          <a:prstGeom prst="rect">
            <a:avLst/>
          </a:prstGeom>
        </p:spPr>
        <p:txBody>
          <a:bodyPr anchor="ctr" anchorCtr="0"/>
          <a:lstStyle>
            <a:lvl1pPr marL="0" indent="0">
              <a:buNone/>
              <a:defRPr sz="1800" b="1">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二级标题</a:t>
            </a:r>
            <a:r>
              <a:rPr lang="en-US" altLang="zh-CN" dirty="0"/>
              <a:t>-</a:t>
            </a:r>
            <a:r>
              <a:rPr lang="zh-CN" altLang="en-US" dirty="0"/>
              <a:t>阿里巴巴普惠体</a:t>
            </a:r>
            <a:r>
              <a:rPr lang="en-US" altLang="zh-CN" dirty="0"/>
              <a:t>18</a:t>
            </a:r>
            <a:r>
              <a:rPr lang="zh-CN" altLang="en-US" dirty="0"/>
              <a:t>号</a:t>
            </a:r>
            <a:endParaRPr lang="zh-CN" altLang="en-US" dirty="0"/>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二级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5" name="文本占位符 9"/>
          <p:cNvSpPr>
            <a:spLocks noGrp="1"/>
          </p:cNvSpPr>
          <p:nvPr>
            <p:ph type="body" sz="quarter" idx="10" hasCustomPrompt="1"/>
          </p:nvPr>
        </p:nvSpPr>
        <p:spPr>
          <a:xfrm>
            <a:off x="710880" y="940081"/>
            <a:ext cx="10748056" cy="517190"/>
          </a:xfrm>
          <a:prstGeom prst="rect">
            <a:avLst/>
          </a:prstGeom>
        </p:spPr>
        <p:txBody>
          <a:bodyPr anchor="ctr" anchorCtr="0"/>
          <a:lstStyle>
            <a:lvl1pPr marL="0" indent="0">
              <a:buNone/>
              <a:defRPr sz="1800" b="1">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6" name="文本占位符 11"/>
          <p:cNvSpPr>
            <a:spLocks noGrp="1"/>
          </p:cNvSpPr>
          <p:nvPr>
            <p:ph type="body" sz="quarter" idx="11" hasCustomPrompt="1"/>
          </p:nvPr>
        </p:nvSpPr>
        <p:spPr>
          <a:xfrm>
            <a:off x="710880" y="1646133"/>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正文内容（无编号）">
    <p:spTree>
      <p:nvGrpSpPr>
        <p:cNvPr id="1" name=""/>
        <p:cNvGrpSpPr/>
        <p:nvPr/>
      </p:nvGrpSpPr>
      <p:grpSpPr>
        <a:xfrm>
          <a:off x="0" y="0"/>
          <a:ext cx="0" cy="0"/>
          <a:chOff x="0" y="0"/>
          <a:chExt cx="0" cy="0"/>
        </a:xfrm>
      </p:grpSpPr>
      <p:sp>
        <p:nvSpPr>
          <p:cNvPr id="12" name="文本占位符 11"/>
          <p:cNvSpPr>
            <a:spLocks noGrp="1"/>
          </p:cNvSpPr>
          <p:nvPr>
            <p:ph type="body" sz="quarter" idx="11" hasCustomPrompt="1"/>
          </p:nvPr>
        </p:nvSpPr>
        <p:spPr>
          <a:xfrm>
            <a:off x="710880" y="940081"/>
            <a:ext cx="9845675" cy="4871439"/>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二级标题+正文内容（无编号）">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10880" y="234029"/>
            <a:ext cx="8771021" cy="517190"/>
          </a:xfrm>
          <a:prstGeom prst="rect">
            <a:avLst/>
          </a:prstGeom>
        </p:spPr>
        <p:txBody>
          <a:bodyPr anchor="ctr" anchorCtr="0"/>
          <a:lstStyle>
            <a:lvl1pPr>
              <a:defRPr sz="2400" b="1" i="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10" name="文本占位符 9"/>
          <p:cNvSpPr>
            <a:spLocks noGrp="1"/>
          </p:cNvSpPr>
          <p:nvPr>
            <p:ph type="body" sz="quarter" idx="10" hasCustomPrompt="1"/>
          </p:nvPr>
        </p:nvSpPr>
        <p:spPr>
          <a:xfrm>
            <a:off x="710880" y="940081"/>
            <a:ext cx="10698800"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710880" y="1656000"/>
            <a:ext cx="1069880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正文内容（数字符号）">
    <p:spTree>
      <p:nvGrpSpPr>
        <p:cNvPr id="1" name=""/>
        <p:cNvGrpSpPr/>
        <p:nvPr/>
      </p:nvGrpSpPr>
      <p:grpSpPr>
        <a:xfrm>
          <a:off x="0" y="0"/>
          <a:ext cx="0" cy="0"/>
          <a:chOff x="0" y="0"/>
          <a:chExt cx="0" cy="0"/>
        </a:xfrm>
      </p:grpSpPr>
      <p:sp>
        <p:nvSpPr>
          <p:cNvPr id="5"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 name="文本占位符 11"/>
          <p:cNvSpPr>
            <a:spLocks noGrp="1"/>
          </p:cNvSpPr>
          <p:nvPr>
            <p:ph type="body" sz="quarter" idx="11" hasCustomPrompt="1"/>
          </p:nvPr>
        </p:nvSpPr>
        <p:spPr>
          <a:xfrm>
            <a:off x="710879" y="934933"/>
            <a:ext cx="10719120" cy="4219575"/>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正文内容+项目编号">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 name="文本占位符 11"/>
          <p:cNvSpPr>
            <a:spLocks noGrp="1"/>
          </p:cNvSpPr>
          <p:nvPr>
            <p:ph type="body" sz="quarter" idx="11" hasCustomPrompt="1"/>
          </p:nvPr>
        </p:nvSpPr>
        <p:spPr>
          <a:xfrm>
            <a:off x="710880" y="945093"/>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自由发挥">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案例">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案例</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案例标题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此为案例内容，字体不可改，阿里巴巴普惠体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练习">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练习</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练习标题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此为练习内容，字体不可改，阿里巴巴普惠体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思考页">
    <p:spTree>
      <p:nvGrpSpPr>
        <p:cNvPr id="1" name=""/>
        <p:cNvGrpSpPr/>
        <p:nvPr/>
      </p:nvGrpSpPr>
      <p:grpSpPr>
        <a:xfrm>
          <a:off x="0" y="0"/>
          <a:ext cx="0" cy="0"/>
          <a:chOff x="0" y="0"/>
          <a:chExt cx="0" cy="0"/>
        </a:xfrm>
      </p:grpSpPr>
      <p:sp>
        <p:nvSpPr>
          <p:cNvPr id="28" name="六边形 27"/>
          <p:cNvSpPr/>
          <p:nvPr userDrawn="1"/>
        </p:nvSpPr>
        <p:spPr>
          <a:xfrm rot="5400000">
            <a:off x="941355" y="3612018"/>
            <a:ext cx="1225219" cy="1056223"/>
          </a:xfrm>
          <a:prstGeom prst="hexagon">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3" name="六边形 22"/>
          <p:cNvSpPr/>
          <p:nvPr userDrawn="1"/>
        </p:nvSpPr>
        <p:spPr>
          <a:xfrm rot="5400000">
            <a:off x="1484022" y="2632538"/>
            <a:ext cx="1944550" cy="1676336"/>
          </a:xfrm>
          <a:prstGeom prst="hexagon">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占位符 3"/>
          <p:cNvSpPr>
            <a:spLocks noGrp="1"/>
          </p:cNvSpPr>
          <p:nvPr>
            <p:ph type="body" sz="quarter" idx="10" hasCustomPrompt="1"/>
          </p:nvPr>
        </p:nvSpPr>
        <p:spPr>
          <a:xfrm>
            <a:off x="5126584" y="1436556"/>
            <a:ext cx="5760538" cy="4710244"/>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7" name="标题占位符 1"/>
          <p:cNvSpPr txBox="1">
            <a:spLocks noChangeArrowheads="1"/>
          </p:cNvSpPr>
          <p:nvPr userDrawn="1"/>
        </p:nvSpPr>
        <p:spPr bwMode="auto">
          <a:xfrm>
            <a:off x="1695420" y="2987770"/>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思考</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0" name="标题 1"/>
          <p:cNvSpPr>
            <a:spLocks noGrp="1"/>
          </p:cNvSpPr>
          <p:nvPr userDrawn="1">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24" name="六边形 23"/>
          <p:cNvSpPr/>
          <p:nvPr userDrawn="1"/>
        </p:nvSpPr>
        <p:spPr>
          <a:xfrm rot="5400000">
            <a:off x="3294074" y="2254203"/>
            <a:ext cx="566610" cy="488457"/>
          </a:xfrm>
          <a:prstGeom prst="hexagon">
            <a:avLst/>
          </a:prstGeom>
          <a:solidFill>
            <a:srgbClr val="AD2B26"/>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六边形 24"/>
          <p:cNvSpPr/>
          <p:nvPr userDrawn="1"/>
        </p:nvSpPr>
        <p:spPr>
          <a:xfrm rot="5400000">
            <a:off x="1198356" y="4231536"/>
            <a:ext cx="298934" cy="257702"/>
          </a:xfrm>
          <a:prstGeom prst="hexagon">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6" name="六边形 25"/>
          <p:cNvSpPr/>
          <p:nvPr userDrawn="1"/>
        </p:nvSpPr>
        <p:spPr>
          <a:xfrm rot="5400000">
            <a:off x="3642476" y="4490365"/>
            <a:ext cx="566612" cy="488459"/>
          </a:xfrm>
          <a:prstGeom prst="hexagon">
            <a:avLst/>
          </a:prstGeom>
          <a:noFill/>
          <a:ln w="1905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六边形 29"/>
          <p:cNvSpPr/>
          <p:nvPr userDrawn="1"/>
        </p:nvSpPr>
        <p:spPr>
          <a:xfrm rot="5400000">
            <a:off x="1190641" y="1820150"/>
            <a:ext cx="854974" cy="737047"/>
          </a:xfrm>
          <a:prstGeom prst="hexagon">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总结页">
    <p:spTree>
      <p:nvGrpSpPr>
        <p:cNvPr id="1" name=""/>
        <p:cNvGrpSpPr/>
        <p:nvPr/>
      </p:nvGrpSpPr>
      <p:grpSpPr>
        <a:xfrm>
          <a:off x="0" y="0"/>
          <a:ext cx="0" cy="0"/>
          <a:chOff x="0" y="0"/>
          <a:chExt cx="0" cy="0"/>
        </a:xfrm>
      </p:grpSpPr>
      <p:sp>
        <p:nvSpPr>
          <p:cNvPr id="8" name="文本占位符 3"/>
          <p:cNvSpPr>
            <a:spLocks noGrp="1"/>
          </p:cNvSpPr>
          <p:nvPr>
            <p:ph type="body" sz="quarter" idx="10" hasCustomPrompt="1"/>
          </p:nvPr>
        </p:nvSpPr>
        <p:spPr>
          <a:xfrm>
            <a:off x="5126584" y="1463040"/>
            <a:ext cx="5760538" cy="451104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0" name="标题占位符 1"/>
          <p:cNvSpPr txBox="1">
            <a:spLocks noChangeArrowheads="1"/>
          </p:cNvSpPr>
          <p:nvPr userDrawn="1"/>
        </p:nvSpPr>
        <p:spPr bwMode="auto">
          <a:xfrm>
            <a:off x="0" y="2889250"/>
            <a:ext cx="5105400"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defRPr/>
            </a:pPr>
            <a:r>
              <a:rPr lang="zh-CN" altLang="en-US"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TW" altLang="zh-CN"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nvGrpSpPr>
          <p:cNvPr id="9" name="组合 8"/>
          <p:cNvGrpSpPr/>
          <p:nvPr userDrawn="1"/>
        </p:nvGrpSpPr>
        <p:grpSpPr>
          <a:xfrm>
            <a:off x="710880" y="1928702"/>
            <a:ext cx="3587349" cy="3036721"/>
            <a:chOff x="864135" y="2246295"/>
            <a:chExt cx="3587349" cy="3036721"/>
          </a:xfrm>
        </p:grpSpPr>
        <p:sp>
          <p:nvSpPr>
            <p:cNvPr id="12" name="椭圆 11"/>
            <p:cNvSpPr/>
            <p:nvPr userDrawn="1"/>
          </p:nvSpPr>
          <p:spPr>
            <a:xfrm>
              <a:off x="1348310" y="4694927"/>
              <a:ext cx="588089" cy="588089"/>
            </a:xfrm>
            <a:prstGeom prst="ellipse">
              <a:avLst/>
            </a:prstGeom>
            <a:noFill/>
            <a:ln w="127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2962055" y="4101828"/>
              <a:ext cx="926888" cy="926888"/>
            </a:xfrm>
            <a:prstGeom prst="ellipse">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userDrawn="1"/>
          </p:nvSpPr>
          <p:spPr>
            <a:xfrm>
              <a:off x="2860808" y="2695667"/>
              <a:ext cx="1590676" cy="1590676"/>
            </a:xfrm>
            <a:prstGeom prst="ellipse">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1642355" y="2871191"/>
              <a:ext cx="1924945" cy="1895739"/>
            </a:xfrm>
            <a:prstGeom prst="ellipse">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椭圆 15"/>
            <p:cNvSpPr/>
            <p:nvPr userDrawn="1"/>
          </p:nvSpPr>
          <p:spPr>
            <a:xfrm>
              <a:off x="864135" y="2246295"/>
              <a:ext cx="804338" cy="804338"/>
            </a:xfrm>
            <a:prstGeom prst="ellipse">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3257550" y="2352674"/>
              <a:ext cx="314325" cy="314325"/>
            </a:xfrm>
            <a:prstGeom prst="ellipse">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标题占位符 1"/>
            <p:cNvSpPr txBox="1">
              <a:spLocks noChangeArrowheads="1"/>
            </p:cNvSpPr>
            <p:nvPr userDrawn="1"/>
          </p:nvSpPr>
          <p:spPr bwMode="auto">
            <a:xfrm>
              <a:off x="1822066" y="3328761"/>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今日作业">
    <p:spTree>
      <p:nvGrpSpPr>
        <p:cNvPr id="1" name=""/>
        <p:cNvGrpSpPr/>
        <p:nvPr/>
      </p:nvGrpSpPr>
      <p:grpSpPr>
        <a:xfrm>
          <a:off x="0" y="0"/>
          <a:ext cx="0" cy="0"/>
          <a:chOff x="0" y="0"/>
          <a:chExt cx="0" cy="0"/>
        </a:xfrm>
      </p:grpSpPr>
      <p:sp>
        <p:nvSpPr>
          <p:cNvPr id="43" name="矩形 42"/>
          <p:cNvSpPr/>
          <p:nvPr userDrawn="1"/>
        </p:nvSpPr>
        <p:spPr>
          <a:xfrm rot="2700000">
            <a:off x="3564412" y="3089727"/>
            <a:ext cx="936368" cy="936368"/>
          </a:xfrm>
          <a:prstGeom prst="rect">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9" name="矩形 38"/>
          <p:cNvSpPr/>
          <p:nvPr userDrawn="1"/>
        </p:nvSpPr>
        <p:spPr>
          <a:xfrm rot="2700000">
            <a:off x="3711024" y="4032814"/>
            <a:ext cx="643144" cy="643144"/>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1" name="矩形 40"/>
          <p:cNvSpPr/>
          <p:nvPr userDrawn="1"/>
        </p:nvSpPr>
        <p:spPr>
          <a:xfrm rot="2700000">
            <a:off x="1595908" y="2140629"/>
            <a:ext cx="219635" cy="219635"/>
          </a:xfrm>
          <a:prstGeom prst="rect">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2" name="矩形 41"/>
          <p:cNvSpPr/>
          <p:nvPr userDrawn="1"/>
        </p:nvSpPr>
        <p:spPr>
          <a:xfrm rot="2700000">
            <a:off x="1559312" y="4247863"/>
            <a:ext cx="494750" cy="494750"/>
          </a:xfrm>
          <a:prstGeom prst="rect">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4" name="矩形 43"/>
          <p:cNvSpPr/>
          <p:nvPr userDrawn="1"/>
        </p:nvSpPr>
        <p:spPr>
          <a:xfrm rot="2700000">
            <a:off x="986540" y="2161712"/>
            <a:ext cx="361655" cy="361655"/>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0" name="矩形 39"/>
          <p:cNvSpPr/>
          <p:nvPr userDrawn="1"/>
        </p:nvSpPr>
        <p:spPr>
          <a:xfrm rot="2700000">
            <a:off x="1815645" y="2537749"/>
            <a:ext cx="1828800" cy="1828800"/>
          </a:xfrm>
          <a:prstGeom prst="rect">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8" name="文本占位符 3"/>
          <p:cNvSpPr>
            <a:spLocks noGrp="1"/>
          </p:cNvSpPr>
          <p:nvPr>
            <p:ph type="body" sz="quarter" idx="10" hasCustomPrompt="1"/>
          </p:nvPr>
        </p:nvSpPr>
        <p:spPr>
          <a:xfrm>
            <a:off x="5126584" y="1371600"/>
            <a:ext cx="5760538" cy="467360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3" name="标题占位符 1"/>
          <p:cNvSpPr txBox="1">
            <a:spLocks noChangeArrowheads="1"/>
          </p:cNvSpPr>
          <p:nvPr userDrawn="1"/>
        </p:nvSpPr>
        <p:spPr bwMode="auto">
          <a:xfrm>
            <a:off x="1938193" y="2679748"/>
            <a:ext cx="1567542" cy="154657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今日</a:t>
            </a:r>
            <a:endParaRPr lang="en-US" altLang="zh-CN"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作业</a:t>
            </a:r>
            <a:endPar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45" name="矩形 44"/>
          <p:cNvSpPr/>
          <p:nvPr userDrawn="1"/>
        </p:nvSpPr>
        <p:spPr>
          <a:xfrm rot="2700000">
            <a:off x="4273426" y="2466440"/>
            <a:ext cx="263657" cy="263657"/>
          </a:xfrm>
          <a:prstGeom prst="rect">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目录版式">
    <p:spTree>
      <p:nvGrpSpPr>
        <p:cNvPr id="1" name=""/>
        <p:cNvGrpSpPr/>
        <p:nvPr/>
      </p:nvGrpSpPr>
      <p:grpSpPr>
        <a:xfrm>
          <a:off x="0" y="0"/>
          <a:ext cx="0" cy="0"/>
          <a:chOff x="0" y="0"/>
          <a:chExt cx="0" cy="0"/>
        </a:xfrm>
      </p:grpSpPr>
      <p:sp>
        <p:nvSpPr>
          <p:cNvPr id="8" name="文本占位符 7"/>
          <p:cNvSpPr>
            <a:spLocks noGrp="1"/>
          </p:cNvSpPr>
          <p:nvPr>
            <p:ph type="body" sz="quarter" idx="10"/>
          </p:nvPr>
        </p:nvSpPr>
        <p:spPr>
          <a:xfrm>
            <a:off x="5019358" y="1006475"/>
            <a:ext cx="5973761" cy="4256405"/>
          </a:xfrm>
          <a:prstGeom prst="rect">
            <a:avLst/>
          </a:prstGeom>
        </p:spPr>
        <p:txBody>
          <a:bodyPr anchor="ctr"/>
          <a:lstStyle>
            <a:lvl1pPr marL="457200" marR="0" indent="-457200" algn="l" defTabSz="914400" rtl="0" eaLnBrk="0" fontAlgn="base" latinLnBrk="0" hangingPunct="0">
              <a:lnSpc>
                <a:spcPct val="200000"/>
              </a:lnSpc>
              <a:spcBef>
                <a:spcPct val="20000"/>
              </a:spcBef>
              <a:spcAft>
                <a:spcPct val="0"/>
              </a:spcAft>
              <a:buClrTx/>
              <a:buSzTx/>
              <a:buFont typeface="Wingdings" panose="05000000000000000000" pitchFamily="2" charset="2"/>
              <a:buChar char="u"/>
              <a:defRPr sz="1800">
                <a:solidFill>
                  <a:schemeClr val="tx1">
                    <a:lumMod val="75000"/>
                    <a:lumOff val="25000"/>
                  </a:schemeClr>
                </a:solidFill>
              </a:defRPr>
            </a:lvl1pPr>
          </a:lstStyle>
          <a:p>
            <a:pPr lvl="0"/>
            <a:r>
              <a:rPr kumimoji="1" lang="zh-CN" altLang="en-US" dirty="0"/>
              <a:t>单击此处编辑母版文本样式</a:t>
            </a:r>
            <a:endParaRPr kumimoji="1" lang="en-US" altLang="zh-CN" dirty="0"/>
          </a:p>
          <a:p>
            <a:pPr lvl="0"/>
            <a:r>
              <a:rPr kumimoji="1" lang="zh-CN" altLang="en-US" dirty="0"/>
              <a:t>根据实际内容可调整文字高低的位置</a:t>
            </a:r>
            <a:endParaRPr kumimoji="1" lang="en-US" altLang="zh-CN" dirty="0"/>
          </a:p>
          <a:p>
            <a:pPr marL="457200" marR="0" lvl="0" indent="-457200" algn="l" defTabSz="914400" rtl="0" eaLnBrk="0" fontAlgn="base" latinLnBrk="0" hangingPunct="0">
              <a:lnSpc>
                <a:spcPct val="200000"/>
              </a:lnSpc>
              <a:spcBef>
                <a:spcPct val="20000"/>
              </a:spcBef>
              <a:spcAft>
                <a:spcPct val="0"/>
              </a:spcAft>
              <a:buClrTx/>
              <a:buSzTx/>
              <a:buFont typeface="Wingdings" panose="05000000000000000000" pitchFamily="2" charset="2"/>
              <a:buChar char="u"/>
              <a:defRPr/>
            </a:pPr>
            <a:r>
              <a:rPr kumimoji="1" lang="zh-CN" altLang="en-US" dirty="0"/>
              <a:t>此内容上下居中对齐，可根据实际情况微调位置和字体大小</a:t>
            </a:r>
            <a:endParaRPr kumimoji="1" lang="zh-CN" altLang="en-US" dirty="0"/>
          </a:p>
          <a:p>
            <a:pPr lvl="0"/>
            <a:endParaRPr kumimoji="1" lang="zh-CN" altLang="en-US"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学习目标">
    <p:spTree>
      <p:nvGrpSpPr>
        <p:cNvPr id="1" name=""/>
        <p:cNvGrpSpPr/>
        <p:nvPr/>
      </p:nvGrpSpPr>
      <p:grpSpPr>
        <a:xfrm>
          <a:off x="0" y="0"/>
          <a:ext cx="0" cy="0"/>
          <a:chOff x="0" y="0"/>
          <a:chExt cx="0" cy="0"/>
        </a:xfrm>
      </p:grpSpPr>
      <p:sp>
        <p:nvSpPr>
          <p:cNvPr id="8" name="文本占位符 7"/>
          <p:cNvSpPr>
            <a:spLocks noGrp="1"/>
          </p:cNvSpPr>
          <p:nvPr>
            <p:ph type="body" sz="quarter" idx="10"/>
          </p:nvPr>
        </p:nvSpPr>
        <p:spPr>
          <a:xfrm>
            <a:off x="4866958" y="1087755"/>
            <a:ext cx="6298881" cy="4855845"/>
          </a:xfrm>
          <a:prstGeom prst="rect">
            <a:avLst/>
          </a:prstGeom>
        </p:spPr>
        <p:txBody>
          <a:bodyPr anchor="ctr"/>
          <a:lstStyle>
            <a:lvl1pPr>
              <a:lnSpc>
                <a:spcPct val="200000"/>
              </a:lnSpc>
              <a:buFont typeface="+mj-lt"/>
              <a:buAutoNum type="arabicPeriod"/>
              <a:defRPr sz="1800">
                <a:solidFill>
                  <a:schemeClr val="tx1">
                    <a:lumMod val="75000"/>
                    <a:lumOff val="25000"/>
                  </a:schemeClr>
                </a:solidFill>
              </a:defRPr>
            </a:lvl1pPr>
          </a:lstStyle>
          <a:p>
            <a:pPr lvl="0"/>
            <a:r>
              <a:rPr kumimoji="1" lang="zh-CN" altLang="en-US" dirty="0"/>
              <a:t>单击此处编辑母版文本样式</a:t>
            </a:r>
            <a:endParaRPr kumimoji="1" lang="en-US" altLang="zh-CN" dirty="0"/>
          </a:p>
          <a:p>
            <a:pPr lvl="0"/>
            <a:r>
              <a:rPr kumimoji="1" lang="zh-CN" altLang="en-US" dirty="0"/>
              <a:t>根据实际内容可调整文字高低的位置</a:t>
            </a:r>
            <a:endParaRPr kumimoji="1" lang="en-US" altLang="zh-CN" dirty="0"/>
          </a:p>
          <a:p>
            <a:pPr lvl="0"/>
            <a:r>
              <a:rPr kumimoji="1" lang="zh-CN" altLang="en-US" dirty="0"/>
              <a:t>此内容上下居中对齐，可根据实际情况微调位置和字体大小</a:t>
            </a:r>
            <a:endParaRPr kumimoji="1"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二级标题+正文内容（项目符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81" y="1646133"/>
            <a:ext cx="10749598"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en-US" altLang="zh-CN" sz="1600" b="0" i="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lnSpc>
                <a:spcPct val="150000"/>
              </a:lnSpc>
              <a:buFont typeface="Wingdings" panose="05000000000000000000" pitchFamily="2" charset="2"/>
              <a:buChar char="l"/>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Arial" panose="020B0604020202020204" pitchFamily="34" charset="0"/>
              <a:buChar char="•"/>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24418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6" name="文本占位符 9"/>
          <p:cNvSpPr>
            <a:spLocks noGrp="1"/>
          </p:cNvSpPr>
          <p:nvPr>
            <p:ph type="body" sz="quarter" idx="10" hasCustomPrompt="1"/>
          </p:nvPr>
        </p:nvSpPr>
        <p:spPr>
          <a:xfrm>
            <a:off x="710880" y="940081"/>
            <a:ext cx="10749599"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二级标题+正文内容（数字编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79" y="1646133"/>
            <a:ext cx="10719120" cy="4219575"/>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6" name="文本占位符 9"/>
          <p:cNvSpPr>
            <a:spLocks noGrp="1"/>
          </p:cNvSpPr>
          <p:nvPr>
            <p:ph type="body" sz="quarter" idx="10" hasCustomPrompt="1"/>
          </p:nvPr>
        </p:nvSpPr>
        <p:spPr>
          <a:xfrm>
            <a:off x="710881" y="940081"/>
            <a:ext cx="10719120" cy="517190"/>
          </a:xfrm>
          <a:prstGeom prst="rect">
            <a:avLst/>
          </a:prstGeom>
        </p:spPr>
        <p:txBody>
          <a:bodyPr anchor="ctr" anchorCtr="0"/>
          <a:lstStyle>
            <a:lvl1pPr marL="0" indent="0">
              <a:buNone/>
              <a:defRPr sz="1800" b="1">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二级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5" name="文本占位符 9"/>
          <p:cNvSpPr>
            <a:spLocks noGrp="1"/>
          </p:cNvSpPr>
          <p:nvPr>
            <p:ph type="body" sz="quarter" idx="10" hasCustomPrompt="1"/>
          </p:nvPr>
        </p:nvSpPr>
        <p:spPr>
          <a:xfrm>
            <a:off x="710880" y="940081"/>
            <a:ext cx="10748056" cy="517190"/>
          </a:xfrm>
          <a:prstGeom prst="rect">
            <a:avLst/>
          </a:prstGeom>
        </p:spPr>
        <p:txBody>
          <a:bodyPr anchor="ctr" anchorCtr="0"/>
          <a:lstStyle>
            <a:lvl1pPr marL="0" indent="0">
              <a:buNone/>
              <a:defRPr sz="1800" b="1">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6" name="文本占位符 11"/>
          <p:cNvSpPr>
            <a:spLocks noGrp="1"/>
          </p:cNvSpPr>
          <p:nvPr>
            <p:ph type="body" sz="quarter" idx="11" hasCustomPrompt="1"/>
          </p:nvPr>
        </p:nvSpPr>
        <p:spPr>
          <a:xfrm>
            <a:off x="710880" y="1646133"/>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63.xml"/><Relationship Id="rId8" Type="http://schemas.openxmlformats.org/officeDocument/2006/relationships/slideLayout" Target="../slideLayouts/slideLayout62.xml"/><Relationship Id="rId7" Type="http://schemas.openxmlformats.org/officeDocument/2006/relationships/slideLayout" Target="../slideLayouts/slideLayout61.xml"/><Relationship Id="rId6" Type="http://schemas.openxmlformats.org/officeDocument/2006/relationships/slideLayout" Target="../slideLayouts/slideLayout60.xml"/><Relationship Id="rId5" Type="http://schemas.openxmlformats.org/officeDocument/2006/relationships/slideLayout" Target="../slideLayouts/slideLayout59.xml"/><Relationship Id="rId4" Type="http://schemas.openxmlformats.org/officeDocument/2006/relationships/slideLayout" Target="../slideLayouts/slideLayout58.xml"/><Relationship Id="rId3" Type="http://schemas.openxmlformats.org/officeDocument/2006/relationships/slideLayout" Target="../slideLayouts/slideLayout57.xml"/><Relationship Id="rId2" Type="http://schemas.openxmlformats.org/officeDocument/2006/relationships/slideLayout" Target="../slideLayouts/slideLayout56.xml"/><Relationship Id="rId17" Type="http://schemas.openxmlformats.org/officeDocument/2006/relationships/theme" Target="../theme/theme10.xml"/><Relationship Id="rId16" Type="http://schemas.openxmlformats.org/officeDocument/2006/relationships/image" Target="../media/image6.png"/><Relationship Id="rId15" Type="http://schemas.openxmlformats.org/officeDocument/2006/relationships/slideLayout" Target="../slideLayouts/slideLayout69.xml"/><Relationship Id="rId14" Type="http://schemas.openxmlformats.org/officeDocument/2006/relationships/slideLayout" Target="../slideLayouts/slideLayout68.xml"/><Relationship Id="rId13" Type="http://schemas.openxmlformats.org/officeDocument/2006/relationships/slideLayout" Target="../slideLayouts/slideLayout67.xml"/><Relationship Id="rId12" Type="http://schemas.openxmlformats.org/officeDocument/2006/relationships/slideLayout" Target="../slideLayouts/slideLayout66.xml"/><Relationship Id="rId11" Type="http://schemas.openxmlformats.org/officeDocument/2006/relationships/slideLayout" Target="../slideLayouts/slideLayout65.xml"/><Relationship Id="rId10" Type="http://schemas.openxmlformats.org/officeDocument/2006/relationships/slideLayout" Target="../slideLayouts/slideLayout64.xml"/><Relationship Id="rId1" Type="http://schemas.openxmlformats.org/officeDocument/2006/relationships/slideLayout" Target="../slideLayouts/slideLayout55.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4" Type="http://schemas.openxmlformats.org/officeDocument/2006/relationships/theme" Target="../theme/theme3.xml"/><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14.xml"/><Relationship Id="rId8" Type="http://schemas.openxmlformats.org/officeDocument/2006/relationships/slideLayout" Target="../slideLayouts/slideLayout13.xml"/><Relationship Id="rId7" Type="http://schemas.openxmlformats.org/officeDocument/2006/relationships/slideLayout" Target="../slideLayouts/slideLayout12.xml"/><Relationship Id="rId6" Type="http://schemas.openxmlformats.org/officeDocument/2006/relationships/slideLayout" Target="../slideLayouts/slideLayout11.xml"/><Relationship Id="rId5" Type="http://schemas.openxmlformats.org/officeDocument/2006/relationships/slideLayout" Target="../slideLayouts/slideLayout10.xml"/><Relationship Id="rId4" Type="http://schemas.openxmlformats.org/officeDocument/2006/relationships/slideLayout" Target="../slideLayouts/slideLayout9.xml"/><Relationship Id="rId3" Type="http://schemas.openxmlformats.org/officeDocument/2006/relationships/slideLayout" Target="../slideLayouts/slideLayout8.xml"/><Relationship Id="rId2" Type="http://schemas.openxmlformats.org/officeDocument/2006/relationships/slideLayout" Target="../slideLayouts/slideLayout7.xml"/><Relationship Id="rId17" Type="http://schemas.openxmlformats.org/officeDocument/2006/relationships/theme" Target="../theme/theme6.xml"/><Relationship Id="rId16" Type="http://schemas.openxmlformats.org/officeDocument/2006/relationships/image" Target="../media/image6.png"/><Relationship Id="rId15" Type="http://schemas.openxmlformats.org/officeDocument/2006/relationships/slideLayout" Target="../slideLayouts/slideLayout20.xml"/><Relationship Id="rId14" Type="http://schemas.openxmlformats.org/officeDocument/2006/relationships/slideLayout" Target="../slideLayouts/slideLayout19.xml"/><Relationship Id="rId13" Type="http://schemas.openxmlformats.org/officeDocument/2006/relationships/slideLayout" Target="../slideLayouts/slideLayout18.xml"/><Relationship Id="rId12" Type="http://schemas.openxmlformats.org/officeDocument/2006/relationships/slideLayout" Target="../slideLayouts/slideLayout17.xml"/><Relationship Id="rId11" Type="http://schemas.openxmlformats.org/officeDocument/2006/relationships/slideLayout" Target="../slideLayouts/slideLayout16.xml"/><Relationship Id="rId10" Type="http://schemas.openxmlformats.org/officeDocument/2006/relationships/slideLayout" Target="../slideLayouts/slideLayout15.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image" Target="../media/image7.png"/><Relationship Id="rId1" Type="http://schemas.openxmlformats.org/officeDocument/2006/relationships/slideLayout" Target="../slideLayouts/slideLayout21.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30.xml"/><Relationship Id="rId8" Type="http://schemas.openxmlformats.org/officeDocument/2006/relationships/slideLayout" Target="../slideLayouts/slideLayout29.xml"/><Relationship Id="rId7" Type="http://schemas.openxmlformats.org/officeDocument/2006/relationships/slideLayout" Target="../slideLayouts/slideLayout28.xml"/><Relationship Id="rId6" Type="http://schemas.openxmlformats.org/officeDocument/2006/relationships/slideLayout" Target="../slideLayouts/slideLayout27.xml"/><Relationship Id="rId5" Type="http://schemas.openxmlformats.org/officeDocument/2006/relationships/slideLayout" Target="../slideLayouts/slideLayout26.xml"/><Relationship Id="rId4" Type="http://schemas.openxmlformats.org/officeDocument/2006/relationships/slideLayout" Target="../slideLayouts/slideLayout25.xml"/><Relationship Id="rId3" Type="http://schemas.openxmlformats.org/officeDocument/2006/relationships/slideLayout" Target="../slideLayouts/slideLayout24.xml"/><Relationship Id="rId2" Type="http://schemas.openxmlformats.org/officeDocument/2006/relationships/slideLayout" Target="../slideLayouts/slideLayout23.xml"/><Relationship Id="rId15" Type="http://schemas.openxmlformats.org/officeDocument/2006/relationships/theme" Target="../theme/theme8.xml"/><Relationship Id="rId14" Type="http://schemas.openxmlformats.org/officeDocument/2006/relationships/image" Target="../media/image6.png"/><Relationship Id="rId13" Type="http://schemas.openxmlformats.org/officeDocument/2006/relationships/slideLayout" Target="../slideLayouts/slideLayout34.xml"/><Relationship Id="rId12" Type="http://schemas.openxmlformats.org/officeDocument/2006/relationships/slideLayout" Target="../slideLayouts/slideLayout33.xml"/><Relationship Id="rId11" Type="http://schemas.openxmlformats.org/officeDocument/2006/relationships/slideLayout" Target="../slideLayouts/slideLayout32.xml"/><Relationship Id="rId10" Type="http://schemas.openxmlformats.org/officeDocument/2006/relationships/slideLayout" Target="../slideLayouts/slideLayout31.xml"/><Relationship Id="rId1" Type="http://schemas.openxmlformats.org/officeDocument/2006/relationships/slideLayout" Target="../slideLayouts/slideLayout22.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43.xml"/><Relationship Id="rId8" Type="http://schemas.openxmlformats.org/officeDocument/2006/relationships/slideLayout" Target="../slideLayouts/slideLayout42.xml"/><Relationship Id="rId7" Type="http://schemas.openxmlformats.org/officeDocument/2006/relationships/slideLayout" Target="../slideLayouts/slideLayout41.xml"/><Relationship Id="rId6" Type="http://schemas.openxmlformats.org/officeDocument/2006/relationships/slideLayout" Target="../slideLayouts/slideLayout40.xml"/><Relationship Id="rId5" Type="http://schemas.openxmlformats.org/officeDocument/2006/relationships/slideLayout" Target="../slideLayouts/slideLayout39.xml"/><Relationship Id="rId4" Type="http://schemas.openxmlformats.org/officeDocument/2006/relationships/slideLayout" Target="../slideLayouts/slideLayout38.xml"/><Relationship Id="rId3" Type="http://schemas.openxmlformats.org/officeDocument/2006/relationships/slideLayout" Target="../slideLayouts/slideLayout37.xml"/><Relationship Id="rId22" Type="http://schemas.openxmlformats.org/officeDocument/2006/relationships/theme" Target="../theme/theme9.xml"/><Relationship Id="rId21" Type="http://schemas.openxmlformats.org/officeDocument/2006/relationships/image" Target="../media/image6.png"/><Relationship Id="rId20" Type="http://schemas.openxmlformats.org/officeDocument/2006/relationships/slideLayout" Target="../slideLayouts/slideLayout54.xml"/><Relationship Id="rId2" Type="http://schemas.openxmlformats.org/officeDocument/2006/relationships/slideLayout" Target="../slideLayouts/slideLayout36.xml"/><Relationship Id="rId19" Type="http://schemas.openxmlformats.org/officeDocument/2006/relationships/slideLayout" Target="../slideLayouts/slideLayout53.xml"/><Relationship Id="rId18" Type="http://schemas.openxmlformats.org/officeDocument/2006/relationships/slideLayout" Target="../slideLayouts/slideLayout52.xml"/><Relationship Id="rId17" Type="http://schemas.openxmlformats.org/officeDocument/2006/relationships/slideLayout" Target="../slideLayouts/slideLayout51.xml"/><Relationship Id="rId16" Type="http://schemas.openxmlformats.org/officeDocument/2006/relationships/slideLayout" Target="../slideLayouts/slideLayout50.xml"/><Relationship Id="rId15" Type="http://schemas.openxmlformats.org/officeDocument/2006/relationships/slideLayout" Target="../slideLayouts/slideLayout49.xml"/><Relationship Id="rId14" Type="http://schemas.openxmlformats.org/officeDocument/2006/relationships/slideLayout" Target="../slideLayouts/slideLayout48.xml"/><Relationship Id="rId13" Type="http://schemas.openxmlformats.org/officeDocument/2006/relationships/slideLayout" Target="../slideLayouts/slideLayout47.xml"/><Relationship Id="rId12" Type="http://schemas.openxmlformats.org/officeDocument/2006/relationships/slideLayout" Target="../slideLayouts/slideLayout46.xml"/><Relationship Id="rId11" Type="http://schemas.openxmlformats.org/officeDocument/2006/relationships/slideLayout" Target="../slideLayouts/slideLayout45.xml"/><Relationship Id="rId10" Type="http://schemas.openxmlformats.org/officeDocument/2006/relationships/slideLayout" Target="../slideLayouts/slideLayout44.xml"/><Relationship Id="rId1"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6" name="图片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21677" y="5726430"/>
            <a:ext cx="2748647" cy="448662"/>
          </a:xfrm>
          <a:prstGeom prst="rect">
            <a:avLst/>
          </a:prstGeom>
        </p:spPr>
      </p:pic>
      <p:sp>
        <p:nvSpPr>
          <p:cNvPr id="30" name="六边形 29"/>
          <p:cNvSpPr/>
          <p:nvPr userDrawn="1"/>
        </p:nvSpPr>
        <p:spPr>
          <a:xfrm rot="5400000">
            <a:off x="8672366" y="-244234"/>
            <a:ext cx="1034350" cy="1136649"/>
          </a:xfrm>
          <a:custGeom>
            <a:avLst/>
            <a:gdLst>
              <a:gd name="connsiteX0" fmla="*/ 0 w 1318512"/>
              <a:gd name="connsiteY0" fmla="*/ 568325 h 1136649"/>
              <a:gd name="connsiteX1" fmla="*/ 284162 w 1318512"/>
              <a:gd name="connsiteY1" fmla="*/ 0 h 1136649"/>
              <a:gd name="connsiteX2" fmla="*/ 1034350 w 1318512"/>
              <a:gd name="connsiteY2" fmla="*/ 0 h 1136649"/>
              <a:gd name="connsiteX3" fmla="*/ 1318512 w 1318512"/>
              <a:gd name="connsiteY3" fmla="*/ 568325 h 1136649"/>
              <a:gd name="connsiteX4" fmla="*/ 1034350 w 1318512"/>
              <a:gd name="connsiteY4" fmla="*/ 1136649 h 1136649"/>
              <a:gd name="connsiteX5" fmla="*/ 284162 w 1318512"/>
              <a:gd name="connsiteY5" fmla="*/ 1136649 h 1136649"/>
              <a:gd name="connsiteX6" fmla="*/ 0 w 1318512"/>
              <a:gd name="connsiteY6" fmla="*/ 568325 h 1136649"/>
              <a:gd name="connsiteX0-1" fmla="*/ 0 w 1034350"/>
              <a:gd name="connsiteY0-2" fmla="*/ 1136649 h 1136649"/>
              <a:gd name="connsiteX1-3" fmla="*/ 0 w 1034350"/>
              <a:gd name="connsiteY1-4" fmla="*/ 0 h 1136649"/>
              <a:gd name="connsiteX2-5" fmla="*/ 750188 w 1034350"/>
              <a:gd name="connsiteY2-6" fmla="*/ 0 h 1136649"/>
              <a:gd name="connsiteX3-7" fmla="*/ 1034350 w 1034350"/>
              <a:gd name="connsiteY3-8" fmla="*/ 568325 h 1136649"/>
              <a:gd name="connsiteX4-9" fmla="*/ 750188 w 1034350"/>
              <a:gd name="connsiteY4-10" fmla="*/ 1136649 h 1136649"/>
              <a:gd name="connsiteX5-11" fmla="*/ 0 w 1034350"/>
              <a:gd name="connsiteY5-12" fmla="*/ 1136649 h 113664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034350" h="1136649">
                <a:moveTo>
                  <a:pt x="0" y="1136649"/>
                </a:moveTo>
                <a:lnTo>
                  <a:pt x="0" y="0"/>
                </a:lnTo>
                <a:lnTo>
                  <a:pt x="750188" y="0"/>
                </a:lnTo>
                <a:lnTo>
                  <a:pt x="1034350" y="568325"/>
                </a:lnTo>
                <a:lnTo>
                  <a:pt x="750188" y="1136649"/>
                </a:lnTo>
                <a:lnTo>
                  <a:pt x="0" y="1136649"/>
                </a:lnTo>
                <a:close/>
              </a:path>
            </a:pathLst>
          </a:cu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六边形 30"/>
          <p:cNvSpPr/>
          <p:nvPr userDrawn="1"/>
        </p:nvSpPr>
        <p:spPr>
          <a:xfrm rot="5400000">
            <a:off x="9521078" y="753888"/>
            <a:ext cx="523072" cy="450925"/>
          </a:xfrm>
          <a:prstGeom prst="hexagon">
            <a:avLst/>
          </a:prstGeom>
          <a:solidFill>
            <a:srgbClr val="49504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六边形 31"/>
          <p:cNvSpPr/>
          <p:nvPr userDrawn="1"/>
        </p:nvSpPr>
        <p:spPr>
          <a:xfrm rot="5400000">
            <a:off x="8027944" y="996957"/>
            <a:ext cx="523072" cy="450925"/>
          </a:xfrm>
          <a:prstGeom prst="hexagon">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六边形 32"/>
          <p:cNvSpPr/>
          <p:nvPr userDrawn="1"/>
        </p:nvSpPr>
        <p:spPr>
          <a:xfrm rot="5400000">
            <a:off x="10287577" y="140894"/>
            <a:ext cx="196767" cy="169627"/>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六边形 33"/>
          <p:cNvSpPr/>
          <p:nvPr userDrawn="1"/>
        </p:nvSpPr>
        <p:spPr>
          <a:xfrm rot="5400000">
            <a:off x="3684719" y="893697"/>
            <a:ext cx="886529" cy="764250"/>
          </a:xfrm>
          <a:prstGeom prst="hexagon">
            <a:avLst/>
          </a:prstGeom>
          <a:noFill/>
          <a:ln w="9525">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六边形 34"/>
          <p:cNvSpPr/>
          <p:nvPr userDrawn="1"/>
        </p:nvSpPr>
        <p:spPr>
          <a:xfrm rot="5400000">
            <a:off x="11266257" y="1225116"/>
            <a:ext cx="206955" cy="178410"/>
          </a:xfrm>
          <a:prstGeom prst="hexagon">
            <a:avLst/>
          </a:prstGeom>
          <a:noFill/>
          <a:ln w="9525">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六边形 35"/>
          <p:cNvSpPr/>
          <p:nvPr userDrawn="1"/>
        </p:nvSpPr>
        <p:spPr>
          <a:xfrm rot="5400000">
            <a:off x="918490" y="676500"/>
            <a:ext cx="206955" cy="178410"/>
          </a:xfrm>
          <a:prstGeom prst="hexagon">
            <a:avLst/>
          </a:prstGeom>
          <a:solidFill>
            <a:srgbClr val="AD2B2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六边形 36"/>
          <p:cNvSpPr/>
          <p:nvPr userDrawn="1"/>
        </p:nvSpPr>
        <p:spPr>
          <a:xfrm rot="5400000">
            <a:off x="4564916" y="775592"/>
            <a:ext cx="369001" cy="318105"/>
          </a:xfrm>
          <a:prstGeom prst="hexagon">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 name="直线连接符 2"/>
          <p:cNvCxnSpPr/>
          <p:nvPr userDrawn="1"/>
        </p:nvCxnSpPr>
        <p:spPr>
          <a:xfrm>
            <a:off x="9997213" y="1131213"/>
            <a:ext cx="647089" cy="39664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直线连接符 40"/>
          <p:cNvCxnSpPr/>
          <p:nvPr userDrawn="1"/>
        </p:nvCxnSpPr>
        <p:spPr>
          <a:xfrm>
            <a:off x="3898416" y="466240"/>
            <a:ext cx="691948" cy="3663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Lst>
  <p:txStyles>
    <p:titleStyle>
      <a:lvl1pPr algn="ctr" rtl="0" eaLnBrk="0" fontAlgn="base" hangingPunct="0">
        <a:spcBef>
          <a:spcPct val="0"/>
        </a:spcBef>
        <a:spcAft>
          <a:spcPct val="0"/>
        </a:spcAft>
        <a:defRPr sz="5865" kern="1200">
          <a:solidFill>
            <a:schemeClr val="tx1"/>
          </a:solidFill>
          <a:latin typeface="+mj-lt"/>
          <a:ea typeface="+mj-ea"/>
          <a:cs typeface="+mj-cs"/>
        </a:defRPr>
      </a:lvl1pPr>
      <a:lvl2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2pPr>
      <a:lvl3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3pPr>
      <a:lvl4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4pPr>
      <a:lvl5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5pPr>
      <a:lvl6pPr marL="6096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6pPr>
      <a:lvl7pPr marL="12192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7pPr>
      <a:lvl8pPr marL="18288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8pPr>
      <a:lvl9pPr marL="24384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4265" kern="1200">
          <a:solidFill>
            <a:schemeClr val="tx1"/>
          </a:solidFill>
          <a:latin typeface="+mn-lt"/>
          <a:ea typeface="+mn-ea"/>
          <a:cs typeface="+mn-cs"/>
        </a:defRPr>
      </a:lvl1pPr>
      <a:lvl2pPr marL="990600" indent="-381000" algn="l" rtl="0" eaLnBrk="0" fontAlgn="base" hangingPunct="0">
        <a:spcBef>
          <a:spcPct val="20000"/>
        </a:spcBef>
        <a:spcAft>
          <a:spcPct val="0"/>
        </a:spcAft>
        <a:buFont typeface="Arial" panose="020B0604020202020204" pitchFamily="34" charset="0"/>
        <a:buChar char="–"/>
        <a:defRPr sz="3735" kern="1200">
          <a:solidFill>
            <a:schemeClr val="tx1"/>
          </a:solidFill>
          <a:latin typeface="+mn-lt"/>
          <a:ea typeface="+mn-ea"/>
          <a:cs typeface="+mn-cs"/>
        </a:defRPr>
      </a:lvl2pPr>
      <a:lvl3pPr marL="1524000" indent="-3048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 name="矩形 17"/>
          <p:cNvSpPr/>
          <p:nvPr userDrawn="1"/>
        </p:nvSpPr>
        <p:spPr bwMode="auto">
          <a:xfrm>
            <a:off x="10890251" y="6786000"/>
            <a:ext cx="1301749" cy="72000"/>
          </a:xfrm>
          <a:prstGeom prst="rect">
            <a:avLst/>
          </a:prstGeom>
          <a:solidFill>
            <a:srgbClr val="49504F"/>
          </a:solidFill>
          <a:ln w="9525" cap="flat" cmpd="sng" algn="ctr">
            <a:noFill/>
            <a:prstDash val="solid"/>
            <a:round/>
            <a:headEnd type="none" w="med" len="med"/>
            <a:tailEnd type="none" w="med" len="med"/>
          </a:ln>
          <a:effectLst/>
        </p:spPr>
        <p:txBody>
          <a:bodyPr/>
          <a:lstStyle/>
          <a:p>
            <a:pPr>
              <a:buFont typeface="Arial" panose="020B0604020202020204" pitchFamily="34" charset="0"/>
              <a:buNone/>
              <a:defRPr/>
            </a:pPr>
            <a:endParaRPr lang="zh-CN" altLang="en-US" sz="2400">
              <a:latin typeface="Segoe UI" panose="020B0502040204020203" pitchFamily="34" charset="0"/>
              <a:ea typeface="微软雅黑" panose="020B0503020204020204" pitchFamily="34" charset="-122"/>
            </a:endParaRPr>
          </a:p>
        </p:txBody>
      </p:sp>
      <p:sp>
        <p:nvSpPr>
          <p:cNvPr id="20" name="矩形 22"/>
          <p:cNvSpPr>
            <a:spLocks noChangeArrowheads="1"/>
          </p:cNvSpPr>
          <p:nvPr userDrawn="1"/>
        </p:nvSpPr>
        <p:spPr bwMode="auto">
          <a:xfrm>
            <a:off x="1" y="6786000"/>
            <a:ext cx="10818284" cy="72000"/>
          </a:xfrm>
          <a:prstGeom prst="rect">
            <a:avLst/>
          </a:prstGeom>
          <a:solidFill>
            <a:srgbClr val="AD2B26"/>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defRPr/>
            </a:pPr>
            <a:endParaRPr lang="zh-CN" altLang="en-US" sz="2400" dirty="0">
              <a:latin typeface="Segoe UI" panose="020B0502040204020203" pitchFamily="34" charset="0"/>
              <a:ea typeface="微软雅黑" panose="020B0503020204020204" pitchFamily="34" charset="-122"/>
            </a:endParaRPr>
          </a:p>
        </p:txBody>
      </p:sp>
      <p:cxnSp>
        <p:nvCxnSpPr>
          <p:cNvPr id="11" name="直接连接符 22"/>
          <p:cNvCxnSpPr/>
          <p:nvPr userDrawn="1"/>
        </p:nvCxnSpPr>
        <p:spPr>
          <a:xfrm flipH="1">
            <a:off x="323600" y="763880"/>
            <a:ext cx="11544801" cy="0"/>
          </a:xfrm>
          <a:prstGeom prst="line">
            <a:avLst/>
          </a:prstGeom>
          <a:ln w="9525">
            <a:solidFill>
              <a:srgbClr val="F2F2F2"/>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userDrawn="1"/>
        </p:nvGrpSpPr>
        <p:grpSpPr>
          <a:xfrm>
            <a:off x="0" y="420997"/>
            <a:ext cx="224590" cy="220464"/>
            <a:chOff x="0" y="262878"/>
            <a:chExt cx="224590" cy="506266"/>
          </a:xfrm>
        </p:grpSpPr>
        <p:sp>
          <p:nvSpPr>
            <p:cNvPr id="13" name="矩形 12"/>
            <p:cNvSpPr/>
            <p:nvPr/>
          </p:nvSpPr>
          <p:spPr>
            <a:xfrm>
              <a:off x="0" y="262878"/>
              <a:ext cx="224590" cy="50626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42500" y="262878"/>
              <a:ext cx="82090" cy="506266"/>
            </a:xfrm>
            <a:prstGeom prst="rect">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16" name="图片 15"/>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10634242" y="283220"/>
            <a:ext cx="1225447" cy="358241"/>
          </a:xfrm>
          <a:prstGeom prst="rect">
            <a:avLst/>
          </a:prstGeom>
        </p:spPr>
      </p:pic>
    </p:spTree>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Lst>
  <p:txStyles>
    <p:titleStyle>
      <a:lvl1pPr algn="l" rtl="0" eaLnBrk="0" fontAlgn="base" hangingPunct="0">
        <a:spcBef>
          <a:spcPct val="0"/>
        </a:spcBef>
        <a:spcAft>
          <a:spcPct val="0"/>
        </a:spcAft>
        <a:defRPr sz="3200" b="1" kern="1200">
          <a:solidFill>
            <a:schemeClr val="tx1"/>
          </a:solidFill>
          <a:latin typeface="黑体" panose="02010609060101010101" pitchFamily="49" charset="-122"/>
          <a:ea typeface="黑体" panose="02010609060101010101" pitchFamily="49" charset="-122"/>
          <a:cs typeface="+mj-cs"/>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4265" kern="1200">
          <a:solidFill>
            <a:schemeClr val="tx1"/>
          </a:solidFill>
          <a:latin typeface="+mn-lt"/>
          <a:ea typeface="+mn-ea"/>
          <a:cs typeface="+mn-cs"/>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矩形 10"/>
          <p:cNvSpPr/>
          <p:nvPr userDrawn="1"/>
        </p:nvSpPr>
        <p:spPr bwMode="auto">
          <a:xfrm>
            <a:off x="10890251" y="6786000"/>
            <a:ext cx="1301749" cy="72000"/>
          </a:xfrm>
          <a:prstGeom prst="rect">
            <a:avLst/>
          </a:prstGeom>
          <a:solidFill>
            <a:srgbClr val="49504F"/>
          </a:solidFill>
          <a:ln w="9525" cap="flat" cmpd="sng" algn="ctr">
            <a:noFill/>
            <a:prstDash val="solid"/>
            <a:round/>
            <a:headEnd type="none" w="med" len="med"/>
            <a:tailEnd type="none" w="med" len="med"/>
          </a:ln>
          <a:effectLst/>
        </p:spPr>
        <p:txBody>
          <a:bodyPr/>
          <a:lstStyle/>
          <a:p>
            <a:pPr>
              <a:buFont typeface="Arial" panose="020B0604020202020204" pitchFamily="34" charset="0"/>
              <a:buNone/>
              <a:defRPr/>
            </a:pPr>
            <a:endParaRPr lang="zh-CN" altLang="en-US" sz="2400">
              <a:latin typeface="Segoe UI" panose="020B0502040204020203" pitchFamily="34" charset="0"/>
              <a:ea typeface="微软雅黑" panose="020B0503020204020204" pitchFamily="34" charset="-122"/>
            </a:endParaRPr>
          </a:p>
        </p:txBody>
      </p:sp>
      <p:sp>
        <p:nvSpPr>
          <p:cNvPr id="22" name="矩形 22"/>
          <p:cNvSpPr>
            <a:spLocks noChangeArrowheads="1"/>
          </p:cNvSpPr>
          <p:nvPr userDrawn="1"/>
        </p:nvSpPr>
        <p:spPr bwMode="auto">
          <a:xfrm>
            <a:off x="1" y="6786000"/>
            <a:ext cx="10818284" cy="72000"/>
          </a:xfrm>
          <a:prstGeom prst="rect">
            <a:avLst/>
          </a:prstGeom>
          <a:solidFill>
            <a:srgbClr val="AD2B26"/>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defRPr/>
            </a:pPr>
            <a:endParaRPr lang="zh-CN" altLang="en-US" sz="2400" dirty="0">
              <a:latin typeface="Segoe UI" panose="020B0502040204020203" pitchFamily="34" charset="0"/>
              <a:ea typeface="微软雅黑" panose="020B0503020204020204" pitchFamily="34" charset="-122"/>
            </a:endParaRPr>
          </a:p>
        </p:txBody>
      </p:sp>
      <p:grpSp>
        <p:nvGrpSpPr>
          <p:cNvPr id="5" name="组合 4"/>
          <p:cNvGrpSpPr/>
          <p:nvPr userDrawn="1"/>
        </p:nvGrpSpPr>
        <p:grpSpPr>
          <a:xfrm>
            <a:off x="2126595" y="2260317"/>
            <a:ext cx="2280944" cy="1168683"/>
            <a:chOff x="1984355" y="1223746"/>
            <a:chExt cx="2280944" cy="1168683"/>
          </a:xfrm>
        </p:grpSpPr>
        <p:sp>
          <p:nvSpPr>
            <p:cNvPr id="20" name="文本框 19"/>
            <p:cNvSpPr txBox="1"/>
            <p:nvPr/>
          </p:nvSpPr>
          <p:spPr>
            <a:xfrm>
              <a:off x="2549296" y="1223746"/>
              <a:ext cx="1245854" cy="738664"/>
            </a:xfrm>
            <a:prstGeom prst="rect">
              <a:avLst/>
            </a:prstGeom>
            <a:noFill/>
            <a:ln>
              <a:noFill/>
            </a:ln>
          </p:spPr>
          <p:txBody>
            <a:bodyPr wrap="none" rtlCol="0">
              <a:spAutoFit/>
            </a:bodyPr>
            <a:lstStyle/>
            <a:p>
              <a:pPr algn="ctr"/>
              <a:r>
                <a:rPr lang="zh-CN" altLang="en-US" sz="4200" b="1" i="0" dirty="0">
                  <a:latin typeface="Alibaba PuHuiTi B" pitchFamily="18" charset="-122"/>
                  <a:ea typeface="Alibaba PuHuiTi B" pitchFamily="18" charset="-122"/>
                  <a:cs typeface="Alibaba PuHuiTi B" pitchFamily="18" charset="-122"/>
                </a:rPr>
                <a:t>目录</a:t>
              </a:r>
              <a:endParaRPr lang="zh-CN" altLang="en-US" sz="4200" b="1" i="0" dirty="0">
                <a:latin typeface="Alibaba PuHuiTi B" pitchFamily="18" charset="-122"/>
                <a:ea typeface="Alibaba PuHuiTi B" pitchFamily="18" charset="-122"/>
                <a:cs typeface="Alibaba PuHuiTi B" pitchFamily="18" charset="-122"/>
              </a:endParaRPr>
            </a:p>
          </p:txBody>
        </p:sp>
        <p:sp>
          <p:nvSpPr>
            <p:cNvPr id="21" name="文本框 20"/>
            <p:cNvSpPr txBox="1"/>
            <p:nvPr/>
          </p:nvSpPr>
          <p:spPr>
            <a:xfrm>
              <a:off x="1984355" y="1869209"/>
              <a:ext cx="1833941" cy="523220"/>
            </a:xfrm>
            <a:prstGeom prst="rect">
              <a:avLst/>
            </a:prstGeom>
            <a:noFill/>
            <a:ln>
              <a:noFill/>
            </a:ln>
          </p:spPr>
          <p:txBody>
            <a:bodyPr wrap="square" rtlCol="0">
              <a:spAutoFit/>
            </a:bodyPr>
            <a:lstStyle/>
            <a:p>
              <a:pPr algn="ctr"/>
              <a:r>
                <a:rPr lang="en-US" altLang="zh-CN" sz="2800" dirty="0">
                  <a:solidFill>
                    <a:schemeClr val="bg1">
                      <a:lumMod val="85000"/>
                    </a:schemeClr>
                  </a:solidFill>
                  <a:latin typeface="Verdana" panose="020B0604030504040204" pitchFamily="34" charset="0"/>
                  <a:ea typeface="Verdana" panose="020B0604030504040204" pitchFamily="34" charset="0"/>
                  <a:cs typeface="阿里巴巴普惠体" panose="00020600040101010101" pitchFamily="18" charset="-122"/>
                </a:rPr>
                <a:t>Contents</a:t>
              </a:r>
              <a:endParaRPr lang="zh-CN" altLang="en-US" sz="2800" dirty="0">
                <a:solidFill>
                  <a:schemeClr val="bg1">
                    <a:lumMod val="85000"/>
                  </a:schemeClr>
                </a:solidFill>
                <a:latin typeface="Verdana" panose="020B0604030504040204" pitchFamily="34" charset="0"/>
                <a:ea typeface="阿里巴巴普惠体" panose="00020600040101010101" pitchFamily="18" charset="-122"/>
                <a:cs typeface="阿里巴巴普惠体" panose="00020600040101010101" pitchFamily="18" charset="-122"/>
              </a:endParaRPr>
            </a:p>
          </p:txBody>
        </p:sp>
        <p:cxnSp>
          <p:nvCxnSpPr>
            <p:cNvPr id="23" name="直接连接符 2"/>
            <p:cNvCxnSpPr/>
            <p:nvPr/>
          </p:nvCxnSpPr>
          <p:spPr>
            <a:xfrm>
              <a:off x="4265299" y="1300145"/>
              <a:ext cx="0" cy="106226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六边形 24"/>
            <p:cNvSpPr/>
            <p:nvPr/>
          </p:nvSpPr>
          <p:spPr>
            <a:xfrm rot="5400000">
              <a:off x="2142134" y="1404577"/>
              <a:ext cx="437322" cy="377002"/>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六边形 25"/>
            <p:cNvSpPr/>
            <p:nvPr/>
          </p:nvSpPr>
          <p:spPr>
            <a:xfrm rot="5400000">
              <a:off x="2037082" y="1610051"/>
              <a:ext cx="246109" cy="212163"/>
            </a:xfrm>
            <a:prstGeom prst="hexagon">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cSld>
  <p:clrMap bg1="lt1" tx1="dk1" bg2="lt2" tx2="dk2" accent1="accent1" accent2="accent2" accent3="accent3" accent4="accent4" accent5="accent5" accent6="accent6" hlink="hlink" folHlink="folHlink"/>
  <p:sldLayoutIdLst>
    <p:sldLayoutId id="2147483651" r:id="rId1"/>
  </p:sldLayoutIdLst>
  <p:txStyles>
    <p:titleStyle>
      <a:lvl1pPr algn="l" rtl="0" eaLnBrk="0" fontAlgn="base" hangingPunct="0">
        <a:spcBef>
          <a:spcPct val="0"/>
        </a:spcBef>
        <a:spcAft>
          <a:spcPct val="0"/>
        </a:spcAft>
        <a:defRPr sz="3200" b="1" kern="1200">
          <a:solidFill>
            <a:schemeClr val="tx1"/>
          </a:solidFill>
          <a:latin typeface="黑体" panose="02010609060101010101" pitchFamily="49" charset="-122"/>
          <a:ea typeface="黑体" panose="02010609060101010101" pitchFamily="49" charset="-122"/>
          <a:cs typeface="+mj-cs"/>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p:titleStyle>
    <p:bodyStyle>
      <a:lvl1pPr marL="457200" marR="0" indent="-4572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sz="2400" b="0" i="0" kern="1200">
          <a:solidFill>
            <a:schemeClr val="tx1">
              <a:lumMod val="75000"/>
              <a:lumOff val="25000"/>
            </a:schemeClr>
          </a:solidFill>
          <a:latin typeface="Alibaba PuHuiTi R" pitchFamily="18" charset="-122"/>
          <a:ea typeface="Alibaba PuHuiTi R" pitchFamily="18" charset="-122"/>
          <a:cs typeface="Alibaba PuHuiTi R" pitchFamily="18" charset="-122"/>
        </a:defRPr>
      </a:lvl1pPr>
      <a:lvl2pPr marL="609600" indent="0" algn="l" rtl="0" eaLnBrk="0" fontAlgn="base" hangingPunct="0">
        <a:spcBef>
          <a:spcPct val="20000"/>
        </a:spcBef>
        <a:spcAft>
          <a:spcPct val="0"/>
        </a:spcAft>
        <a:buFont typeface="Arial" panose="020B0604020202020204" pitchFamily="34" charset="0"/>
        <a:buNone/>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椭圆 3"/>
          <p:cNvSpPr/>
          <p:nvPr userDrawn="1"/>
        </p:nvSpPr>
        <p:spPr>
          <a:xfrm>
            <a:off x="1285029" y="2458684"/>
            <a:ext cx="474473" cy="474473"/>
          </a:xfrm>
          <a:prstGeom prst="ellipse">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矩形 10"/>
          <p:cNvSpPr/>
          <p:nvPr userDrawn="1"/>
        </p:nvSpPr>
        <p:spPr bwMode="auto">
          <a:xfrm>
            <a:off x="10890251" y="6786000"/>
            <a:ext cx="1301749" cy="72000"/>
          </a:xfrm>
          <a:prstGeom prst="rect">
            <a:avLst/>
          </a:prstGeom>
          <a:solidFill>
            <a:srgbClr val="49504F"/>
          </a:solidFill>
          <a:ln w="9525" cap="flat" cmpd="sng" algn="ctr">
            <a:noFill/>
            <a:prstDash val="solid"/>
            <a:round/>
            <a:headEnd type="none" w="med" len="med"/>
            <a:tailEnd type="none" w="med" len="med"/>
          </a:ln>
          <a:effectLst/>
        </p:spPr>
        <p:txBody>
          <a:bodyPr/>
          <a:lstStyle/>
          <a:p>
            <a:pPr>
              <a:buFont typeface="Arial" panose="020B0604020202020204" pitchFamily="34" charset="0"/>
              <a:buNone/>
              <a:defRPr/>
            </a:pPr>
            <a:endParaRPr lang="zh-CN" altLang="en-US" sz="2400">
              <a:latin typeface="Segoe UI" panose="020B0502040204020203" pitchFamily="34" charset="0"/>
              <a:ea typeface="微软雅黑" panose="020B0503020204020204" pitchFamily="34" charset="-122"/>
            </a:endParaRPr>
          </a:p>
        </p:txBody>
      </p:sp>
      <p:sp>
        <p:nvSpPr>
          <p:cNvPr id="22" name="矩形 22"/>
          <p:cNvSpPr>
            <a:spLocks noChangeArrowheads="1"/>
          </p:cNvSpPr>
          <p:nvPr userDrawn="1"/>
        </p:nvSpPr>
        <p:spPr bwMode="auto">
          <a:xfrm>
            <a:off x="1" y="6786000"/>
            <a:ext cx="10818284" cy="72000"/>
          </a:xfrm>
          <a:prstGeom prst="rect">
            <a:avLst/>
          </a:prstGeom>
          <a:solidFill>
            <a:srgbClr val="AD2B26"/>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defRPr/>
            </a:pPr>
            <a:endParaRPr lang="zh-CN" altLang="en-US" sz="2400" dirty="0">
              <a:latin typeface="Segoe UI" panose="020B0502040204020203" pitchFamily="34" charset="0"/>
              <a:ea typeface="微软雅黑" panose="020B0503020204020204" pitchFamily="34" charset="-122"/>
            </a:endParaRPr>
          </a:p>
        </p:txBody>
      </p:sp>
      <p:sp>
        <p:nvSpPr>
          <p:cNvPr id="20" name="文本框 19"/>
          <p:cNvSpPr txBox="1"/>
          <p:nvPr/>
        </p:nvSpPr>
        <p:spPr>
          <a:xfrm>
            <a:off x="1732839" y="2333175"/>
            <a:ext cx="2307042" cy="738664"/>
          </a:xfrm>
          <a:prstGeom prst="rect">
            <a:avLst/>
          </a:prstGeom>
          <a:noFill/>
          <a:ln>
            <a:noFill/>
          </a:ln>
        </p:spPr>
        <p:txBody>
          <a:bodyPr wrap="none" rtlCol="0">
            <a:spAutoFit/>
          </a:bodyPr>
          <a:lstStyle/>
          <a:p>
            <a:pPr algn="ctr"/>
            <a:r>
              <a:rPr lang="zh-CN" altLang="en-US" sz="4200" b="1" i="0" dirty="0">
                <a:latin typeface="Alibaba PuHuiTi B" pitchFamily="18" charset="-122"/>
                <a:ea typeface="Alibaba PuHuiTi B" pitchFamily="18" charset="-122"/>
                <a:cs typeface="Alibaba PuHuiTi B" pitchFamily="18" charset="-122"/>
              </a:rPr>
              <a:t>学习目标</a:t>
            </a:r>
            <a:endParaRPr lang="zh-CN" altLang="en-US" sz="4200" b="1" i="0" dirty="0">
              <a:latin typeface="Alibaba PuHuiTi B" pitchFamily="18" charset="-122"/>
              <a:ea typeface="Alibaba PuHuiTi B" pitchFamily="18" charset="-122"/>
              <a:cs typeface="Alibaba PuHuiTi B" pitchFamily="18" charset="-122"/>
            </a:endParaRPr>
          </a:p>
        </p:txBody>
      </p:sp>
      <p:sp>
        <p:nvSpPr>
          <p:cNvPr id="21" name="文本框 20"/>
          <p:cNvSpPr txBox="1"/>
          <p:nvPr/>
        </p:nvSpPr>
        <p:spPr>
          <a:xfrm>
            <a:off x="702992" y="2983479"/>
            <a:ext cx="3873724" cy="415498"/>
          </a:xfrm>
          <a:prstGeom prst="rect">
            <a:avLst/>
          </a:prstGeom>
          <a:noFill/>
          <a:ln>
            <a:noFill/>
          </a:ln>
        </p:spPr>
        <p:txBody>
          <a:bodyPr wrap="square" rtlCol="0">
            <a:spAutoFit/>
          </a:bodyPr>
          <a:lstStyle/>
          <a:p>
            <a:pPr algn="ctr"/>
            <a:r>
              <a:rPr lang="en-US" altLang="zh-CN" sz="2100" dirty="0">
                <a:solidFill>
                  <a:schemeClr val="bg1">
                    <a:lumMod val="85000"/>
                  </a:schemeClr>
                </a:solidFill>
                <a:latin typeface="Verdana" panose="020B0604030504040204" pitchFamily="34" charset="0"/>
                <a:ea typeface="Verdana" panose="020B0604030504040204" pitchFamily="34" charset="0"/>
                <a:cs typeface="阿里巴巴普惠体" panose="00020600040101010101" pitchFamily="18" charset="-122"/>
              </a:rPr>
              <a:t>Learning</a:t>
            </a:r>
            <a:r>
              <a:rPr lang="zh-CN" altLang="en-US" sz="2100" dirty="0">
                <a:solidFill>
                  <a:schemeClr val="bg1">
                    <a:lumMod val="85000"/>
                  </a:schemeClr>
                </a:solidFill>
                <a:latin typeface="Verdana" panose="020B0604030504040204" pitchFamily="34" charset="0"/>
                <a:ea typeface="Verdana" panose="020B0604030504040204" pitchFamily="34" charset="0"/>
                <a:cs typeface="阿里巴巴普惠体" panose="00020600040101010101" pitchFamily="18" charset="-122"/>
              </a:rPr>
              <a:t> </a:t>
            </a:r>
            <a:r>
              <a:rPr lang="en-US" altLang="zh-CN" sz="2100" dirty="0">
                <a:solidFill>
                  <a:schemeClr val="bg1">
                    <a:lumMod val="85000"/>
                  </a:schemeClr>
                </a:solidFill>
                <a:latin typeface="Verdana" panose="020B0604030504040204" pitchFamily="34" charset="0"/>
                <a:ea typeface="Verdana" panose="020B0604030504040204" pitchFamily="34" charset="0"/>
                <a:cs typeface="阿里巴巴普惠体" panose="00020600040101010101" pitchFamily="18" charset="-122"/>
              </a:rPr>
              <a:t>Objectives</a:t>
            </a:r>
            <a:endParaRPr lang="zh-CN" altLang="en-US" sz="2100" dirty="0">
              <a:solidFill>
                <a:schemeClr val="bg1">
                  <a:lumMod val="85000"/>
                </a:schemeClr>
              </a:solidFill>
              <a:latin typeface="Verdana" panose="020B0604030504040204" pitchFamily="34" charset="0"/>
              <a:ea typeface="阿里巴巴普惠体" panose="00020600040101010101" pitchFamily="18" charset="-122"/>
              <a:cs typeface="阿里巴巴普惠体" panose="00020600040101010101" pitchFamily="18" charset="-122"/>
            </a:endParaRPr>
          </a:p>
        </p:txBody>
      </p:sp>
      <p:cxnSp>
        <p:nvCxnSpPr>
          <p:cNvPr id="23" name="直接连接符 2"/>
          <p:cNvCxnSpPr/>
          <p:nvPr/>
        </p:nvCxnSpPr>
        <p:spPr>
          <a:xfrm>
            <a:off x="4417699" y="2336716"/>
            <a:ext cx="0" cy="106226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3" name="图形 2"/>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19070" y="2491361"/>
            <a:ext cx="406390" cy="406390"/>
          </a:xfrm>
          <a:prstGeom prst="rect">
            <a:avLst/>
          </a:prstGeom>
        </p:spPr>
      </p:pic>
    </p:spTree>
  </p:cSld>
  <p:clrMap bg1="lt1" tx1="dk1" bg2="lt2" tx2="dk2" accent1="accent1" accent2="accent2" accent3="accent3" accent4="accent4" accent5="accent5" accent6="accent6" hlink="hlink" folHlink="folHlink"/>
  <p:sldLayoutIdLst>
    <p:sldLayoutId id="2147483653" r:id="rId1"/>
  </p:sldLayoutIdLst>
  <p:txStyles>
    <p:titleStyle>
      <a:lvl1pPr algn="l" rtl="0" eaLnBrk="0" fontAlgn="base" hangingPunct="0">
        <a:spcBef>
          <a:spcPct val="0"/>
        </a:spcBef>
        <a:spcAft>
          <a:spcPct val="0"/>
        </a:spcAft>
        <a:defRPr sz="3200" b="1" kern="1200">
          <a:solidFill>
            <a:schemeClr val="tx1"/>
          </a:solidFill>
          <a:latin typeface="黑体" panose="02010609060101010101" pitchFamily="49" charset="-122"/>
          <a:ea typeface="黑体" panose="02010609060101010101" pitchFamily="49" charset="-122"/>
          <a:cs typeface="+mj-cs"/>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p:titleStyle>
    <p:bodyStyle>
      <a:lvl1pPr marL="457200" marR="0" indent="-4572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sz="2400" b="0" i="0" kern="1200">
          <a:solidFill>
            <a:schemeClr val="tx1">
              <a:lumMod val="75000"/>
              <a:lumOff val="25000"/>
            </a:schemeClr>
          </a:solidFill>
          <a:latin typeface="Alibaba PuHuiTi R" pitchFamily="18" charset="-122"/>
          <a:ea typeface="Alibaba PuHuiTi R" pitchFamily="18" charset="-122"/>
          <a:cs typeface="Alibaba PuHuiTi R" pitchFamily="18" charset="-122"/>
        </a:defRPr>
      </a:lvl1pPr>
      <a:lvl2pPr marL="609600" indent="0" algn="l" rtl="0" eaLnBrk="0" fontAlgn="base" hangingPunct="0">
        <a:spcBef>
          <a:spcPct val="20000"/>
        </a:spcBef>
        <a:spcAft>
          <a:spcPct val="0"/>
        </a:spcAft>
        <a:buFont typeface="Arial" panose="020B0604020202020204" pitchFamily="34" charset="0"/>
        <a:buNone/>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六边形 6"/>
          <p:cNvSpPr/>
          <p:nvPr userDrawn="1"/>
        </p:nvSpPr>
        <p:spPr>
          <a:xfrm rot="5400000">
            <a:off x="3779834" y="2429461"/>
            <a:ext cx="1318512" cy="1136649"/>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userDrawn="1"/>
        </p:nvSpPr>
        <p:spPr>
          <a:xfrm rot="5400000">
            <a:off x="3567036" y="3257393"/>
            <a:ext cx="429253" cy="370046"/>
          </a:xfrm>
          <a:prstGeom prst="hexagon">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六边形 6"/>
          <p:cNvSpPr/>
          <p:nvPr userDrawn="1"/>
        </p:nvSpPr>
        <p:spPr>
          <a:xfrm rot="5400000">
            <a:off x="3779834" y="2429461"/>
            <a:ext cx="1318512" cy="1136649"/>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六边形 10"/>
          <p:cNvSpPr/>
          <p:nvPr userDrawn="1"/>
        </p:nvSpPr>
        <p:spPr>
          <a:xfrm rot="5400000">
            <a:off x="3567036" y="3257393"/>
            <a:ext cx="429253" cy="370046"/>
          </a:xfrm>
          <a:prstGeom prst="hexagon">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 name="矩形 17"/>
          <p:cNvSpPr/>
          <p:nvPr userDrawn="1"/>
        </p:nvSpPr>
        <p:spPr bwMode="auto">
          <a:xfrm>
            <a:off x="10890251" y="6786000"/>
            <a:ext cx="1301749" cy="72000"/>
          </a:xfrm>
          <a:prstGeom prst="rect">
            <a:avLst/>
          </a:prstGeom>
          <a:solidFill>
            <a:srgbClr val="49504F"/>
          </a:solidFill>
          <a:ln w="9525" cap="flat" cmpd="sng" algn="ctr">
            <a:noFill/>
            <a:prstDash val="solid"/>
            <a:round/>
            <a:headEnd type="none" w="med" len="med"/>
            <a:tailEnd type="none" w="med" len="med"/>
          </a:ln>
          <a:effectLst/>
        </p:spPr>
        <p:txBody>
          <a:bodyPr/>
          <a:lstStyle/>
          <a:p>
            <a:pPr>
              <a:buFont typeface="Arial" panose="020B0604020202020204" pitchFamily="34" charset="0"/>
              <a:buNone/>
              <a:defRPr/>
            </a:pPr>
            <a:endParaRPr lang="zh-CN" altLang="en-US" sz="2400">
              <a:latin typeface="Segoe UI" panose="020B0502040204020203" pitchFamily="34" charset="0"/>
              <a:ea typeface="微软雅黑" panose="020B0503020204020204" pitchFamily="34" charset="-122"/>
            </a:endParaRPr>
          </a:p>
        </p:txBody>
      </p:sp>
      <p:sp>
        <p:nvSpPr>
          <p:cNvPr id="20" name="矩形 22"/>
          <p:cNvSpPr>
            <a:spLocks noChangeArrowheads="1"/>
          </p:cNvSpPr>
          <p:nvPr userDrawn="1"/>
        </p:nvSpPr>
        <p:spPr bwMode="auto">
          <a:xfrm>
            <a:off x="1" y="6786000"/>
            <a:ext cx="10818284" cy="72000"/>
          </a:xfrm>
          <a:prstGeom prst="rect">
            <a:avLst/>
          </a:prstGeom>
          <a:solidFill>
            <a:srgbClr val="AD2B26"/>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defRPr/>
            </a:pPr>
            <a:endParaRPr lang="zh-CN" altLang="en-US" sz="2400" dirty="0">
              <a:latin typeface="Segoe UI" panose="020B0502040204020203" pitchFamily="34" charset="0"/>
              <a:ea typeface="微软雅黑" panose="020B0503020204020204" pitchFamily="34" charset="-122"/>
            </a:endParaRPr>
          </a:p>
        </p:txBody>
      </p:sp>
      <p:cxnSp>
        <p:nvCxnSpPr>
          <p:cNvPr id="11" name="直接连接符 22"/>
          <p:cNvCxnSpPr/>
          <p:nvPr userDrawn="1"/>
        </p:nvCxnSpPr>
        <p:spPr>
          <a:xfrm flipH="1">
            <a:off x="323600" y="763880"/>
            <a:ext cx="11544801" cy="0"/>
          </a:xfrm>
          <a:prstGeom prst="line">
            <a:avLst/>
          </a:prstGeom>
          <a:ln w="9525">
            <a:solidFill>
              <a:srgbClr val="F2F2F2"/>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userDrawn="1"/>
        </p:nvGrpSpPr>
        <p:grpSpPr>
          <a:xfrm>
            <a:off x="0" y="420997"/>
            <a:ext cx="224590" cy="220464"/>
            <a:chOff x="0" y="262878"/>
            <a:chExt cx="224590" cy="506266"/>
          </a:xfrm>
        </p:grpSpPr>
        <p:sp>
          <p:nvSpPr>
            <p:cNvPr id="13" name="矩形 12"/>
            <p:cNvSpPr/>
            <p:nvPr/>
          </p:nvSpPr>
          <p:spPr>
            <a:xfrm>
              <a:off x="0" y="262878"/>
              <a:ext cx="224590" cy="50626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42500" y="262878"/>
              <a:ext cx="82090" cy="506266"/>
            </a:xfrm>
            <a:prstGeom prst="rect">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16" name="图片 15"/>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10634242" y="283220"/>
            <a:ext cx="1225447" cy="358241"/>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txStyles>
    <p:titleStyle>
      <a:lvl1pPr algn="l" rtl="0" eaLnBrk="0" fontAlgn="base" hangingPunct="0">
        <a:spcBef>
          <a:spcPct val="0"/>
        </a:spcBef>
        <a:spcAft>
          <a:spcPct val="0"/>
        </a:spcAft>
        <a:defRPr sz="3200" b="1" kern="1200">
          <a:solidFill>
            <a:schemeClr val="tx1"/>
          </a:solidFill>
          <a:latin typeface="黑体" panose="02010609060101010101" pitchFamily="49" charset="-122"/>
          <a:ea typeface="黑体" panose="02010609060101010101" pitchFamily="49" charset="-122"/>
          <a:cs typeface="+mj-cs"/>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4265" kern="1200">
          <a:solidFill>
            <a:schemeClr val="tx1"/>
          </a:solidFill>
          <a:latin typeface="+mn-lt"/>
          <a:ea typeface="+mn-ea"/>
          <a:cs typeface="+mn-cs"/>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938713" y="2604635"/>
            <a:ext cx="2314575" cy="955968"/>
          </a:xfrm>
          <a:prstGeom prst="rect">
            <a:avLst/>
          </a:prstGeom>
        </p:spPr>
      </p:pic>
    </p:spTree>
  </p:cSld>
  <p:clrMap bg1="lt1" tx1="dk1" bg2="lt2" tx2="dk2" accent1="accent1" accent2="accent2" accent3="accent3" accent4="accent4" accent5="accent5" accent6="accent6" hlink="hlink" folHlink="folHlink"/>
  <p:sldLayoutIdLst>
    <p:sldLayoutId id="2147483675" r:id="rId1"/>
  </p:sldLayoutIdLst>
  <p:txStyles>
    <p:titleStyle>
      <a:lvl1pPr algn="ctr" rtl="0" eaLnBrk="0" fontAlgn="base" hangingPunct="0">
        <a:spcBef>
          <a:spcPct val="0"/>
        </a:spcBef>
        <a:spcAft>
          <a:spcPct val="0"/>
        </a:spcAft>
        <a:defRPr sz="5865" kern="1200">
          <a:solidFill>
            <a:schemeClr val="tx1"/>
          </a:solidFill>
          <a:latin typeface="+mj-lt"/>
          <a:ea typeface="+mj-ea"/>
          <a:cs typeface="+mj-cs"/>
        </a:defRPr>
      </a:lvl1pPr>
      <a:lvl2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2pPr>
      <a:lvl3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3pPr>
      <a:lvl4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4pPr>
      <a:lvl5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5pPr>
      <a:lvl6pPr marL="6096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6pPr>
      <a:lvl7pPr marL="12192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7pPr>
      <a:lvl8pPr marL="18288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8pPr>
      <a:lvl9pPr marL="24384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4265" kern="1200">
          <a:solidFill>
            <a:schemeClr val="tx1"/>
          </a:solidFill>
          <a:latin typeface="+mn-lt"/>
          <a:ea typeface="+mn-ea"/>
          <a:cs typeface="+mn-cs"/>
        </a:defRPr>
      </a:lvl1pPr>
      <a:lvl2pPr marL="990600" indent="-381000" algn="l" rtl="0" eaLnBrk="0" fontAlgn="base" hangingPunct="0">
        <a:spcBef>
          <a:spcPct val="20000"/>
        </a:spcBef>
        <a:spcAft>
          <a:spcPct val="0"/>
        </a:spcAft>
        <a:buFont typeface="Arial" panose="020B0604020202020204" pitchFamily="34" charset="0"/>
        <a:buChar char="–"/>
        <a:defRPr sz="3735" kern="1200">
          <a:solidFill>
            <a:schemeClr val="tx1"/>
          </a:solidFill>
          <a:latin typeface="+mn-lt"/>
          <a:ea typeface="+mn-ea"/>
          <a:cs typeface="+mn-cs"/>
        </a:defRPr>
      </a:lvl2pPr>
      <a:lvl3pPr marL="1524000" indent="-3048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 name="矩形 17"/>
          <p:cNvSpPr/>
          <p:nvPr userDrawn="1"/>
        </p:nvSpPr>
        <p:spPr bwMode="auto">
          <a:xfrm>
            <a:off x="10890251" y="6786000"/>
            <a:ext cx="1301749" cy="72000"/>
          </a:xfrm>
          <a:prstGeom prst="rect">
            <a:avLst/>
          </a:prstGeom>
          <a:solidFill>
            <a:srgbClr val="49504F"/>
          </a:solidFill>
          <a:ln w="9525" cap="flat" cmpd="sng" algn="ctr">
            <a:noFill/>
            <a:prstDash val="solid"/>
            <a:round/>
            <a:headEnd type="none" w="med" len="med"/>
            <a:tailEnd type="none" w="med" len="med"/>
          </a:ln>
          <a:effectLst/>
        </p:spPr>
        <p:txBody>
          <a:bodyPr/>
          <a:lstStyle/>
          <a:p>
            <a:pPr>
              <a:buFont typeface="Arial" panose="020B0604020202020204" pitchFamily="34" charset="0"/>
              <a:buNone/>
              <a:defRPr/>
            </a:pPr>
            <a:endParaRPr lang="zh-CN" altLang="en-US" sz="2400">
              <a:latin typeface="Segoe UI" panose="020B0502040204020203" pitchFamily="34" charset="0"/>
              <a:ea typeface="微软雅黑" panose="020B0503020204020204" pitchFamily="34" charset="-122"/>
            </a:endParaRPr>
          </a:p>
        </p:txBody>
      </p:sp>
      <p:sp>
        <p:nvSpPr>
          <p:cNvPr id="20" name="矩形 22"/>
          <p:cNvSpPr>
            <a:spLocks noChangeArrowheads="1"/>
          </p:cNvSpPr>
          <p:nvPr userDrawn="1"/>
        </p:nvSpPr>
        <p:spPr bwMode="auto">
          <a:xfrm>
            <a:off x="1" y="6786000"/>
            <a:ext cx="10818284" cy="72000"/>
          </a:xfrm>
          <a:prstGeom prst="rect">
            <a:avLst/>
          </a:prstGeom>
          <a:solidFill>
            <a:srgbClr val="AD2B26"/>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defRPr/>
            </a:pPr>
            <a:endParaRPr lang="zh-CN" altLang="en-US" sz="2400" dirty="0">
              <a:latin typeface="Segoe UI" panose="020B0502040204020203" pitchFamily="34" charset="0"/>
              <a:ea typeface="微软雅黑" panose="020B0503020204020204" pitchFamily="34" charset="-122"/>
            </a:endParaRPr>
          </a:p>
        </p:txBody>
      </p:sp>
      <p:cxnSp>
        <p:nvCxnSpPr>
          <p:cNvPr id="11" name="直接连接符 22"/>
          <p:cNvCxnSpPr/>
          <p:nvPr userDrawn="1"/>
        </p:nvCxnSpPr>
        <p:spPr>
          <a:xfrm flipH="1">
            <a:off x="323600" y="763880"/>
            <a:ext cx="11544801" cy="0"/>
          </a:xfrm>
          <a:prstGeom prst="line">
            <a:avLst/>
          </a:prstGeom>
          <a:ln w="9525">
            <a:solidFill>
              <a:srgbClr val="F2F2F2"/>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userDrawn="1"/>
        </p:nvGrpSpPr>
        <p:grpSpPr>
          <a:xfrm>
            <a:off x="0" y="420997"/>
            <a:ext cx="224590" cy="220464"/>
            <a:chOff x="0" y="262878"/>
            <a:chExt cx="224590" cy="506266"/>
          </a:xfrm>
        </p:grpSpPr>
        <p:sp>
          <p:nvSpPr>
            <p:cNvPr id="13" name="矩形 12"/>
            <p:cNvSpPr/>
            <p:nvPr/>
          </p:nvSpPr>
          <p:spPr>
            <a:xfrm>
              <a:off x="0" y="262878"/>
              <a:ext cx="224590" cy="50626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42500" y="262878"/>
              <a:ext cx="82090" cy="506266"/>
            </a:xfrm>
            <a:prstGeom prst="rect">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16" name="图片 15"/>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0634242" y="283220"/>
            <a:ext cx="1225447" cy="358241"/>
          </a:xfrm>
          <a:prstGeom prst="rect">
            <a:avLst/>
          </a:prstGeom>
        </p:spPr>
      </p:pic>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Lst>
  <p:txStyles>
    <p:titleStyle>
      <a:lvl1pPr algn="l" rtl="0" eaLnBrk="0" fontAlgn="base" hangingPunct="0">
        <a:spcBef>
          <a:spcPct val="0"/>
        </a:spcBef>
        <a:spcAft>
          <a:spcPct val="0"/>
        </a:spcAft>
        <a:defRPr sz="3200" b="1" kern="1200">
          <a:solidFill>
            <a:schemeClr val="tx1"/>
          </a:solidFill>
          <a:latin typeface="黑体" panose="02010609060101010101" pitchFamily="49" charset="-122"/>
          <a:ea typeface="黑体" panose="02010609060101010101" pitchFamily="49" charset="-122"/>
          <a:cs typeface="+mj-cs"/>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4265" kern="1200">
          <a:solidFill>
            <a:schemeClr val="tx1"/>
          </a:solidFill>
          <a:latin typeface="+mn-lt"/>
          <a:ea typeface="+mn-ea"/>
          <a:cs typeface="+mn-cs"/>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7" name="图片 16"/>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306083" y="162578"/>
            <a:ext cx="2031376" cy="593842"/>
          </a:xfrm>
          <a:prstGeom prst="rect">
            <a:avLst/>
          </a:prstGeom>
        </p:spPr>
      </p:pic>
      <p:sp>
        <p:nvSpPr>
          <p:cNvPr id="19" name="矩形 18"/>
          <p:cNvSpPr/>
          <p:nvPr userDrawn="1"/>
        </p:nvSpPr>
        <p:spPr>
          <a:xfrm>
            <a:off x="4504267" y="260138"/>
            <a:ext cx="7687727" cy="430887"/>
          </a:xfrm>
          <a:prstGeom prst="rect">
            <a:avLst/>
          </a:prstGeom>
        </p:spPr>
        <p:txBody>
          <a:bodyPr wrap="square">
            <a:spAutoFit/>
          </a:bodyPr>
          <a:lstStyle/>
          <a:p>
            <a:r>
              <a:rPr lang="zh-CN" altLang="en-US" sz="2100" dirty="0">
                <a:solidFill>
                  <a:srgbClr val="49504F"/>
                </a:solidFill>
                <a:latin typeface="华文楷体" panose="02010600040101010101" pitchFamily="2" charset="-122"/>
                <a:ea typeface="华文楷体" panose="02010600040101010101" pitchFamily="2" charset="-122"/>
                <a:cs typeface="Alibaba PuHuiTi" pitchFamily="18" charset="-122"/>
              </a:rPr>
              <a:t>多一句没有，少一句不行，用最短时间，教会最实用的技术！</a:t>
            </a:r>
            <a:endParaRPr lang="zh-CN" altLang="en-US" sz="2100" dirty="0">
              <a:solidFill>
                <a:srgbClr val="49504F"/>
              </a:solidFill>
              <a:latin typeface="华文楷体" panose="02010600040101010101" pitchFamily="2" charset="-122"/>
              <a:ea typeface="华文楷体" panose="02010600040101010101" pitchFamily="2" charset="-122"/>
              <a:cs typeface="Alibaba PuHuiTi" pitchFamily="18" charset="-122"/>
            </a:endParaRPr>
          </a:p>
        </p:txBody>
      </p:sp>
      <p:sp>
        <p:nvSpPr>
          <p:cNvPr id="21" name="矩形 20"/>
          <p:cNvSpPr/>
          <p:nvPr userDrawn="1"/>
        </p:nvSpPr>
        <p:spPr>
          <a:xfrm>
            <a:off x="-52550" y="0"/>
            <a:ext cx="224790" cy="694841"/>
          </a:xfrm>
          <a:prstGeom prst="rect">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矩形 21"/>
          <p:cNvSpPr/>
          <p:nvPr userDrawn="1"/>
        </p:nvSpPr>
        <p:spPr>
          <a:xfrm>
            <a:off x="-52550" y="719892"/>
            <a:ext cx="223200" cy="315311"/>
          </a:xfrm>
          <a:prstGeom prst="rect">
            <a:avLst/>
          </a:prstGeom>
          <a:solidFill>
            <a:srgbClr val="B600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userDrawn="1"/>
        </p:nvSpPr>
        <p:spPr>
          <a:xfrm>
            <a:off x="2567066" y="719635"/>
            <a:ext cx="7023600" cy="21600"/>
          </a:xfrm>
          <a:prstGeom prst="rect">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userDrawn="1"/>
        </p:nvSpPr>
        <p:spPr>
          <a:xfrm>
            <a:off x="9481902" y="719635"/>
            <a:ext cx="2163600" cy="21600"/>
          </a:xfrm>
          <a:prstGeom prst="rect">
            <a:avLst/>
          </a:prstGeom>
          <a:solidFill>
            <a:srgbClr val="B600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任意形状 24"/>
          <p:cNvSpPr/>
          <p:nvPr userDrawn="1"/>
        </p:nvSpPr>
        <p:spPr>
          <a:xfrm>
            <a:off x="9612588" y="6582369"/>
            <a:ext cx="400898" cy="208765"/>
          </a:xfrm>
          <a:custGeom>
            <a:avLst/>
            <a:gdLst>
              <a:gd name="connsiteX0" fmla="*/ 200449 w 400898"/>
              <a:gd name="connsiteY0" fmla="*/ 0 h 208765"/>
              <a:gd name="connsiteX1" fmla="*/ 400898 w 400898"/>
              <a:gd name="connsiteY1" fmla="*/ 200449 h 208765"/>
              <a:gd name="connsiteX2" fmla="*/ 392582 w 400898"/>
              <a:gd name="connsiteY2" fmla="*/ 208765 h 208765"/>
              <a:gd name="connsiteX3" fmla="*/ 8316 w 400898"/>
              <a:gd name="connsiteY3" fmla="*/ 208765 h 208765"/>
              <a:gd name="connsiteX4" fmla="*/ 0 w 400898"/>
              <a:gd name="connsiteY4" fmla="*/ 200449 h 208765"/>
              <a:gd name="connsiteX5" fmla="*/ 200449 w 400898"/>
              <a:gd name="connsiteY5" fmla="*/ 0 h 208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898" h="208765">
                <a:moveTo>
                  <a:pt x="200449" y="0"/>
                </a:moveTo>
                <a:lnTo>
                  <a:pt x="400898" y="200449"/>
                </a:lnTo>
                <a:lnTo>
                  <a:pt x="392582" y="208765"/>
                </a:lnTo>
                <a:lnTo>
                  <a:pt x="8316" y="208765"/>
                </a:lnTo>
                <a:lnTo>
                  <a:pt x="0" y="200449"/>
                </a:lnTo>
                <a:lnTo>
                  <a:pt x="200449" y="0"/>
                </a:lnTo>
                <a:close/>
              </a:path>
            </a:pathLst>
          </a:custGeom>
          <a:solidFill>
            <a:srgbClr val="68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p>
        </p:txBody>
      </p:sp>
      <p:sp>
        <p:nvSpPr>
          <p:cNvPr id="26" name="矩形 22"/>
          <p:cNvSpPr>
            <a:spLocks noChangeArrowheads="1"/>
          </p:cNvSpPr>
          <p:nvPr userDrawn="1"/>
        </p:nvSpPr>
        <p:spPr bwMode="auto">
          <a:xfrm>
            <a:off x="-10583" y="6779344"/>
            <a:ext cx="10057936" cy="110793"/>
          </a:xfrm>
          <a:prstGeom prst="rect">
            <a:avLst/>
          </a:prstGeom>
          <a:solidFill>
            <a:srgbClr val="49504F"/>
          </a:solidFill>
          <a:ln w="9525" cap="flat" cmpd="sng" algn="ctr">
            <a:solidFill>
              <a:schemeClr val="bg1"/>
            </a:solidFill>
            <a:prstDash val="solid"/>
            <a:round/>
            <a:headEnd type="none" w="med" len="med"/>
            <a:tailEnd type="none" w="med" len="med"/>
          </a:ln>
          <a:effec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endParaRPr lang="zh-CN" altLang="en-US" sz="2400" dirty="0">
              <a:latin typeface="Segoe UI" panose="020B0502040204020203" pitchFamily="34" charset="0"/>
              <a:ea typeface="微软雅黑" panose="020B0503020204020204" pitchFamily="34" charset="-122"/>
            </a:endParaRPr>
          </a:p>
        </p:txBody>
      </p:sp>
      <p:sp>
        <p:nvSpPr>
          <p:cNvPr id="27" name="矩形 14"/>
          <p:cNvSpPr/>
          <p:nvPr userDrawn="1"/>
        </p:nvSpPr>
        <p:spPr bwMode="auto">
          <a:xfrm>
            <a:off x="9813037" y="6582369"/>
            <a:ext cx="2378963" cy="307767"/>
          </a:xfrm>
          <a:custGeom>
            <a:avLst/>
            <a:gdLst>
              <a:gd name="connsiteX0" fmla="*/ 0 w 2202525"/>
              <a:gd name="connsiteY0" fmla="*/ 0 h 275631"/>
              <a:gd name="connsiteX1" fmla="*/ 2202525 w 2202525"/>
              <a:gd name="connsiteY1" fmla="*/ 0 h 275631"/>
              <a:gd name="connsiteX2" fmla="*/ 2202525 w 2202525"/>
              <a:gd name="connsiteY2" fmla="*/ 275631 h 275631"/>
              <a:gd name="connsiteX3" fmla="*/ 0 w 2202525"/>
              <a:gd name="connsiteY3" fmla="*/ 275631 h 275631"/>
              <a:gd name="connsiteX4" fmla="*/ 0 w 2202525"/>
              <a:gd name="connsiteY4" fmla="*/ 0 h 275631"/>
              <a:gd name="connsiteX0-1" fmla="*/ 0 w 2202525"/>
              <a:gd name="connsiteY0-2" fmla="*/ 0 h 275631"/>
              <a:gd name="connsiteX1-3" fmla="*/ 2202525 w 2202525"/>
              <a:gd name="connsiteY1-4" fmla="*/ 0 h 275631"/>
              <a:gd name="connsiteX2-5" fmla="*/ 2202525 w 2202525"/>
              <a:gd name="connsiteY2-6" fmla="*/ 275631 h 275631"/>
              <a:gd name="connsiteX3-7" fmla="*/ 104775 w 2202525"/>
              <a:gd name="connsiteY3-8" fmla="*/ 272456 h 275631"/>
              <a:gd name="connsiteX4-9" fmla="*/ 0 w 2202525"/>
              <a:gd name="connsiteY4-10" fmla="*/ 0 h 27563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202525" h="275631">
                <a:moveTo>
                  <a:pt x="0" y="0"/>
                </a:moveTo>
                <a:lnTo>
                  <a:pt x="2202525" y="0"/>
                </a:lnTo>
                <a:lnTo>
                  <a:pt x="2202525" y="275631"/>
                </a:lnTo>
                <a:lnTo>
                  <a:pt x="104775" y="272456"/>
                </a:lnTo>
                <a:lnTo>
                  <a:pt x="0" y="0"/>
                </a:lnTo>
                <a:close/>
              </a:path>
            </a:pathLst>
          </a:custGeom>
          <a:solidFill>
            <a:srgbClr val="B60004"/>
          </a:solidFill>
          <a:ln w="9525" cap="flat" cmpd="sng" algn="ctr">
            <a:noFill/>
            <a:prstDash val="solid"/>
            <a:round/>
            <a:headEnd type="none" w="med" len="med"/>
            <a:tailEnd type="none" w="med" len="med"/>
          </a:ln>
          <a:effectLst/>
        </p:spPr>
        <p:txBody>
          <a:bodyPr/>
          <a:lstStyle/>
          <a:p>
            <a:pPr>
              <a:buFont typeface="Arial" panose="020B0604020202020204" pitchFamily="34" charset="0"/>
              <a:buNone/>
              <a:defRPr/>
            </a:pPr>
            <a:endParaRPr lang="zh-CN" altLang="en-US" sz="2400">
              <a:latin typeface="Segoe UI" panose="020B0502040204020203" pitchFamily="34" charset="0"/>
              <a:ea typeface="微软雅黑" panose="020B0503020204020204" pitchFamily="34" charset="-122"/>
            </a:endParaRPr>
          </a:p>
        </p:txBody>
      </p:sp>
      <p:sp>
        <p:nvSpPr>
          <p:cNvPr id="28" name="矩形 27"/>
          <p:cNvSpPr/>
          <p:nvPr userDrawn="1"/>
        </p:nvSpPr>
        <p:spPr>
          <a:xfrm>
            <a:off x="9950236" y="6535935"/>
            <a:ext cx="2241763" cy="338554"/>
          </a:xfrm>
          <a:prstGeom prst="rect">
            <a:avLst/>
          </a:prstGeom>
        </p:spPr>
        <p:txBody>
          <a:bodyPr wrap="square">
            <a:spAutoFit/>
          </a:bodyPr>
          <a:lstStyle/>
          <a:p>
            <a:r>
              <a:rPr lang="zh-CN" altLang="en-US" sz="1600" dirty="0">
                <a:solidFill>
                  <a:schemeClr val="bg1"/>
                </a:solidFill>
                <a:latin typeface="华文楷体" panose="02010600040101010101" pitchFamily="2" charset="-122"/>
                <a:ea typeface="华文楷体" panose="02010600040101010101" pitchFamily="2" charset="-122"/>
                <a:cs typeface="Alibaba PuHuiTi" pitchFamily="18" charset="-122"/>
              </a:rPr>
              <a:t>高级软件人才培训专家</a:t>
            </a:r>
            <a:endParaRPr lang="zh-CN" altLang="en-US" sz="1600" dirty="0">
              <a:solidFill>
                <a:schemeClr val="bg1"/>
              </a:solidFill>
              <a:latin typeface="华文楷体" panose="02010600040101010101" pitchFamily="2" charset="-122"/>
              <a:ea typeface="华文楷体" panose="02010600040101010101" pitchFamily="2" charset="-122"/>
              <a:cs typeface="Alibaba PuHuiTi" pitchFamily="18" charset="-122"/>
            </a:endParaRPr>
          </a:p>
        </p:txBody>
      </p:sp>
    </p:spTree>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Lst>
  <p:txStyles>
    <p:titleStyle>
      <a:lvl1pPr algn="l" rtl="0" eaLnBrk="0" fontAlgn="base" hangingPunct="0">
        <a:spcBef>
          <a:spcPct val="0"/>
        </a:spcBef>
        <a:spcAft>
          <a:spcPct val="0"/>
        </a:spcAft>
        <a:defRPr sz="3200" b="1" kern="1200">
          <a:solidFill>
            <a:schemeClr val="tx1"/>
          </a:solidFill>
          <a:latin typeface="黑体" panose="02010609060101010101" pitchFamily="49" charset="-122"/>
          <a:ea typeface="黑体" panose="02010609060101010101" pitchFamily="49" charset="-122"/>
          <a:cs typeface="+mj-cs"/>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4265" kern="1200">
          <a:solidFill>
            <a:schemeClr val="tx1"/>
          </a:solidFill>
          <a:latin typeface="+mn-lt"/>
          <a:ea typeface="+mn-ea"/>
          <a:cs typeface="+mn-cs"/>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56.xml"/><Relationship Id="rId1" Type="http://schemas.openxmlformats.org/officeDocument/2006/relationships/image" Target="../media/image15.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xml"/></Relationships>
</file>

<file path=ppt/slides/_rels/slide10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2.xml"/></Relationships>
</file>

<file path=ppt/slides/_rels/slide10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3.xml"/></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4.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101.png"/></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2.xml"/><Relationship Id="rId1" Type="http://schemas.openxmlformats.org/officeDocument/2006/relationships/image" Target="../media/image9.png"/></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13.xml.rels><?xml version="1.0" encoding="UTF-8" standalone="yes"?>
<Relationships xmlns="http://schemas.openxmlformats.org/package/2006/relationships"><Relationship Id="rId2" Type="http://schemas.openxmlformats.org/officeDocument/2006/relationships/slideLayout" Target="../slideLayouts/slideLayout33.xml"/><Relationship Id="rId1" Type="http://schemas.openxmlformats.org/officeDocument/2006/relationships/image" Target="../media/image102.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56.xml"/><Relationship Id="rId1" Type="http://schemas.openxmlformats.org/officeDocument/2006/relationships/image" Target="../media/image16.GIF"/></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5.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image" Target="../media/image103.png"/></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56.xml"/><Relationship Id="rId1" Type="http://schemas.openxmlformats.org/officeDocument/2006/relationships/image" Target="../media/image17.GIF"/></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2.xml.rels><?xml version="1.0" encoding="UTF-8" standalone="yes"?>
<Relationships xmlns="http://schemas.openxmlformats.org/package/2006/relationships"><Relationship Id="rId2" Type="http://schemas.openxmlformats.org/officeDocument/2006/relationships/slideLayout" Target="../slideLayouts/slideLayout33.xml"/><Relationship Id="rId1" Type="http://schemas.openxmlformats.org/officeDocument/2006/relationships/image" Target="../media/image104.png"/></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jpeg"/></Relationships>
</file>

<file path=ppt/slides/_rels/slide170.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image" Target="../media/image105.png"/></Relationships>
</file>

<file path=ppt/slides/_rels/slide17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image" Target="../media/image106.png"/></Relationships>
</file>

<file path=ppt/slides/_rels/slide172.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image" Target="../media/image107.png"/></Relationships>
</file>

<file path=ppt/slides/_rels/slide173.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image" Target="../media/image108.png"/></Relationships>
</file>

<file path=ppt/slides/_rels/slide174.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image" Target="../media/image109.png"/></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178.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image" Target="../media/image110.png"/></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181.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7.xml"/><Relationship Id="rId1" Type="http://schemas.openxmlformats.org/officeDocument/2006/relationships/image" Target="../media/image111.png"/></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185.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image" Target="../media/image112.png"/></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7.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7.xml"/></Relationships>
</file>

<file path=ppt/slides/_rels/slide188.xml.rels><?xml version="1.0" encoding="UTF-8" standalone="yes"?>
<Relationships xmlns="http://schemas.openxmlformats.org/package/2006/relationships"><Relationship Id="rId6" Type="http://schemas.openxmlformats.org/officeDocument/2006/relationships/notesSlide" Target="../notesSlides/notesSlide88.xml"/><Relationship Id="rId5" Type="http://schemas.openxmlformats.org/officeDocument/2006/relationships/slideLayout" Target="../slideLayouts/slideLayout7.xml"/><Relationship Id="rId4" Type="http://schemas.openxmlformats.org/officeDocument/2006/relationships/image" Target="../media/image116.png"/><Relationship Id="rId3" Type="http://schemas.openxmlformats.org/officeDocument/2006/relationships/image" Target="../media/image115.png"/><Relationship Id="rId2" Type="http://schemas.openxmlformats.org/officeDocument/2006/relationships/image" Target="../media/image114.png"/><Relationship Id="rId1" Type="http://schemas.openxmlformats.org/officeDocument/2006/relationships/image" Target="../media/image113.png"/></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0.jpeg"/></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7.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7.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7.xml"/></Relationships>
</file>

<file path=ppt/slides/_rels/slide193.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7.xml"/><Relationship Id="rId1" Type="http://schemas.openxmlformats.org/officeDocument/2006/relationships/image" Target="../media/image117.png"/></Relationships>
</file>

<file path=ppt/slides/_rels/slide194.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7.xml"/><Relationship Id="rId1" Type="http://schemas.openxmlformats.org/officeDocument/2006/relationships/image" Target="../media/image113.png"/></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7.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7.xml"/></Relationships>
</file>

<file path=ppt/slides/_rels/slide197.xml.rels><?xml version="1.0" encoding="UTF-8" standalone="yes"?>
<Relationships xmlns="http://schemas.openxmlformats.org/package/2006/relationships"><Relationship Id="rId5" Type="http://schemas.openxmlformats.org/officeDocument/2006/relationships/notesSlide" Target="../notesSlides/notesSlide97.xml"/><Relationship Id="rId4" Type="http://schemas.openxmlformats.org/officeDocument/2006/relationships/slideLayout" Target="../slideLayouts/slideLayout7.xml"/><Relationship Id="rId3" Type="http://schemas.openxmlformats.org/officeDocument/2006/relationships/image" Target="../media/image114.png"/><Relationship Id="rId2" Type="http://schemas.openxmlformats.org/officeDocument/2006/relationships/image" Target="../media/image116.png"/><Relationship Id="rId1" Type="http://schemas.openxmlformats.org/officeDocument/2006/relationships/image" Target="../media/image115.png"/></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7.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62.xml"/><Relationship Id="rId1" Type="http://schemas.openxmlformats.org/officeDocument/2006/relationships/image" Target="../media/image9.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1.jpeg"/></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7.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7.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7.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7.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7.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7.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7.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09.xml.rels><?xml version="1.0" encoding="UTF-8" standalone="yes"?>
<Relationships xmlns="http://schemas.openxmlformats.org/package/2006/relationships"><Relationship Id="rId2" Type="http://schemas.openxmlformats.org/officeDocument/2006/relationships/slideLayout" Target="../slideLayouts/slideLayout33.xml"/><Relationship Id="rId1" Type="http://schemas.openxmlformats.org/officeDocument/2006/relationships/image" Target="../media/image104.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2.png"/></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14.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image" Target="../media/image119.png"/><Relationship Id="rId1" Type="http://schemas.openxmlformats.org/officeDocument/2006/relationships/image" Target="../media/image118.png"/></Relationships>
</file>

<file path=ppt/slides/_rels/slide215.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20.png"/></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3.jpeg"/></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7.jpeg"/><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jpeg"/></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3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hyperlink" Target="https://www.runoob.com/mysql/mysql-func-ifnull.html" TargetMode="Externa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37.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21.png"/></Relationships>
</file>

<file path=ppt/slides/_rels/slide23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22.png"/></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42.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23.png"/></Relationships>
</file>

<file path=ppt/slides/_rels/slide24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24.png"/></Relationships>
</file>

<file path=ppt/slides/_rels/slide244.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25.png"/></Relationships>
</file>

<file path=ppt/slides/_rels/slide245.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25.png"/></Relationships>
</file>

<file path=ppt/slides/_rels/slide246.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26.png"/></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49.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image" Target="../media/image128.png"/><Relationship Id="rId1" Type="http://schemas.openxmlformats.org/officeDocument/2006/relationships/image" Target="../media/image12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50.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image" Target="../media/image129.png"/><Relationship Id="rId1" Type="http://schemas.openxmlformats.org/officeDocument/2006/relationships/tags" Target="../tags/tag5.xml"/></Relationships>
</file>

<file path=ppt/slides/_rels/slide251.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30.png"/></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5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31.png"/></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56.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32.png"/></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5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33.png"/></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0.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34.png"/></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62.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35.png"/></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64.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36.png"/></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66.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37.png"/></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8.png"/></Relationships>
</file>

<file path=ppt/slides/_rels/slide280.xml.rels><?xml version="1.0" encoding="UTF-8" standalone="yes"?>
<Relationships xmlns="http://schemas.openxmlformats.org/package/2006/relationships"><Relationship Id="rId2" Type="http://schemas.openxmlformats.org/officeDocument/2006/relationships/slideLayout" Target="../slideLayouts/slideLayout33.xml"/><Relationship Id="rId1" Type="http://schemas.openxmlformats.org/officeDocument/2006/relationships/image" Target="../media/image138.png"/></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image" Target="../media/image11.jpeg"/><Relationship Id="rId1" Type="http://schemas.openxmlformats.org/officeDocument/2006/relationships/image" Target="../media/image10.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0.png"/><Relationship Id="rId1" Type="http://schemas.openxmlformats.org/officeDocument/2006/relationships/image" Target="../media/image29.jpeg"/></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04.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39.png"/></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1.jpeg"/></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5.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hyperlink" Target="https://dev.mysql.com/doc/refman/5.7/en/declare-handler.html" TargetMode="Externa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9.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0.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2.png"/></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4.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image" Target="../media/image141.png"/></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37.jpeg"/><Relationship Id="rId4" Type="http://schemas.openxmlformats.org/officeDocument/2006/relationships/image" Target="../media/image36.jpeg"/><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image" Target="../media/image33.jpeg"/></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1.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2.png"/></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42.jpeg"/><Relationship Id="rId4" Type="http://schemas.openxmlformats.org/officeDocument/2006/relationships/image" Target="../media/image41.png"/><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image" Target="../media/image38.jpeg"/></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2.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3.png"/></Relationships>
</file>

<file path=ppt/slides/_rels/slide34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4.png"/></Relationships>
</file>

<file path=ppt/slides/_rels/slide344.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5.png"/></Relationships>
</file>

<file path=ppt/slides/_rels/slide345.xml.rels><?xml version="1.0" encoding="UTF-8" standalone="yes"?>
<Relationships xmlns="http://schemas.openxmlformats.org/package/2006/relationships"><Relationship Id="rId3" Type="http://schemas.openxmlformats.org/officeDocument/2006/relationships/notesSlide" Target="../notesSlides/notesSlide108.xml"/><Relationship Id="rId2" Type="http://schemas.openxmlformats.org/officeDocument/2006/relationships/slideLayout" Target="../slideLayouts/slideLayout37.xml"/><Relationship Id="rId1" Type="http://schemas.openxmlformats.org/officeDocument/2006/relationships/image" Target="../media/image146.png"/></Relationships>
</file>

<file path=ppt/slides/_rels/slide346.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6.png"/></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49.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0.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8.png"/></Relationships>
</file>

<file path=ppt/slides/_rels/slide351.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9.png"/></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5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6.png"/></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56.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46.png"/></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3.png"/></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2.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50.png"/></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51.png"/></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71.xml.rels><?xml version="1.0" encoding="UTF-8" standalone="yes"?>
<Relationships xmlns="http://schemas.openxmlformats.org/package/2006/relationships"><Relationship Id="rId4" Type="http://schemas.openxmlformats.org/officeDocument/2006/relationships/slideLayout" Target="../slideLayouts/slideLayout37.xml"/><Relationship Id="rId3" Type="http://schemas.openxmlformats.org/officeDocument/2006/relationships/image" Target="../media/image154.png"/><Relationship Id="rId2" Type="http://schemas.openxmlformats.org/officeDocument/2006/relationships/image" Target="../media/image153.png"/><Relationship Id="rId1" Type="http://schemas.openxmlformats.org/officeDocument/2006/relationships/image" Target="../media/image152.png"/></Relationships>
</file>

<file path=ppt/slides/_rels/slide372.xml.rels><?xml version="1.0" encoding="UTF-8" standalone="yes"?>
<Relationships xmlns="http://schemas.openxmlformats.org/package/2006/relationships"><Relationship Id="rId4" Type="http://schemas.openxmlformats.org/officeDocument/2006/relationships/slideLayout" Target="../slideLayouts/slideLayout37.xml"/><Relationship Id="rId3" Type="http://schemas.openxmlformats.org/officeDocument/2006/relationships/image" Target="../media/image157.png"/><Relationship Id="rId2" Type="http://schemas.openxmlformats.org/officeDocument/2006/relationships/image" Target="../media/image156.png"/><Relationship Id="rId1" Type="http://schemas.openxmlformats.org/officeDocument/2006/relationships/image" Target="../media/image155.png"/></Relationships>
</file>

<file path=ppt/slides/_rels/slide373.xml.rels><?xml version="1.0" encoding="UTF-8" standalone="yes"?>
<Relationships xmlns="http://schemas.openxmlformats.org/package/2006/relationships"><Relationship Id="rId4" Type="http://schemas.openxmlformats.org/officeDocument/2006/relationships/slideLayout" Target="../slideLayouts/slideLayout37.xml"/><Relationship Id="rId3" Type="http://schemas.openxmlformats.org/officeDocument/2006/relationships/image" Target="../media/image157.png"/><Relationship Id="rId2" Type="http://schemas.openxmlformats.org/officeDocument/2006/relationships/image" Target="../media/image156.png"/><Relationship Id="rId1" Type="http://schemas.openxmlformats.org/officeDocument/2006/relationships/image" Target="../media/image155.png"/></Relationships>
</file>

<file path=ppt/slides/_rels/slide374.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58.png"/></Relationships>
</file>

<file path=ppt/slides/_rels/slide375.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58.png"/></Relationships>
</file>

<file path=ppt/slides/_rels/slide376.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59.png"/></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79.xml.rels><?xml version="1.0" encoding="UTF-8" standalone="yes"?>
<Relationships xmlns="http://schemas.openxmlformats.org/package/2006/relationships"><Relationship Id="rId4" Type="http://schemas.openxmlformats.org/officeDocument/2006/relationships/slideLayout" Target="../slideLayouts/slideLayout37.xml"/><Relationship Id="rId3" Type="http://schemas.openxmlformats.org/officeDocument/2006/relationships/image" Target="../media/image162.png"/><Relationship Id="rId2" Type="http://schemas.openxmlformats.org/officeDocument/2006/relationships/image" Target="../media/image161.png"/><Relationship Id="rId1" Type="http://schemas.openxmlformats.org/officeDocument/2006/relationships/image" Target="../media/image16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0.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63.jpeg"/></Relationships>
</file>

<file path=ppt/slides/_rels/slide381.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image" Target="../media/image165.png"/><Relationship Id="rId1" Type="http://schemas.openxmlformats.org/officeDocument/2006/relationships/image" Target="../media/image164.png"/></Relationships>
</file>

<file path=ppt/slides/_rels/slide382.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66.png"/></Relationships>
</file>

<file path=ppt/slides/_rels/slide383.xml.rels><?xml version="1.0" encoding="UTF-8" standalone="yes"?>
<Relationships xmlns="http://schemas.openxmlformats.org/package/2006/relationships"><Relationship Id="rId5" Type="http://schemas.openxmlformats.org/officeDocument/2006/relationships/slideLayout" Target="../slideLayouts/slideLayout37.xml"/><Relationship Id="rId4" Type="http://schemas.openxmlformats.org/officeDocument/2006/relationships/image" Target="../media/image170.png"/><Relationship Id="rId3" Type="http://schemas.openxmlformats.org/officeDocument/2006/relationships/image" Target="../media/image169.png"/><Relationship Id="rId2" Type="http://schemas.openxmlformats.org/officeDocument/2006/relationships/image" Target="../media/image168.png"/><Relationship Id="rId1" Type="http://schemas.openxmlformats.org/officeDocument/2006/relationships/image" Target="../media/image167.png"/></Relationships>
</file>

<file path=ppt/slides/_rels/slide384.xml.rels><?xml version="1.0" encoding="UTF-8" standalone="yes"?>
<Relationships xmlns="http://schemas.openxmlformats.org/package/2006/relationships"><Relationship Id="rId9" Type="http://schemas.openxmlformats.org/officeDocument/2006/relationships/image" Target="../media/image179.png"/><Relationship Id="rId8" Type="http://schemas.openxmlformats.org/officeDocument/2006/relationships/image" Target="../media/image178.png"/><Relationship Id="rId7" Type="http://schemas.openxmlformats.org/officeDocument/2006/relationships/image" Target="../media/image177.png"/><Relationship Id="rId6" Type="http://schemas.openxmlformats.org/officeDocument/2006/relationships/image" Target="../media/image176.png"/><Relationship Id="rId5" Type="http://schemas.openxmlformats.org/officeDocument/2006/relationships/image" Target="../media/image175.png"/><Relationship Id="rId4" Type="http://schemas.openxmlformats.org/officeDocument/2006/relationships/image" Target="../media/image174.png"/><Relationship Id="rId3" Type="http://schemas.openxmlformats.org/officeDocument/2006/relationships/image" Target="../media/image173.png"/><Relationship Id="rId2" Type="http://schemas.openxmlformats.org/officeDocument/2006/relationships/image" Target="../media/image172.png"/><Relationship Id="rId11" Type="http://schemas.openxmlformats.org/officeDocument/2006/relationships/slideLayout" Target="../slideLayouts/slideLayout35.xml"/><Relationship Id="rId10" Type="http://schemas.openxmlformats.org/officeDocument/2006/relationships/image" Target="../media/image180.png"/><Relationship Id="rId1" Type="http://schemas.openxmlformats.org/officeDocument/2006/relationships/image" Target="../media/image171.png"/></Relationships>
</file>

<file path=ppt/slides/_rels/slide385.xml.rels><?xml version="1.0" encoding="UTF-8" standalone="yes"?>
<Relationships xmlns="http://schemas.openxmlformats.org/package/2006/relationships"><Relationship Id="rId7" Type="http://schemas.openxmlformats.org/officeDocument/2006/relationships/slideLayout" Target="../slideLayouts/slideLayout35.xml"/><Relationship Id="rId6" Type="http://schemas.openxmlformats.org/officeDocument/2006/relationships/image" Target="../media/image186.png"/><Relationship Id="rId5" Type="http://schemas.openxmlformats.org/officeDocument/2006/relationships/image" Target="../media/image185.png"/><Relationship Id="rId4" Type="http://schemas.openxmlformats.org/officeDocument/2006/relationships/image" Target="../media/image184.png"/><Relationship Id="rId3" Type="http://schemas.openxmlformats.org/officeDocument/2006/relationships/image" Target="../media/image183.png"/><Relationship Id="rId2" Type="http://schemas.openxmlformats.org/officeDocument/2006/relationships/image" Target="../media/image182.png"/><Relationship Id="rId1" Type="http://schemas.openxmlformats.org/officeDocument/2006/relationships/image" Target="../media/image181.png"/></Relationships>
</file>

<file path=ppt/slides/_rels/slide386.xml.rels><?xml version="1.0" encoding="UTF-8" standalone="yes"?>
<Relationships xmlns="http://schemas.openxmlformats.org/package/2006/relationships"><Relationship Id="rId4" Type="http://schemas.openxmlformats.org/officeDocument/2006/relationships/slideLayout" Target="../slideLayouts/slideLayout35.xml"/><Relationship Id="rId3" Type="http://schemas.openxmlformats.org/officeDocument/2006/relationships/image" Target="../media/image189.png"/><Relationship Id="rId2" Type="http://schemas.openxmlformats.org/officeDocument/2006/relationships/image" Target="../media/image188.png"/><Relationship Id="rId1" Type="http://schemas.openxmlformats.org/officeDocument/2006/relationships/image" Target="../media/image187.png"/></Relationships>
</file>

<file path=ppt/slides/_rels/slide387.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90.png"/></Relationships>
</file>

<file path=ppt/slides/_rels/slide388.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image" Target="../media/image192.png"/><Relationship Id="rId1" Type="http://schemas.openxmlformats.org/officeDocument/2006/relationships/image" Target="../media/image191.png"/></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0.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93.png"/></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9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94.png"/></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7.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93.png"/></Relationships>
</file>

<file path=ppt/slides/_rels/slide39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95.png"/></Relationships>
</file>

<file path=ppt/slides/_rels/slide399.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96.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2.xml"/><Relationship Id="rId1"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04.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97.png"/></Relationships>
</file>

<file path=ppt/slides/_rels/slide405.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98.png"/></Relationships>
</file>

<file path=ppt/slides/_rels/slide406.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199.png"/></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0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00.jpeg"/></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1.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01.jpeg"/></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1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02.png"/></Relationships>
</file>

<file path=ppt/slides/_rels/slide414.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03.png"/></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7.xml"/><Relationship Id="rId2" Type="http://schemas.openxmlformats.org/officeDocument/2006/relationships/image" Target="../media/image45.png"/><Relationship Id="rId1" Type="http://schemas.openxmlformats.org/officeDocument/2006/relationships/image" Target="../media/image44.png"/></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04.jpeg"/></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35.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05.png"/></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3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06.png"/></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46.png"/></Relationships>
</file>

<file path=ppt/slides/_rels/slide440.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image" Target="../media/image208.png"/><Relationship Id="rId1" Type="http://schemas.openxmlformats.org/officeDocument/2006/relationships/image" Target="../media/image207.png"/></Relationships>
</file>

<file path=ppt/slides/_rels/slide441.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09.png"/></Relationships>
</file>

<file path=ppt/slides/_rels/slide442.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0.png"/></Relationships>
</file>

<file path=ppt/slides/_rels/slide44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1.png"/></Relationships>
</file>

<file path=ppt/slides/_rels/slide444.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37.xml"/><Relationship Id="rId1" Type="http://schemas.openxmlformats.org/officeDocument/2006/relationships/image" Target="../media/image212.png"/></Relationships>
</file>

<file path=ppt/slides/_rels/slide445.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tags" Target="../tags/tag6.xml"/></Relationships>
</file>

<file path=ppt/slides/_rels/slide446.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tags" Target="../tags/tag7.xml"/></Relationships>
</file>

<file path=ppt/slides/_rels/slide447.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3.png"/></Relationships>
</file>

<file path=ppt/slides/_rels/slide44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tags" Target="../tags/tag8.xml"/></Relationships>
</file>

<file path=ppt/slides/_rels/slide449.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4.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47.png"/></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51.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5.png"/></Relationships>
</file>

<file path=ppt/slides/_rels/slide452.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6.png"/></Relationships>
</file>

<file path=ppt/slides/_rels/slide45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7.png"/></Relationships>
</file>

<file path=ppt/slides/_rels/slide454.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8.png"/></Relationships>
</file>

<file path=ppt/slides/_rels/slide455.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8.png"/></Relationships>
</file>

<file path=ppt/slides/_rels/slide456.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19.png"/></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5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20.png"/></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9.png"/><Relationship Id="rId1" Type="http://schemas.openxmlformats.org/officeDocument/2006/relationships/image" Target="../media/image48.png"/></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image" Target="../media/image51.png"/><Relationship Id="rId1" Type="http://schemas.openxmlformats.org/officeDocument/2006/relationships/image" Target="../media/image50.png"/></Relationships>
</file>

<file path=ppt/slides/_rels/slide470.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image" Target="../media/image222.png"/><Relationship Id="rId1" Type="http://schemas.openxmlformats.org/officeDocument/2006/relationships/image" Target="../media/image221.png"/></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2.png"/></Relationships>
</file>

<file path=ppt/slides/_rels/slide480.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23.png"/></Relationships>
</file>

<file path=ppt/slides/_rels/slide481.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24.png"/></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4.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25.png"/></Relationships>
</file>

<file path=ppt/slides/_rels/slide485.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26.png"/></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8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227.jpeg"/></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3.png"/></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image" Target="../media/image9.png"/></Relationships>
</file>

<file path=ppt/slides/_rels/slide497.xml.rels><?xml version="1.0" encoding="UTF-8" standalone="yes"?>
<Relationships xmlns="http://schemas.openxmlformats.org/package/2006/relationships"><Relationship Id="rId3" Type="http://schemas.openxmlformats.org/officeDocument/2006/relationships/slideLayout" Target="../slideLayouts/slideLayout52.xml"/><Relationship Id="rId2" Type="http://schemas.openxmlformats.org/officeDocument/2006/relationships/image" Target="../media/image228.png"/><Relationship Id="rId1" Type="http://schemas.openxmlformats.org/officeDocument/2006/relationships/tags" Target="../tags/tag9.xml"/></Relationships>
</file>

<file path=ppt/slides/_rels/slide498.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image" Target="../media/image9.png"/></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0.xml.rels><?xml version="1.0" encoding="UTF-8" standalone="yes"?>
<Relationships xmlns="http://schemas.openxmlformats.org/package/2006/relationships"><Relationship Id="rId3" Type="http://schemas.openxmlformats.org/officeDocument/2006/relationships/slideLayout" Target="../slideLayouts/slideLayout52.xml"/><Relationship Id="rId2" Type="http://schemas.openxmlformats.org/officeDocument/2006/relationships/image" Target="../media/image230.png"/><Relationship Id="rId1" Type="http://schemas.openxmlformats.org/officeDocument/2006/relationships/image" Target="../media/image229.png"/></Relationships>
</file>

<file path=ppt/slides/_rels/slide501.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image" Target="../media/image9.png"/></Relationships>
</file>

<file path=ppt/slides/_rels/slide502.xml.rels><?xml version="1.0" encoding="UTF-8" standalone="yes"?>
<Relationships xmlns="http://schemas.openxmlformats.org/package/2006/relationships"><Relationship Id="rId4" Type="http://schemas.openxmlformats.org/officeDocument/2006/relationships/slideLayout" Target="../slideLayouts/slideLayout52.xml"/><Relationship Id="rId3" Type="http://schemas.openxmlformats.org/officeDocument/2006/relationships/image" Target="../media/image232.png"/><Relationship Id="rId2" Type="http://schemas.openxmlformats.org/officeDocument/2006/relationships/image" Target="../media/image231.GIF"/><Relationship Id="rId1" Type="http://schemas.openxmlformats.org/officeDocument/2006/relationships/image" Target="../media/image14.png"/></Relationships>
</file>

<file path=ppt/slides/_rels/slide503.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image" Target="../media/image9.png"/></Relationships>
</file>

<file path=ppt/slides/_rels/slide504.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image" Target="../media/image15.png"/></Relationships>
</file>

<file path=ppt/slides/_rels/slide505.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image" Target="../media/image9.png"/></Relationships>
</file>

<file path=ppt/slides/_rels/slide506.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image" Target="../media/image16.GIF"/></Relationships>
</file>

<file path=ppt/slides/_rels/slide507.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image" Target="../media/image233.GIF"/></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47.png"/></Relationships>
</file>

<file path=ppt/slides/_rels/slide510.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image" Target="../media/image17.GIF"/></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54.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55.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56.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57.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58.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59.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60.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6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image" Target="../media/image13.jpeg"/><Relationship Id="rId1" Type="http://schemas.openxmlformats.org/officeDocument/2006/relationships/image" Target="../media/image12.jpe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3.png"/><Relationship Id="rId1" Type="http://schemas.openxmlformats.org/officeDocument/2006/relationships/image" Target="../media/image62.png"/></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4.png"/></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6.png"/><Relationship Id="rId1" Type="http://schemas.openxmlformats.org/officeDocument/2006/relationships/image" Target="../media/image65.png"/></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7.png"/></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8.jpe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9.png"/></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0.png"/></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1.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2.xml"/><Relationship Id="rId1" Type="http://schemas.openxmlformats.org/officeDocument/2006/relationships/image" Target="../media/image9.pn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2.png"/></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3.png"/></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4.png"/></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5.pn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6.png"/></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7.png"/></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8.png"/></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9.png"/></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0.png"/></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1.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6.xml"/><Relationship Id="rId1" Type="http://schemas.openxmlformats.org/officeDocument/2006/relationships/image" Target="../media/image14.png"/></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3.png"/><Relationship Id="rId1" Type="http://schemas.openxmlformats.org/officeDocument/2006/relationships/image" Target="../media/image82.png"/></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5.png"/><Relationship Id="rId1" Type="http://schemas.openxmlformats.org/officeDocument/2006/relationships/image" Target="../media/image84.png"/></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7.png"/><Relationship Id="rId1" Type="http://schemas.openxmlformats.org/officeDocument/2006/relationships/image" Target="../media/image86.png"/></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9.png"/><Relationship Id="rId1" Type="http://schemas.openxmlformats.org/officeDocument/2006/relationships/image" Target="../media/image88.png"/></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0.png"/></Relationships>
</file>

<file path=ppt/slides/_rels/slide8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1.png"/><Relationship Id="rId1" Type="http://schemas.openxmlformats.org/officeDocument/2006/relationships/image" Target="../media/image64.png"/></Relationships>
</file>

<file path=ppt/slides/_rels/slide8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3.png"/><Relationship Id="rId1" Type="http://schemas.openxmlformats.org/officeDocument/2006/relationships/image" Target="../media/image92.png"/></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4.png"/></Relationships>
</file>

<file path=ppt/slides/_rels/slide8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6.png"/><Relationship Id="rId1" Type="http://schemas.openxmlformats.org/officeDocument/2006/relationships/image" Target="../media/image95.png"/></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8.png"/><Relationship Id="rId1" Type="http://schemas.openxmlformats.org/officeDocument/2006/relationships/image" Target="../media/image9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2.xml"/><Relationship Id="rId1" Type="http://schemas.openxmlformats.org/officeDocument/2006/relationships/image" Target="../media/image9.png"/></Relationships>
</file>

<file path=ppt/slides/_rels/slide9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8.png"/><Relationship Id="rId1" Type="http://schemas.openxmlformats.org/officeDocument/2006/relationships/image" Target="../media/image97.png"/></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9.png"/></Relationships>
</file>

<file path=ppt/slides/_rels/slide9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0.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1.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1142" y="2270125"/>
            <a:ext cx="11565835" cy="1158875"/>
          </a:xfrm>
        </p:spPr>
        <p:txBody>
          <a:bodyPr/>
          <a:lstStyle/>
          <a:p>
            <a:r>
              <a:rPr kumimoji="1" lang="zh-CN" altLang="en-US" sz="6600"/>
              <a:t>最全</a:t>
            </a:r>
            <a:r>
              <a:rPr kumimoji="1" lang="en-US" altLang="zh-CN" sz="6600"/>
              <a:t>MySQL8.0</a:t>
            </a:r>
            <a:r>
              <a:rPr kumimoji="1" lang="zh-CN" altLang="en-US" sz="6600"/>
              <a:t>实战教程</a:t>
            </a:r>
            <a:endParaRPr kumimoji="1" lang="zh-CN" altLang="en-US" sz="6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kumimoji="1" lang="zh-CN" altLang="en-US" dirty="0"/>
              <a:t>学多久？</a:t>
            </a:r>
            <a:endParaRPr lang="zh-CN" altLang="en-US" dirty="0"/>
          </a:p>
        </p:txBody>
      </p:sp>
      <p:sp>
        <p:nvSpPr>
          <p:cNvPr id="16" name="文本框 15"/>
          <p:cNvSpPr txBox="1"/>
          <p:nvPr/>
        </p:nvSpPr>
        <p:spPr>
          <a:xfrm>
            <a:off x="6943336" y="1729666"/>
            <a:ext cx="1781257" cy="83099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4800">
                <a:solidFill>
                  <a:srgbClr val="AD2B26"/>
                </a:solidFill>
                <a:latin typeface="Alibaba PuHuiTi" pitchFamily="18" charset="-122"/>
                <a:ea typeface="Alibaba PuHuiTi" pitchFamily="18" charset="-122"/>
                <a:cs typeface="Alibaba PuHuiTi" pitchFamily="18" charset="-122"/>
              </a:rPr>
              <a:t>30</a:t>
            </a:r>
            <a:r>
              <a:rPr kumimoji="0" lang="en-US" altLang="zh-CN" sz="4800" b="0" i="0" u="none" strike="noStrike" kern="1200" cap="none" spc="0" normalizeH="0" baseline="0" noProof="0">
                <a:ln>
                  <a:noFill/>
                </a:ln>
                <a:solidFill>
                  <a:srgbClr val="AD2B26"/>
                </a:solidFill>
                <a:effectLst/>
                <a:uLnTx/>
                <a:uFillTx/>
                <a:latin typeface="Alibaba PuHuiTi" pitchFamily="18" charset="-122"/>
                <a:ea typeface="Alibaba PuHuiTi" pitchFamily="18" charset="-122"/>
                <a:cs typeface="Alibaba PuHuiTi" pitchFamily="18" charset="-122"/>
              </a:rPr>
              <a:t> </a:t>
            </a:r>
            <a:r>
              <a:rPr kumimoji="0" lang="zh-CN" altLang="en-US" sz="18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rPr>
              <a:t>个小时</a:t>
            </a:r>
            <a:endParaRPr kumimoji="1" lang="zh-CN" altLang="en-US" sz="105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endParaRPr>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778676" y="1524740"/>
            <a:ext cx="3551739" cy="3551739"/>
          </a:xfrm>
          <a:prstGeom prst="rect">
            <a:avLst/>
          </a:prstGeom>
        </p:spPr>
      </p:pic>
      <p:sp>
        <p:nvSpPr>
          <p:cNvPr id="11" name="文本框 10"/>
          <p:cNvSpPr txBox="1"/>
          <p:nvPr/>
        </p:nvSpPr>
        <p:spPr>
          <a:xfrm>
            <a:off x="7058752" y="2779474"/>
            <a:ext cx="1189748" cy="83099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4800">
                <a:solidFill>
                  <a:srgbClr val="AD2B26"/>
                </a:solidFill>
                <a:latin typeface="Alibaba PuHuiTi" pitchFamily="18" charset="-122"/>
                <a:ea typeface="Alibaba PuHuiTi" pitchFamily="18" charset="-122"/>
                <a:cs typeface="Alibaba PuHuiTi" pitchFamily="18" charset="-122"/>
              </a:rPr>
              <a:t>2</a:t>
            </a:r>
            <a:r>
              <a:rPr kumimoji="0" lang="en-US" altLang="zh-CN" sz="4800" b="0" i="0" u="none" strike="noStrike" kern="1200" cap="none" spc="0" normalizeH="0" baseline="0" noProof="0">
                <a:ln>
                  <a:noFill/>
                </a:ln>
                <a:solidFill>
                  <a:srgbClr val="AD2B26"/>
                </a:solidFill>
                <a:effectLst/>
                <a:uLnTx/>
                <a:uFillTx/>
                <a:latin typeface="Alibaba PuHuiTi" pitchFamily="18" charset="-122"/>
                <a:ea typeface="Alibaba PuHuiTi" pitchFamily="18" charset="-122"/>
                <a:cs typeface="Alibaba PuHuiTi" pitchFamily="18" charset="-122"/>
              </a:rPr>
              <a:t> </a:t>
            </a:r>
            <a:r>
              <a:rPr lang="zh-CN" altLang="en-US" dirty="0">
                <a:solidFill>
                  <a:prstClr val="black">
                    <a:lumMod val="65000"/>
                    <a:lumOff val="35000"/>
                  </a:prstClr>
                </a:solidFill>
                <a:latin typeface="Alibaba PuHuiTi" pitchFamily="18" charset="-122"/>
                <a:ea typeface="Alibaba PuHuiTi" pitchFamily="18" charset="-122"/>
                <a:cs typeface="Alibaba PuHuiTi" pitchFamily="18" charset="-122"/>
              </a:rPr>
              <a:t>小时</a:t>
            </a:r>
            <a:endParaRPr kumimoji="1" lang="zh-CN" altLang="en-US" sz="18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endParaRPr>
          </a:p>
        </p:txBody>
      </p:sp>
      <p:sp>
        <p:nvSpPr>
          <p:cNvPr id="15" name="文本框 14"/>
          <p:cNvSpPr txBox="1"/>
          <p:nvPr/>
        </p:nvSpPr>
        <p:spPr>
          <a:xfrm>
            <a:off x="7058752" y="3829282"/>
            <a:ext cx="958916" cy="83099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a:ln>
                  <a:noFill/>
                </a:ln>
                <a:solidFill>
                  <a:srgbClr val="AD2B26"/>
                </a:solidFill>
                <a:effectLst/>
                <a:uLnTx/>
                <a:uFillTx/>
                <a:latin typeface="Alibaba PuHuiTi" pitchFamily="18" charset="-122"/>
                <a:ea typeface="Alibaba PuHuiTi" pitchFamily="18" charset="-122"/>
                <a:cs typeface="Alibaba PuHuiTi" pitchFamily="18" charset="-122"/>
              </a:rPr>
              <a:t>2 </a:t>
            </a:r>
            <a:r>
              <a:rPr kumimoji="0" lang="zh-CN" altLang="en-US" sz="1800" b="0" i="0" u="none" strike="noStrike" kern="1200" cap="none" spc="0" normalizeH="0" baseline="0" noProof="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rPr>
              <a:t>周</a:t>
            </a:r>
            <a:endParaRPr kumimoji="1" lang="zh-CN" altLang="en-US" sz="18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1" grpId="0"/>
      <p:bldP spid="15"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a:t>
            </a:r>
            <a:r>
              <a:rPr lang="zh-CN" altLang="en-US" b="1">
                <a:solidFill>
                  <a:schemeClr val="tx1"/>
                </a:solidFill>
              </a:rPr>
              <a:t>对表结构的常用操作</a:t>
            </a:r>
            <a:r>
              <a:rPr lang="en-US" altLang="zh-CN" b="1">
                <a:solidFill>
                  <a:schemeClr val="tx1"/>
                </a:solidFill>
              </a:rPr>
              <a:t>-</a:t>
            </a:r>
            <a:r>
              <a:rPr lang="zh-CN" altLang="en-US" b="1">
                <a:solidFill>
                  <a:schemeClr val="tx1"/>
                </a:solidFill>
              </a:rPr>
              <a:t>创建表</a:t>
            </a:r>
            <a:endParaRPr lang="en-US" altLang="zh-CN" b="1">
              <a:solidFill>
                <a:schemeClr val="tx1"/>
              </a:solidFill>
            </a:endParaRPr>
          </a:p>
          <a:p>
            <a:endParaRPr kumimoji="1" lang="zh-CN" altLang="en-US" dirty="0"/>
          </a:p>
        </p:txBody>
      </p:sp>
      <p:sp>
        <p:nvSpPr>
          <p:cNvPr id="7" name="文本框 6"/>
          <p:cNvSpPr txBox="1"/>
          <p:nvPr/>
        </p:nvSpPr>
        <p:spPr>
          <a:xfrm>
            <a:off x="710880" y="1390904"/>
            <a:ext cx="9997603" cy="422295"/>
          </a:xfrm>
          <a:prstGeom prst="rect">
            <a:avLst/>
          </a:prstGeom>
          <a:noFill/>
        </p:spPr>
        <p:txBody>
          <a:bodyPr wrap="square">
            <a:spAutoFit/>
          </a:bodyPr>
          <a:lstStyle/>
          <a:p>
            <a:pPr marL="285750" marR="0" lvl="0" indent="-285750" algn="l" defTabSz="914400" rtl="0" eaLnBrk="0" fontAlgn="base" latinLnBrk="0" hangingPunct="0">
              <a:lnSpc>
                <a:spcPct val="150000"/>
              </a:lnSpc>
              <a:spcBef>
                <a:spcPct val="20000"/>
              </a:spcBef>
              <a:spcAft>
                <a:spcPct val="0"/>
              </a:spcAft>
              <a:buClr>
                <a:srgbClr val="404040"/>
              </a:buClr>
              <a:buSzPct val="85000"/>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Alibaba PuHuiTi B"/>
                <a:cs typeface="+mn-cs"/>
              </a:rPr>
              <a:t>字符串类型</a:t>
            </a:r>
            <a:endParaRPr kumimoji="0" lang="en-US" altLang="zh-CN" sz="1600" b="0" i="0" u="none" strike="noStrike" kern="1200" cap="none" spc="0" normalizeH="0" baseline="0" noProof="0">
              <a:ln>
                <a:noFill/>
              </a:ln>
              <a:solidFill>
                <a:srgbClr val="FF0000"/>
              </a:solidFill>
              <a:effectLst/>
              <a:uLnTx/>
              <a:uFillTx/>
              <a:latin typeface="-apple-system"/>
              <a:ea typeface="Alibaba PuHuiTi B"/>
              <a:cs typeface="+mn-cs"/>
            </a:endParaRPr>
          </a:p>
        </p:txBody>
      </p:sp>
      <p:graphicFrame>
        <p:nvGraphicFramePr>
          <p:cNvPr id="12" name="表格 11"/>
          <p:cNvGraphicFramePr>
            <a:graphicFrameLocks noGrp="1"/>
          </p:cNvGraphicFramePr>
          <p:nvPr/>
        </p:nvGraphicFramePr>
        <p:xfrm>
          <a:off x="1215275" y="1908094"/>
          <a:ext cx="8492930" cy="4363700"/>
        </p:xfrm>
        <a:graphic>
          <a:graphicData uri="http://schemas.openxmlformats.org/drawingml/2006/table">
            <a:tbl>
              <a:tblPr firstRow="1" firstCol="1" bandRow="1">
                <a:tableStyleId>{5C22544A-7EE6-4342-B048-85BDC9FD1C3A}</a:tableStyleId>
              </a:tblPr>
              <a:tblGrid>
                <a:gridCol w="1698586"/>
                <a:gridCol w="2123232"/>
                <a:gridCol w="4671112"/>
              </a:tblGrid>
              <a:tr h="218323">
                <a:tc>
                  <a:txBody>
                    <a:bodyPr/>
                    <a:lstStyle/>
                    <a:p>
                      <a:pPr indent="-547370"/>
                      <a:r>
                        <a:rPr lang="zh-CN" sz="1200" kern="0">
                          <a:solidFill>
                            <a:schemeClr val="tx1"/>
                          </a:solidFill>
                          <a:effectLst/>
                        </a:rPr>
                        <a:t>类型</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8575" marR="28575" marT="28575" marB="285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大小</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8575" marR="28575" marT="28575" marB="285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用途</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8575" marR="28575" marT="28575" marB="285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r>
              <a:tr h="412367">
                <a:tc>
                  <a:txBody>
                    <a:bodyPr/>
                    <a:lstStyle/>
                    <a:p>
                      <a:pPr indent="-547370">
                        <a:lnSpc>
                          <a:spcPts val="2400"/>
                        </a:lnSpc>
                      </a:pPr>
                      <a:r>
                        <a:rPr lang="en-US" sz="1200" kern="0">
                          <a:solidFill>
                            <a:schemeClr val="tx1"/>
                          </a:solidFill>
                          <a:effectLst/>
                        </a:rPr>
                        <a:t>CHAR</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0-255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定长字符串</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12367">
                <a:tc>
                  <a:txBody>
                    <a:bodyPr/>
                    <a:lstStyle/>
                    <a:p>
                      <a:pPr indent="-547370">
                        <a:lnSpc>
                          <a:spcPts val="2400"/>
                        </a:lnSpc>
                      </a:pPr>
                      <a:r>
                        <a:rPr lang="en-US" sz="1200" kern="0">
                          <a:solidFill>
                            <a:schemeClr val="tx1"/>
                          </a:solidFill>
                          <a:effectLst/>
                        </a:rPr>
                        <a:t>VARCHAR</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0-65535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zh-CN" sz="1200" kern="0">
                          <a:effectLst/>
                        </a:rPr>
                        <a:t>变长字符串</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r>
              <a:tr h="412367">
                <a:tc>
                  <a:txBody>
                    <a:bodyPr/>
                    <a:lstStyle/>
                    <a:p>
                      <a:pPr indent="-547370">
                        <a:lnSpc>
                          <a:spcPts val="2400"/>
                        </a:lnSpc>
                      </a:pPr>
                      <a:r>
                        <a:rPr lang="en-US" sz="1200" kern="0">
                          <a:solidFill>
                            <a:schemeClr val="tx1"/>
                          </a:solidFill>
                          <a:effectLst/>
                        </a:rPr>
                        <a:t>TINYBLOB</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0-255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不超过</a:t>
                      </a:r>
                      <a:r>
                        <a:rPr lang="en-US" sz="1200" kern="0">
                          <a:effectLst/>
                        </a:rPr>
                        <a:t> 255 </a:t>
                      </a:r>
                      <a:r>
                        <a:rPr lang="zh-CN" sz="1200" kern="0">
                          <a:effectLst/>
                        </a:rPr>
                        <a:t>个字符的二进制字符串</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12367">
                <a:tc>
                  <a:txBody>
                    <a:bodyPr/>
                    <a:lstStyle/>
                    <a:p>
                      <a:pPr indent="-547370">
                        <a:lnSpc>
                          <a:spcPts val="2400"/>
                        </a:lnSpc>
                      </a:pPr>
                      <a:r>
                        <a:rPr lang="en-US" sz="1200" kern="0">
                          <a:solidFill>
                            <a:schemeClr val="tx1"/>
                          </a:solidFill>
                          <a:effectLst/>
                        </a:rPr>
                        <a:t>TINYTEXT</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0-255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短文本字符串</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12367">
                <a:tc>
                  <a:txBody>
                    <a:bodyPr/>
                    <a:lstStyle/>
                    <a:p>
                      <a:pPr indent="-547370">
                        <a:lnSpc>
                          <a:spcPts val="2400"/>
                        </a:lnSpc>
                      </a:pPr>
                      <a:r>
                        <a:rPr lang="en-US" sz="1200" kern="0">
                          <a:solidFill>
                            <a:schemeClr val="tx1"/>
                          </a:solidFill>
                          <a:effectLst/>
                        </a:rPr>
                        <a:t>BLOB</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0-65 535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二进制形式的长文本数据</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12367">
                <a:tc>
                  <a:txBody>
                    <a:bodyPr/>
                    <a:lstStyle/>
                    <a:p>
                      <a:pPr indent="-547370">
                        <a:lnSpc>
                          <a:spcPts val="2400"/>
                        </a:lnSpc>
                      </a:pPr>
                      <a:r>
                        <a:rPr lang="en-US" sz="1200" kern="0">
                          <a:solidFill>
                            <a:schemeClr val="tx1"/>
                          </a:solidFill>
                          <a:effectLst/>
                        </a:rPr>
                        <a:t>TEXT</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0-65 535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长文本数据</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12367">
                <a:tc>
                  <a:txBody>
                    <a:bodyPr/>
                    <a:lstStyle/>
                    <a:p>
                      <a:pPr indent="-547370">
                        <a:lnSpc>
                          <a:spcPts val="2400"/>
                        </a:lnSpc>
                      </a:pPr>
                      <a:r>
                        <a:rPr lang="en-US" sz="1200" kern="0">
                          <a:solidFill>
                            <a:schemeClr val="tx1"/>
                          </a:solidFill>
                          <a:effectLst/>
                        </a:rPr>
                        <a:t>MEDIUMBLOB</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0-16 777 215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二进制形式的中等长度文本数据</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12367">
                <a:tc>
                  <a:txBody>
                    <a:bodyPr/>
                    <a:lstStyle/>
                    <a:p>
                      <a:pPr indent="-547370">
                        <a:lnSpc>
                          <a:spcPts val="2400"/>
                        </a:lnSpc>
                      </a:pPr>
                      <a:r>
                        <a:rPr lang="en-US" sz="1200" kern="0">
                          <a:solidFill>
                            <a:schemeClr val="tx1"/>
                          </a:solidFill>
                          <a:effectLst/>
                        </a:rPr>
                        <a:t>MEDIUMTEXT</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0-16 777 215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中等长度文本数据</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12367">
                <a:tc>
                  <a:txBody>
                    <a:bodyPr/>
                    <a:lstStyle/>
                    <a:p>
                      <a:pPr indent="-547370">
                        <a:lnSpc>
                          <a:spcPts val="2400"/>
                        </a:lnSpc>
                      </a:pPr>
                      <a:r>
                        <a:rPr lang="en-US" sz="1200" kern="0">
                          <a:solidFill>
                            <a:schemeClr val="tx1"/>
                          </a:solidFill>
                          <a:effectLst/>
                        </a:rPr>
                        <a:t>LONGBLOB</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0-4 294 967 295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二进制形式的极大文本数据</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12367">
                <a:tc>
                  <a:txBody>
                    <a:bodyPr/>
                    <a:lstStyle/>
                    <a:p>
                      <a:pPr indent="-547370">
                        <a:lnSpc>
                          <a:spcPts val="2400"/>
                        </a:lnSpc>
                      </a:pPr>
                      <a:r>
                        <a:rPr lang="en-US" sz="1200" kern="0">
                          <a:solidFill>
                            <a:schemeClr val="tx1"/>
                          </a:solidFill>
                          <a:effectLst/>
                        </a:rPr>
                        <a:t>LONGTEXT</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0-4 294 967 295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极大文本数据</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bl>
          </a:graphicData>
        </a:graphic>
      </p:graphicFrame>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kumimoji="1" lang="zh-CN" altLang="en-US" dirty="0"/>
          </a:p>
        </p:txBody>
      </p:sp>
      <p:sp>
        <p:nvSpPr>
          <p:cNvPr id="4" name="文本占位符 3"/>
          <p:cNvSpPr>
            <a:spLocks noGrp="1"/>
          </p:cNvSpPr>
          <p:nvPr>
            <p:ph type="body" sz="quarter" idx="10"/>
          </p:nvPr>
        </p:nvSpPr>
        <p:spPr>
          <a:xfrm>
            <a:off x="710880" y="922016"/>
            <a:ext cx="10749599" cy="517190"/>
          </a:xfrm>
        </p:spPr>
        <p:txBody>
          <a:bodyPr/>
          <a:lstStyle/>
          <a:p>
            <a:r>
              <a:rPr kumimoji="1" lang="en-US" altLang="zh-CN"/>
              <a:t>2</a:t>
            </a:r>
            <a:r>
              <a:rPr kumimoji="1" lang="zh-CN" altLang="en-US"/>
              <a:t>、</a:t>
            </a:r>
            <a:r>
              <a:rPr lang="zh-CN" altLang="en-US" b="1">
                <a:solidFill>
                  <a:schemeClr val="tx1"/>
                </a:solidFill>
              </a:rPr>
              <a:t>对表结构的常用操作</a:t>
            </a:r>
            <a:r>
              <a:rPr lang="en-US" altLang="zh-CN" b="1">
                <a:solidFill>
                  <a:schemeClr val="tx1"/>
                </a:solidFill>
              </a:rPr>
              <a:t>-</a:t>
            </a:r>
            <a:r>
              <a:rPr lang="zh-CN" altLang="en-US" b="1">
                <a:solidFill>
                  <a:schemeClr val="tx1"/>
                </a:solidFill>
              </a:rPr>
              <a:t>创建表</a:t>
            </a:r>
            <a:endParaRPr lang="en-US" altLang="zh-CN" b="1">
              <a:solidFill>
                <a:schemeClr val="tx1"/>
              </a:solidFill>
            </a:endParaRPr>
          </a:p>
          <a:p>
            <a:endParaRPr kumimoji="1" lang="zh-CN" altLang="en-US" dirty="0"/>
          </a:p>
        </p:txBody>
      </p:sp>
      <p:sp>
        <p:nvSpPr>
          <p:cNvPr id="7" name="文本框 6"/>
          <p:cNvSpPr txBox="1"/>
          <p:nvPr/>
        </p:nvSpPr>
        <p:spPr>
          <a:xfrm>
            <a:off x="710880" y="1390904"/>
            <a:ext cx="9997603" cy="422295"/>
          </a:xfrm>
          <a:prstGeom prst="rect">
            <a:avLst/>
          </a:prstGeom>
          <a:noFill/>
        </p:spPr>
        <p:txBody>
          <a:bodyPr wrap="square">
            <a:spAutoFit/>
          </a:bodyPr>
          <a:lstStyle/>
          <a:p>
            <a:pPr marL="285750" marR="0" lvl="0" indent="-285750" algn="l" defTabSz="914400" rtl="0" eaLnBrk="0" fontAlgn="base" latinLnBrk="0" hangingPunct="0">
              <a:lnSpc>
                <a:spcPct val="150000"/>
              </a:lnSpc>
              <a:spcBef>
                <a:spcPct val="20000"/>
              </a:spcBef>
              <a:spcAft>
                <a:spcPct val="0"/>
              </a:spcAft>
              <a:buClr>
                <a:srgbClr val="404040"/>
              </a:buClr>
              <a:buSzPct val="85000"/>
              <a:buFont typeface="Wingdings" panose="05000000000000000000" pitchFamily="2" charset="2"/>
              <a:buChar char="Ø"/>
              <a:defRPr/>
            </a:pPr>
            <a:r>
              <a:rPr lang="zh-CN" altLang="en-US" sz="1600">
                <a:solidFill>
                  <a:srgbClr val="FF0000"/>
                </a:solidFill>
                <a:latin typeface="-apple-system"/>
                <a:ea typeface="Alibaba PuHuiTi B"/>
              </a:rPr>
              <a:t>日期</a:t>
            </a:r>
            <a:r>
              <a:rPr kumimoji="0" lang="zh-CN" altLang="en-US" sz="1600" b="0" i="0" u="none" strike="noStrike" kern="1200" cap="none" spc="0" normalizeH="0" baseline="0" noProof="0">
                <a:ln>
                  <a:noFill/>
                </a:ln>
                <a:solidFill>
                  <a:srgbClr val="FF0000"/>
                </a:solidFill>
                <a:effectLst/>
                <a:uLnTx/>
                <a:uFillTx/>
                <a:latin typeface="-apple-system"/>
                <a:ea typeface="Alibaba PuHuiTi B"/>
                <a:cs typeface="+mn-cs"/>
              </a:rPr>
              <a:t>类型</a:t>
            </a:r>
            <a:endParaRPr kumimoji="0" lang="en-US" altLang="zh-CN" sz="1600" b="0" i="0" u="none" strike="noStrike" kern="1200" cap="none" spc="0" normalizeH="0" baseline="0" noProof="0">
              <a:ln>
                <a:noFill/>
              </a:ln>
              <a:solidFill>
                <a:srgbClr val="FF0000"/>
              </a:solidFill>
              <a:effectLst/>
              <a:uLnTx/>
              <a:uFillTx/>
              <a:latin typeface="-apple-system"/>
              <a:ea typeface="Alibaba PuHuiTi B"/>
              <a:cs typeface="+mn-cs"/>
            </a:endParaRPr>
          </a:p>
        </p:txBody>
      </p:sp>
      <p:graphicFrame>
        <p:nvGraphicFramePr>
          <p:cNvPr id="5" name="表格 4"/>
          <p:cNvGraphicFramePr>
            <a:graphicFrameLocks noGrp="1"/>
          </p:cNvGraphicFramePr>
          <p:nvPr/>
        </p:nvGraphicFramePr>
        <p:xfrm>
          <a:off x="1341734" y="2023492"/>
          <a:ext cx="8823670" cy="3755854"/>
        </p:xfrm>
        <a:graphic>
          <a:graphicData uri="http://schemas.openxmlformats.org/drawingml/2006/table">
            <a:tbl>
              <a:tblPr firstRow="1" firstCol="1" bandRow="1">
                <a:tableStyleId>{5C22544A-7EE6-4342-B048-85BDC9FD1C3A}</a:tableStyleId>
              </a:tblPr>
              <a:tblGrid>
                <a:gridCol w="882367"/>
                <a:gridCol w="882367"/>
                <a:gridCol w="3529468"/>
                <a:gridCol w="1764734"/>
                <a:gridCol w="1764734"/>
              </a:tblGrid>
              <a:tr h="453835">
                <a:tc>
                  <a:txBody>
                    <a:bodyPr/>
                    <a:lstStyle/>
                    <a:p>
                      <a:pPr indent="-547370"/>
                      <a:r>
                        <a:rPr lang="zh-CN" sz="1200" kern="0">
                          <a:solidFill>
                            <a:schemeClr val="tx1"/>
                          </a:solidFill>
                          <a:effectLst/>
                        </a:rPr>
                        <a:t>类型</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8575" marR="28575" marT="28575" marB="285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大小</a:t>
                      </a:r>
                      <a:br>
                        <a:rPr lang="en-US" sz="1200" kern="0">
                          <a:solidFill>
                            <a:schemeClr val="tx1"/>
                          </a:solidFill>
                          <a:effectLst/>
                        </a:rPr>
                      </a:br>
                      <a:r>
                        <a:rPr lang="en-US" sz="1200" kern="0">
                          <a:solidFill>
                            <a:schemeClr val="tx1"/>
                          </a:solidFill>
                          <a:effectLst/>
                        </a:rPr>
                        <a:t>( bytes)</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8575" marR="28575" marT="28575" marB="285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范围</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8575" marR="28575" marT="28575" marB="285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格式</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8575" marR="28575" marT="28575" marB="285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用途</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8575" marR="28575" marT="28575" marB="285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r>
              <a:tr h="496273">
                <a:tc>
                  <a:txBody>
                    <a:bodyPr/>
                    <a:lstStyle/>
                    <a:p>
                      <a:pPr indent="-547370">
                        <a:lnSpc>
                          <a:spcPts val="2400"/>
                        </a:lnSpc>
                      </a:pPr>
                      <a:r>
                        <a:rPr lang="en-US" sz="1200" kern="0">
                          <a:solidFill>
                            <a:schemeClr val="tx1"/>
                          </a:solidFill>
                          <a:effectLst/>
                        </a:rPr>
                        <a:t>DATE</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1000-01-01/9999-12-31</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YYYY-MM-DD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zh-CN" sz="1200" kern="0">
                          <a:effectLst/>
                        </a:rPr>
                        <a:t>日期值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r>
              <a:tr h="496273">
                <a:tc>
                  <a:txBody>
                    <a:bodyPr/>
                    <a:lstStyle/>
                    <a:p>
                      <a:pPr indent="-547370">
                        <a:lnSpc>
                          <a:spcPts val="2400"/>
                        </a:lnSpc>
                      </a:pPr>
                      <a:r>
                        <a:rPr lang="en-US" sz="1200" kern="0">
                          <a:solidFill>
                            <a:schemeClr val="tx1"/>
                          </a:solidFill>
                          <a:effectLst/>
                        </a:rPr>
                        <a:t>TIME</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'-838:59:59'/'838:59:59'</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HH:MM:SS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时间值或持续时间</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96273">
                <a:tc>
                  <a:txBody>
                    <a:bodyPr/>
                    <a:lstStyle/>
                    <a:p>
                      <a:pPr indent="-547370">
                        <a:lnSpc>
                          <a:spcPts val="2400"/>
                        </a:lnSpc>
                      </a:pPr>
                      <a:r>
                        <a:rPr lang="en-US" sz="1200" kern="0">
                          <a:solidFill>
                            <a:schemeClr val="tx1"/>
                          </a:solidFill>
                          <a:effectLst/>
                        </a:rPr>
                        <a:t>YEAR</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1</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1901/2155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YYYY</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年份值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496273">
                <a:tc>
                  <a:txBody>
                    <a:bodyPr/>
                    <a:lstStyle/>
                    <a:p>
                      <a:pPr indent="-547370">
                        <a:lnSpc>
                          <a:spcPts val="2400"/>
                        </a:lnSpc>
                      </a:pPr>
                      <a:r>
                        <a:rPr lang="en-US" sz="1200" kern="0">
                          <a:solidFill>
                            <a:schemeClr val="tx1"/>
                          </a:solidFill>
                          <a:effectLst/>
                        </a:rPr>
                        <a:t>DATETIME</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8</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1000-01-01 00:00:00/9999-12-31 23:59:59</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YYYY-MM-DD HH:MM:SS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zh-CN" sz="1200" kern="0">
                          <a:effectLst/>
                        </a:rPr>
                        <a:t>混合日期和时间值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r>
              <a:tr h="1257442">
                <a:tc>
                  <a:txBody>
                    <a:bodyPr/>
                    <a:lstStyle/>
                    <a:p>
                      <a:pPr indent="-547370">
                        <a:lnSpc>
                          <a:spcPts val="2400"/>
                        </a:lnSpc>
                      </a:pPr>
                      <a:r>
                        <a:rPr lang="en-US" sz="1200" kern="0">
                          <a:solidFill>
                            <a:schemeClr val="tx1"/>
                          </a:solidFill>
                          <a:effectLst/>
                        </a:rPr>
                        <a:t>TIMESTAMP</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4</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latinLnBrk="1">
                        <a:lnSpc>
                          <a:spcPts val="2400"/>
                        </a:lnSpc>
                      </a:pPr>
                      <a:r>
                        <a:rPr lang="en-US" sz="1200" kern="0">
                          <a:effectLst/>
                        </a:rPr>
                        <a:t>1970-01-01 00:00:00/2038</a:t>
                      </a:r>
                      <a:endParaRPr lang="zh-CN" sz="1200" kern="100">
                        <a:effectLst/>
                      </a:endParaRPr>
                    </a:p>
                    <a:p>
                      <a:pPr indent="-547370" latinLnBrk="1">
                        <a:lnSpc>
                          <a:spcPts val="2400"/>
                        </a:lnSpc>
                      </a:pPr>
                      <a:r>
                        <a:rPr lang="zh-CN" sz="1200" kern="0">
                          <a:effectLst/>
                        </a:rPr>
                        <a:t>结束时间是第</a:t>
                      </a:r>
                      <a:r>
                        <a:rPr lang="en-US" sz="1200" kern="0">
                          <a:effectLst/>
                        </a:rPr>
                        <a:t> 2147483647 </a:t>
                      </a:r>
                      <a:r>
                        <a:rPr lang="zh-CN" sz="1200" kern="0">
                          <a:effectLst/>
                        </a:rPr>
                        <a:t>秒，北京时间</a:t>
                      </a:r>
                      <a:r>
                        <a:rPr lang="en-US" sz="1200" kern="0">
                          <a:effectLst/>
                        </a:rPr>
                        <a:t> 2038-1-19 11:14:07</a:t>
                      </a:r>
                      <a:r>
                        <a:rPr lang="zh-CN" sz="1200" kern="0">
                          <a:effectLst/>
                        </a:rPr>
                        <a:t>，格林尼治时间</a:t>
                      </a:r>
                      <a:r>
                        <a:rPr lang="en-US" sz="1200" kern="0">
                          <a:effectLst/>
                        </a:rPr>
                        <a:t> 2038</a:t>
                      </a:r>
                      <a:r>
                        <a:rPr lang="zh-CN" sz="1200" kern="0">
                          <a:effectLst/>
                        </a:rPr>
                        <a:t>年</a:t>
                      </a:r>
                      <a:r>
                        <a:rPr lang="en-US" sz="1200" kern="0">
                          <a:effectLst/>
                        </a:rPr>
                        <a:t>1</a:t>
                      </a:r>
                      <a:r>
                        <a:rPr lang="zh-CN" sz="1200" kern="0">
                          <a:effectLst/>
                        </a:rPr>
                        <a:t>月</a:t>
                      </a:r>
                      <a:r>
                        <a:rPr lang="en-US" sz="1200" kern="0">
                          <a:effectLst/>
                        </a:rPr>
                        <a:t>19</a:t>
                      </a:r>
                      <a:r>
                        <a:rPr lang="zh-CN" sz="1200" kern="0">
                          <a:effectLst/>
                        </a:rPr>
                        <a:t>日 凌晨</a:t>
                      </a:r>
                      <a:r>
                        <a:rPr lang="en-US" sz="1200" kern="0">
                          <a:effectLst/>
                        </a:rPr>
                        <a:t> 03:14:07</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YYYYMMDD HHMMSS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zh-CN" sz="1200" kern="0">
                          <a:effectLst/>
                        </a:rPr>
                        <a:t>混合日期和时间值，时间戳</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lang="zh-CN" altLang="en-US" b="1">
                <a:solidFill>
                  <a:schemeClr val="tx1"/>
                </a:solidFill>
              </a:rPr>
              <a:t>对表结构的常用操作</a:t>
            </a:r>
            <a:r>
              <a:rPr lang="en-US" altLang="zh-CN" b="1">
                <a:solidFill>
                  <a:schemeClr val="tx1"/>
                </a:solidFill>
              </a:rPr>
              <a:t>—</a:t>
            </a:r>
            <a:r>
              <a:rPr lang="zh-CN" altLang="en-US" b="1">
                <a:solidFill>
                  <a:schemeClr val="tx1"/>
                </a:solidFill>
              </a:rPr>
              <a:t>其他操作</a:t>
            </a:r>
            <a:endParaRPr lang="en-US" altLang="zh-CN" b="1">
              <a:solidFill>
                <a:schemeClr val="tx1"/>
              </a:solidFill>
            </a:endParaRPr>
          </a:p>
          <a:p>
            <a:endParaRPr kumimoji="1" lang="zh-CN" altLang="en-US" dirty="0"/>
          </a:p>
        </p:txBody>
      </p:sp>
      <p:graphicFrame>
        <p:nvGraphicFramePr>
          <p:cNvPr id="6" name="表格 8"/>
          <p:cNvGraphicFramePr>
            <a:graphicFrameLocks noGrp="1"/>
          </p:cNvGraphicFramePr>
          <p:nvPr/>
        </p:nvGraphicFramePr>
        <p:xfrm>
          <a:off x="986337" y="1833467"/>
          <a:ext cx="10474142" cy="1986917"/>
        </p:xfrm>
        <a:graphic>
          <a:graphicData uri="http://schemas.openxmlformats.org/drawingml/2006/table">
            <a:tbl>
              <a:tblPr firstRow="1" bandRow="1">
                <a:tableStyleId>{5C22544A-7EE6-4342-B048-85BDC9FD1C3A}</a:tableStyleId>
              </a:tblPr>
              <a:tblGrid>
                <a:gridCol w="5237071"/>
                <a:gridCol w="5237071"/>
              </a:tblGrid>
              <a:tr h="482096">
                <a:tc>
                  <a:txBody>
                    <a:bodyPr/>
                    <a:lstStyle/>
                    <a:p>
                      <a:pPr algn="ctr"/>
                      <a:r>
                        <a:rPr lang="zh-CN" altLang="en-US" b="0">
                          <a:solidFill>
                            <a:schemeClr val="tx2"/>
                          </a:solidFill>
                          <a:effectLst/>
                        </a:rPr>
                        <a:t>功能</a:t>
                      </a:r>
                      <a:endParaRPr lang="zh-CN" altLang="en-US" b="0">
                        <a:solidFill>
                          <a:schemeClr val="tx2"/>
                        </a:solidFill>
                        <a:effectLst/>
                      </a:endParaRPr>
                    </a:p>
                  </a:txBody>
                  <a:tcPr marL="63610" marR="63610" marT="63610" marB="63610" anchor="ctr">
                    <a:solidFill>
                      <a:schemeClr val="accent3">
                        <a:lumMod val="40000"/>
                        <a:lumOff val="60000"/>
                      </a:schemeClr>
                    </a:solidFill>
                  </a:tcPr>
                </a:tc>
                <a:tc>
                  <a:txBody>
                    <a:bodyPr/>
                    <a:lstStyle/>
                    <a:p>
                      <a:r>
                        <a:rPr lang="en-US" altLang="zh-CN">
                          <a:solidFill>
                            <a:schemeClr val="tx2"/>
                          </a:solidFill>
                        </a:rPr>
                        <a:t>SQL</a:t>
                      </a:r>
                      <a:endParaRPr lang="zh-CN" altLang="en-US">
                        <a:solidFill>
                          <a:schemeClr val="tx2"/>
                        </a:solidFill>
                      </a:endParaRPr>
                    </a:p>
                  </a:txBody>
                  <a:tcPr>
                    <a:solidFill>
                      <a:schemeClr val="accent3">
                        <a:lumMod val="40000"/>
                        <a:lumOff val="60000"/>
                      </a:schemeClr>
                    </a:solidFill>
                  </a:tcPr>
                </a:tc>
              </a:tr>
              <a:tr h="384378">
                <a:tc>
                  <a:txBody>
                    <a:bodyPr/>
                    <a:lstStyle/>
                    <a:p>
                      <a:pPr marL="0" algn="l" defTabSz="1219200" rtl="0" eaLnBrk="1" latinLnBrk="0" hangingPunct="1"/>
                      <a:r>
                        <a:rPr lang="zh-CN" altLang="en-US" sz="1600" b="0" kern="1200">
                          <a:solidFill>
                            <a:schemeClr val="tx1"/>
                          </a:solidFill>
                          <a:effectLst/>
                          <a:latin typeface="+mn-lt"/>
                          <a:ea typeface="+mn-ea"/>
                          <a:cs typeface="+mn-cs"/>
                        </a:rPr>
                        <a:t>查看当前数据库的所有表名称</a:t>
                      </a:r>
                      <a:endParaRPr lang="zh-CN" altLang="en-US" sz="1600" b="0" kern="1200">
                        <a:solidFill>
                          <a:schemeClr val="tx1"/>
                        </a:solidFill>
                        <a:effectLst/>
                        <a:latin typeface="+mn-lt"/>
                        <a:ea typeface="+mn-ea"/>
                        <a:cs typeface="+mn-cs"/>
                      </a:endParaRPr>
                    </a:p>
                  </a:txBody>
                  <a:tcPr>
                    <a:solidFill>
                      <a:schemeClr val="accent3">
                        <a:lumMod val="40000"/>
                        <a:lumOff val="60000"/>
                      </a:schemeClr>
                    </a:solidFill>
                  </a:tcPr>
                </a:tc>
                <a:tc>
                  <a:txBody>
                    <a:bodyPr/>
                    <a:lstStyle/>
                    <a:p>
                      <a:pPr marL="0" algn="l" defTabSz="1219200" rtl="0" eaLnBrk="1" latinLnBrk="0" hangingPunct="1"/>
                      <a:r>
                        <a:rPr lang="en-US" sz="1600" b="0" kern="1200">
                          <a:solidFill>
                            <a:schemeClr val="tx1"/>
                          </a:solidFill>
                          <a:effectLst/>
                          <a:latin typeface="+mn-lt"/>
                          <a:ea typeface="+mn-ea"/>
                          <a:cs typeface="+mn-cs"/>
                        </a:rPr>
                        <a:t>show tables;</a:t>
                      </a:r>
                      <a:endParaRPr lang="en-US" sz="1600" b="0" kern="1200">
                        <a:solidFill>
                          <a:schemeClr val="tx1"/>
                        </a:solidFill>
                        <a:effectLst/>
                        <a:latin typeface="+mn-lt"/>
                        <a:ea typeface="+mn-ea"/>
                        <a:cs typeface="+mn-cs"/>
                      </a:endParaRPr>
                    </a:p>
                  </a:txBody>
                  <a:tcPr marL="63610" marR="63610" marT="63610" marB="63610" anchor="ctr">
                    <a:solidFill>
                      <a:schemeClr val="accent3">
                        <a:lumMod val="40000"/>
                        <a:lumOff val="60000"/>
                      </a:schemeClr>
                    </a:solidFill>
                  </a:tcPr>
                </a:tc>
              </a:tr>
              <a:tr h="384378">
                <a:tc>
                  <a:txBody>
                    <a:bodyPr/>
                    <a:lstStyle/>
                    <a:p>
                      <a:pPr marL="0" algn="l" defTabSz="1219200" rtl="0" eaLnBrk="1" latinLnBrk="0" hangingPunct="1"/>
                      <a:r>
                        <a:rPr lang="zh-CN" altLang="en-US" sz="1600" b="0" kern="1200">
                          <a:solidFill>
                            <a:schemeClr val="tx1"/>
                          </a:solidFill>
                          <a:effectLst/>
                          <a:latin typeface="+mn-lt"/>
                          <a:ea typeface="+mn-ea"/>
                          <a:cs typeface="+mn-cs"/>
                        </a:rPr>
                        <a:t>查看指定某个表的创建语句</a:t>
                      </a:r>
                      <a:endParaRPr lang="zh-CN" altLang="en-US" sz="1600" b="0" kern="1200">
                        <a:solidFill>
                          <a:schemeClr val="tx1"/>
                        </a:solidFill>
                        <a:effectLst/>
                        <a:latin typeface="+mn-lt"/>
                        <a:ea typeface="+mn-ea"/>
                        <a:cs typeface="+mn-cs"/>
                      </a:endParaRPr>
                    </a:p>
                  </a:txBody>
                  <a:tcPr>
                    <a:solidFill>
                      <a:schemeClr val="accent3">
                        <a:lumMod val="40000"/>
                        <a:lumOff val="60000"/>
                      </a:schemeClr>
                    </a:solidFill>
                  </a:tcPr>
                </a:tc>
                <a:tc>
                  <a:txBody>
                    <a:bodyPr/>
                    <a:lstStyle/>
                    <a:p>
                      <a:pPr algn="l"/>
                      <a:r>
                        <a:rPr lang="en-US" sz="1600" b="0" kern="1200">
                          <a:solidFill>
                            <a:srgbClr val="4F4F4F"/>
                          </a:solidFill>
                          <a:effectLst/>
                          <a:latin typeface="+mn-lt"/>
                          <a:ea typeface="+mn-ea"/>
                          <a:cs typeface="+mn-cs"/>
                        </a:rPr>
                        <a:t>show create table </a:t>
                      </a:r>
                      <a:r>
                        <a:rPr lang="zh-CN" altLang="en-US" sz="1600" b="0" kern="1200">
                          <a:solidFill>
                            <a:srgbClr val="4F4F4F"/>
                          </a:solidFill>
                          <a:effectLst/>
                          <a:latin typeface="+mn-lt"/>
                          <a:ea typeface="+mn-ea"/>
                          <a:cs typeface="+mn-cs"/>
                        </a:rPr>
                        <a:t>表名；</a:t>
                      </a:r>
                      <a:endParaRPr lang="zh-CN" altLang="en-US" sz="1600" b="0" kern="1200">
                        <a:solidFill>
                          <a:srgbClr val="4F4F4F"/>
                        </a:solidFill>
                        <a:effectLst/>
                        <a:latin typeface="+mn-lt"/>
                        <a:ea typeface="+mn-ea"/>
                        <a:cs typeface="+mn-cs"/>
                      </a:endParaRPr>
                    </a:p>
                  </a:txBody>
                  <a:tcPr marL="63610" marR="63610" marT="63610" marB="63610" anchor="ctr">
                    <a:solidFill>
                      <a:schemeClr val="accent3">
                        <a:lumMod val="40000"/>
                        <a:lumOff val="60000"/>
                      </a:schemeClr>
                    </a:solidFill>
                  </a:tcPr>
                </a:tc>
              </a:tr>
              <a:tr h="389901">
                <a:tc>
                  <a:txBody>
                    <a:bodyPr/>
                    <a:lstStyle/>
                    <a:p>
                      <a:pPr marL="0" algn="l" defTabSz="1219200" rtl="0" eaLnBrk="1" latinLnBrk="0" hangingPunct="1"/>
                      <a:r>
                        <a:rPr lang="zh-CN" altLang="en-US" sz="1600" b="0" kern="1200">
                          <a:solidFill>
                            <a:srgbClr val="4F4F4F"/>
                          </a:solidFill>
                          <a:effectLst/>
                          <a:latin typeface="+mn-lt"/>
                          <a:ea typeface="+mn-ea"/>
                          <a:cs typeface="+mn-cs"/>
                        </a:rPr>
                        <a:t>查看表结构</a:t>
                      </a:r>
                      <a:endParaRPr lang="zh-CN" altLang="en-US" sz="1600" b="0" kern="1200">
                        <a:solidFill>
                          <a:srgbClr val="4F4F4F"/>
                        </a:solidFill>
                        <a:effectLst/>
                        <a:latin typeface="+mn-lt"/>
                        <a:ea typeface="+mn-ea"/>
                        <a:cs typeface="+mn-cs"/>
                      </a:endParaRPr>
                    </a:p>
                  </a:txBody>
                  <a:tcPr>
                    <a:solidFill>
                      <a:schemeClr val="accent3">
                        <a:lumMod val="40000"/>
                        <a:lumOff val="60000"/>
                      </a:schemeClr>
                    </a:solidFill>
                  </a:tcPr>
                </a:tc>
                <a:tc>
                  <a:txBody>
                    <a:bodyPr/>
                    <a:lstStyle/>
                    <a:p>
                      <a:pPr algn="l"/>
                      <a:r>
                        <a:rPr lang="en-US" sz="1600" b="0" kern="1200">
                          <a:solidFill>
                            <a:srgbClr val="4F4F4F"/>
                          </a:solidFill>
                          <a:effectLst/>
                          <a:latin typeface="+mn-lt"/>
                          <a:ea typeface="+mn-ea"/>
                          <a:cs typeface="+mn-cs"/>
                        </a:rPr>
                        <a:t>desc </a:t>
                      </a:r>
                      <a:r>
                        <a:rPr lang="zh-CN" altLang="en-US" sz="1600" b="0" kern="1200">
                          <a:solidFill>
                            <a:srgbClr val="4F4F4F"/>
                          </a:solidFill>
                          <a:effectLst/>
                          <a:latin typeface="+mn-lt"/>
                          <a:ea typeface="+mn-ea"/>
                          <a:cs typeface="+mn-cs"/>
                        </a:rPr>
                        <a:t>表名</a:t>
                      </a:r>
                      <a:endParaRPr lang="zh-CN" altLang="en-US" sz="1600" b="0" kern="1200">
                        <a:solidFill>
                          <a:srgbClr val="4F4F4F"/>
                        </a:solidFill>
                        <a:effectLst/>
                        <a:latin typeface="+mn-lt"/>
                        <a:ea typeface="+mn-ea"/>
                        <a:cs typeface="+mn-cs"/>
                      </a:endParaRPr>
                    </a:p>
                  </a:txBody>
                  <a:tcPr marL="63610" marR="63610" marT="63610" marB="63610" anchor="ctr">
                    <a:solidFill>
                      <a:schemeClr val="accent3">
                        <a:lumMod val="40000"/>
                        <a:lumOff val="60000"/>
                      </a:schemeClr>
                    </a:solidFill>
                  </a:tcPr>
                </a:tc>
              </a:tr>
              <a:tr h="233737">
                <a:tc>
                  <a:txBody>
                    <a:bodyPr/>
                    <a:lstStyle/>
                    <a:p>
                      <a:pPr marL="0" algn="l" defTabSz="1219200" rtl="0" eaLnBrk="1" latinLnBrk="0" hangingPunct="1"/>
                      <a:r>
                        <a:rPr lang="zh-CN" altLang="en-US" sz="1600" b="0" kern="1200">
                          <a:solidFill>
                            <a:schemeClr val="tx1"/>
                          </a:solidFill>
                          <a:effectLst/>
                          <a:latin typeface="+mn-lt"/>
                          <a:ea typeface="+mn-ea"/>
                          <a:cs typeface="+mn-cs"/>
                        </a:rPr>
                        <a:t>删除表</a:t>
                      </a:r>
                      <a:endParaRPr lang="zh-CN" altLang="en-US" sz="1600" b="0" kern="1200">
                        <a:solidFill>
                          <a:schemeClr val="tx1"/>
                        </a:solidFill>
                        <a:effectLst/>
                        <a:latin typeface="+mn-lt"/>
                        <a:ea typeface="+mn-ea"/>
                        <a:cs typeface="+mn-cs"/>
                      </a:endParaRPr>
                    </a:p>
                  </a:txBody>
                  <a:tcPr>
                    <a:solidFill>
                      <a:schemeClr val="accent3">
                        <a:lumMod val="40000"/>
                        <a:lumOff val="60000"/>
                      </a:schemeClr>
                    </a:solidFill>
                  </a:tcPr>
                </a:tc>
                <a:tc>
                  <a:txBody>
                    <a:bodyPr/>
                    <a:lstStyle/>
                    <a:p>
                      <a:r>
                        <a:rPr lang="en-US" altLang="zh-CN" sz="1600" b="0" i="0">
                          <a:solidFill>
                            <a:srgbClr val="4F4F4F"/>
                          </a:solidFill>
                          <a:effectLst/>
                          <a:latin typeface="-apple-system"/>
                        </a:rPr>
                        <a:t>drop table </a:t>
                      </a:r>
                      <a:r>
                        <a:rPr lang="zh-CN" altLang="en-US" sz="1600" b="0" i="0">
                          <a:solidFill>
                            <a:srgbClr val="4F4F4F"/>
                          </a:solidFill>
                          <a:effectLst/>
                          <a:latin typeface="-apple-system"/>
                        </a:rPr>
                        <a:t>表名</a:t>
                      </a:r>
                      <a:endParaRPr lang="zh-CN" altLang="en-US" sz="1600"/>
                    </a:p>
                  </a:txBody>
                  <a:tcPr>
                    <a:solidFill>
                      <a:schemeClr val="accent3">
                        <a:lumMod val="40000"/>
                        <a:lumOff val="60000"/>
                      </a:schemeClr>
                    </a:solidFill>
                  </a:tcPr>
                </a:tc>
              </a:tr>
            </a:tbl>
          </a:graphicData>
        </a:graphic>
      </p:graphicFrame>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lang="zh-CN" altLang="en-US"/>
          </a:p>
        </p:txBody>
      </p:sp>
      <p:sp>
        <p:nvSpPr>
          <p:cNvPr id="4" name="文本占位符 3"/>
          <p:cNvSpPr>
            <a:spLocks noGrp="1"/>
          </p:cNvSpPr>
          <p:nvPr>
            <p:ph type="body" sz="quarter" idx="11"/>
          </p:nvPr>
        </p:nvSpPr>
        <p:spPr>
          <a:xfrm>
            <a:off x="1049187" y="1938102"/>
            <a:ext cx="10698800" cy="4219575"/>
          </a:xfrm>
        </p:spPr>
        <p:txBody>
          <a:bodyPr/>
          <a:lstStyle/>
          <a:p>
            <a:r>
              <a:rPr lang="zh-CN" altLang="en-US"/>
              <a:t>语法格式</a:t>
            </a:r>
            <a:endParaRPr lang="zh-CN" altLang="en-US"/>
          </a:p>
          <a:p>
            <a:r>
              <a:rPr lang="en-US" altLang="zh-CN"/>
              <a:t>	</a:t>
            </a:r>
            <a:endParaRPr lang="zh-CN" altLang="en-US"/>
          </a:p>
          <a:p>
            <a:endParaRPr lang="en-US" altLang="zh-CN"/>
          </a:p>
          <a:p>
            <a:r>
              <a:rPr lang="zh-CN" altLang="en-US"/>
              <a:t>例子：</a:t>
            </a:r>
            <a:endParaRPr lang="zh-CN" altLang="en-US"/>
          </a:p>
        </p:txBody>
      </p:sp>
      <p:graphicFrame>
        <p:nvGraphicFramePr>
          <p:cNvPr id="5" name="表格 4"/>
          <p:cNvGraphicFramePr/>
          <p:nvPr>
            <p:custDataLst>
              <p:tags r:id="rId1"/>
            </p:custDataLst>
          </p:nvPr>
        </p:nvGraphicFramePr>
        <p:xfrm>
          <a:off x="1417185" y="3916306"/>
          <a:ext cx="8864951" cy="1190716"/>
        </p:xfrm>
        <a:graphic>
          <a:graphicData uri="http://schemas.openxmlformats.org/drawingml/2006/table">
            <a:tbl>
              <a:tblPr firstRow="1" bandRow="1">
                <a:tableStyleId>{5940675A-B579-460E-94D1-54222C63F5DA}</a:tableStyleId>
              </a:tblPr>
              <a:tblGrid>
                <a:gridCol w="8864951"/>
              </a:tblGrid>
              <a:tr h="1190716">
                <a:tc>
                  <a:txBody>
                    <a:bodyPr/>
                    <a:lstStyle/>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为</a:t>
                      </a:r>
                      <a:r>
                        <a:rPr lang="en-US" altLang="zh-CN" sz="1800" b="1"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student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表添加一</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个</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新的字段</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为</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：系</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别</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dept </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类</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型</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为</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ALTER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ADD</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2000" kern="10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E4"/>
                    </a:solidFill>
                  </a:tcPr>
                </a:tc>
              </a:tr>
            </a:tbl>
          </a:graphicData>
        </a:graphic>
      </p:graphicFrame>
      <p:sp>
        <p:nvSpPr>
          <p:cNvPr id="3" name="文本框 2"/>
          <p:cNvSpPr txBox="1"/>
          <p:nvPr/>
        </p:nvSpPr>
        <p:spPr>
          <a:xfrm>
            <a:off x="1417185" y="2595549"/>
            <a:ext cx="6424295" cy="530915"/>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alter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add</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列名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类</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型</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长度</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约束</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pPr algn="l" fontAlgn="auto">
              <a:spcBef>
                <a:spcPts val="0"/>
              </a:spcBef>
              <a:spcAft>
                <a:spcPts val="0"/>
              </a:spcAft>
            </a:pPr>
            <a:r>
              <a:rPr lang="zh-CN" altLang="en-US" sz="1050">
                <a:sym typeface="+mn-ea"/>
              </a:rPr>
              <a:t>	</a:t>
            </a:r>
            <a:endParaRPr lang="zh-CN" altLang="en-US" sz="1050" dirty="0">
              <a:solidFill>
                <a:schemeClr val="tx1">
                  <a:lumMod val="65000"/>
                  <a:lumOff val="35000"/>
                </a:schemeClr>
              </a:solidFill>
              <a:latin typeface="+mn-lt"/>
              <a:ea typeface="+mn-ea"/>
            </a:endParaRPr>
          </a:p>
        </p:txBody>
      </p:sp>
      <p:sp>
        <p:nvSpPr>
          <p:cNvPr id="8" name="文本占位符 3"/>
          <p:cNvSpPr>
            <a:spLocks noGrp="1"/>
          </p:cNvSpPr>
          <p:nvPr>
            <p:ph type="body" sz="quarter" idx="10"/>
          </p:nvPr>
        </p:nvSpPr>
        <p:spPr>
          <a:xfrm>
            <a:off x="710880" y="861956"/>
            <a:ext cx="10749599" cy="517190"/>
          </a:xfrm>
        </p:spPr>
        <p:txBody>
          <a:bodyPr/>
          <a:lstStyle/>
          <a:p>
            <a:r>
              <a:rPr kumimoji="1" lang="en-US" altLang="zh-CN"/>
              <a:t>3</a:t>
            </a:r>
            <a:r>
              <a:rPr kumimoji="1" lang="zh-CN" altLang="en-US"/>
              <a:t>、</a:t>
            </a:r>
            <a:r>
              <a:rPr lang="zh-CN" altLang="en-US" b="1">
                <a:solidFill>
                  <a:schemeClr val="tx1"/>
                </a:solidFill>
              </a:rPr>
              <a:t>对表结构的常用操作</a:t>
            </a:r>
            <a:r>
              <a:rPr lang="en-US" altLang="zh-CN" b="1">
                <a:solidFill>
                  <a:schemeClr val="tx1"/>
                </a:solidFill>
              </a:rPr>
              <a:t>-</a:t>
            </a:r>
            <a:r>
              <a:rPr lang="zh-CN" altLang="en-US"/>
              <a:t>修改表结构格式</a:t>
            </a:r>
            <a:endParaRPr lang="zh-CN" altLang="en-US"/>
          </a:p>
        </p:txBody>
      </p:sp>
      <p:sp>
        <p:nvSpPr>
          <p:cNvPr id="9" name="文本框 8"/>
          <p:cNvSpPr txBox="1"/>
          <p:nvPr/>
        </p:nvSpPr>
        <p:spPr>
          <a:xfrm>
            <a:off x="710880" y="1568770"/>
            <a:ext cx="6094378" cy="369332"/>
          </a:xfrm>
          <a:prstGeom prst="rect">
            <a:avLst/>
          </a:prstGeom>
          <a:noFill/>
        </p:spPr>
        <p:txBody>
          <a:bodyPr wrap="square">
            <a:spAutoFit/>
          </a:bodyPr>
          <a:lstStyle/>
          <a:p>
            <a:pPr marL="285750" indent="-285750">
              <a:buFont typeface="Wingdings" panose="05000000000000000000" pitchFamily="2" charset="2"/>
              <a:buChar char="u"/>
            </a:pPr>
            <a:r>
              <a:rPr lang="zh-CN" altLang="en-US">
                <a:solidFill>
                  <a:srgbClr val="FF0000"/>
                </a:solidFill>
              </a:rPr>
              <a:t>修改表添加列</a:t>
            </a:r>
            <a:endParaRPr lang="zh-CN" altLang="en-US">
              <a:solidFill>
                <a:srgbClr val="FF0000"/>
              </a:solidFill>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lang="zh-CN" altLang="en-US"/>
          </a:p>
        </p:txBody>
      </p:sp>
      <p:sp>
        <p:nvSpPr>
          <p:cNvPr id="4" name="文本占位符 3"/>
          <p:cNvSpPr>
            <a:spLocks noGrp="1"/>
          </p:cNvSpPr>
          <p:nvPr>
            <p:ph type="body" sz="quarter" idx="11"/>
          </p:nvPr>
        </p:nvSpPr>
        <p:spPr>
          <a:xfrm>
            <a:off x="746600" y="1998662"/>
            <a:ext cx="10698800" cy="4219575"/>
          </a:xfrm>
        </p:spPr>
        <p:txBody>
          <a:bodyPr/>
          <a:lstStyle/>
          <a:p>
            <a:r>
              <a:rPr lang="zh-CN" altLang="en-US"/>
              <a:t>语法格式</a:t>
            </a:r>
            <a:endParaRPr lang="zh-CN" altLang="en-US"/>
          </a:p>
          <a:p>
            <a:pPr marL="285750" indent="-285750">
              <a:buFont typeface="Wingdings" panose="05000000000000000000" charset="0"/>
              <a:buChar char="l"/>
            </a:pPr>
            <a:endParaRPr lang="zh-CN" altLang="en-US"/>
          </a:p>
          <a:p>
            <a:pPr marL="285750" indent="-285750">
              <a:buFont typeface="Wingdings" panose="05000000000000000000" charset="0"/>
              <a:buChar char="l"/>
            </a:pPr>
            <a:endParaRPr lang="zh-CN" altLang="en-US"/>
          </a:p>
          <a:p>
            <a:r>
              <a:rPr lang="zh-CN" altLang="en-US"/>
              <a:t>例子：</a:t>
            </a:r>
            <a:endParaRPr lang="zh-CN" altLang="en-US"/>
          </a:p>
        </p:txBody>
      </p:sp>
      <p:graphicFrame>
        <p:nvGraphicFramePr>
          <p:cNvPr id="5" name="表格 4"/>
          <p:cNvGraphicFramePr/>
          <p:nvPr>
            <p:custDataLst>
              <p:tags r:id="rId1"/>
            </p:custDataLst>
          </p:nvPr>
        </p:nvGraphicFramePr>
        <p:xfrm>
          <a:off x="990532" y="4023387"/>
          <a:ext cx="8423275" cy="1097280"/>
        </p:xfrm>
        <a:graphic>
          <a:graphicData uri="http://schemas.openxmlformats.org/drawingml/2006/table">
            <a:tbl>
              <a:tblPr firstRow="1" bandRow="1">
                <a:tableStyleId>{5940675A-B579-460E-94D1-54222C63F5DA}</a:tableStyleId>
              </a:tblPr>
              <a:tblGrid>
                <a:gridCol w="8423275"/>
              </a:tblGrid>
              <a:tr h="671195">
                <a:tc>
                  <a:txBody>
                    <a:bodyPr/>
                    <a:lstStyle/>
                    <a:p>
                      <a:r>
                        <a:rPr lang="en-US" altLang="zh-CN" sz="1800">
                          <a:solidFill>
                            <a:srgbClr val="000000"/>
                          </a:solidFill>
                          <a:effectLst/>
                          <a:latin typeface="Courier New" panose="02070409020205090404" pitchFamily="49" charset="0"/>
                        </a:rPr>
                        <a:t>#</a:t>
                      </a:r>
                      <a:r>
                        <a:rPr lang="zh-CN" altLang="en-US" sz="1800" b="1">
                          <a:solidFill>
                            <a:srgbClr val="000080"/>
                          </a:solidFill>
                          <a:effectLst/>
                          <a:latin typeface="Courier New" panose="02070409020205090404" pitchFamily="49" charset="0"/>
                        </a:rPr>
                        <a:t>为</a:t>
                      </a:r>
                      <a:r>
                        <a:rPr lang="en-US" altLang="zh-CN" sz="1800" b="1">
                          <a:solidFill>
                            <a:srgbClr val="000000"/>
                          </a:solidFill>
                          <a:effectLst/>
                          <a:latin typeface="Courier New" panose="02070409020205090404" pitchFamily="49" charset="0"/>
                        </a:rPr>
                        <a:t>student</a:t>
                      </a:r>
                      <a:r>
                        <a:rPr lang="zh-CN" altLang="en-US" sz="1800">
                          <a:solidFill>
                            <a:srgbClr val="000000"/>
                          </a:solidFill>
                          <a:effectLst/>
                          <a:latin typeface="Courier New" panose="02070409020205090404" pitchFamily="49" charset="0"/>
                        </a:rPr>
                        <a:t>表的</a:t>
                      </a:r>
                      <a:r>
                        <a:rPr lang="en-US" altLang="zh-CN" sz="1800">
                          <a:solidFill>
                            <a:srgbClr val="000000"/>
                          </a:solidFill>
                          <a:effectLst/>
                          <a:latin typeface="Courier New" panose="02070409020205090404" pitchFamily="49" charset="0"/>
                        </a:rPr>
                        <a:t>dept</a:t>
                      </a:r>
                      <a:r>
                        <a:rPr lang="zh-CN" altLang="en-US" sz="1800">
                          <a:solidFill>
                            <a:srgbClr val="000000"/>
                          </a:solidFill>
                          <a:effectLst/>
                          <a:latin typeface="Courier New" panose="02070409020205090404" pitchFamily="49" charset="0"/>
                        </a:rPr>
                        <a:t>字段更换</a:t>
                      </a:r>
                      <a:r>
                        <a:rPr lang="zh-CN" altLang="en-US" sz="1800" b="1">
                          <a:solidFill>
                            <a:srgbClr val="000080"/>
                          </a:solidFill>
                          <a:effectLst/>
                          <a:latin typeface="Courier New" panose="02070409020205090404" pitchFamily="49" charset="0"/>
                        </a:rPr>
                        <a:t>为</a:t>
                      </a:r>
                      <a:r>
                        <a:rPr lang="en-US" altLang="zh-CN" sz="1800">
                          <a:solidFill>
                            <a:srgbClr val="000000"/>
                          </a:solidFill>
                          <a:effectLst/>
                          <a:latin typeface="Courier New" panose="02070409020205090404" pitchFamily="49" charset="0"/>
                        </a:rPr>
                        <a:t>department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30</a:t>
                      </a:r>
                      <a:r>
                        <a:rPr lang="en-US" altLang="zh-CN" sz="1800" b="1">
                          <a:solidFill>
                            <a:srgbClr val="000080"/>
                          </a:solidFill>
                          <a:effectLst/>
                          <a:latin typeface="Courier New" panose="02070409020205090404" pitchFamily="49" charset="0"/>
                        </a:rPr>
                        <a:t>)</a:t>
                      </a:r>
                      <a:endParaRPr lang="en-US" altLang="zh-CN" sz="1800" b="1">
                        <a:solidFill>
                          <a:srgbClr val="000080"/>
                        </a:solidFill>
                        <a:effectLst/>
                        <a:latin typeface="Courier New" panose="02070409020205090404" pitchFamily="49" charset="0"/>
                      </a:endParaRPr>
                    </a:p>
                    <a:p>
                      <a:endParaRPr lang="en-US" altLang="zh-CN" sz="1800" b="1">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student change `dept` department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30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effectLst/>
                      </a:endParaRPr>
                    </a:p>
                    <a:p>
                      <a:pPr indent="0">
                        <a:buNone/>
                      </a:pPr>
                      <a:endParaRPr lang="en-US" altLang="zh-CN" sz="1800" dirty="0">
                        <a:solidFill>
                          <a:srgbClr val="FF0000"/>
                        </a:solidFill>
                        <a:latin typeface="Alibaba PuHuiTi R" pitchFamily="18" charset="-122"/>
                        <a:ea typeface="Alibaba PuHuiTi R" pitchFamily="18" charset="-122"/>
                        <a:cs typeface="Alibaba PuHuiTi R" pitchFamily="18"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E4"/>
                    </a:solidFill>
                  </a:tcPr>
                </a:tc>
              </a:tr>
            </a:tbl>
          </a:graphicData>
        </a:graphic>
      </p:graphicFrame>
      <p:sp>
        <p:nvSpPr>
          <p:cNvPr id="3" name="文本框 2"/>
          <p:cNvSpPr txBox="1"/>
          <p:nvPr/>
        </p:nvSpPr>
        <p:spPr>
          <a:xfrm>
            <a:off x="1189975" y="2596212"/>
            <a:ext cx="7136901" cy="530915"/>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alter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change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旧列名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新列名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类</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型</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长度</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约束</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pPr fontAlgn="auto">
              <a:spcBef>
                <a:spcPts val="0"/>
              </a:spcBef>
              <a:spcAft>
                <a:spcPts val="0"/>
              </a:spcAft>
            </a:pPr>
            <a:endParaRPr lang="zh-CN" altLang="en-US" sz="1050" dirty="0">
              <a:solidFill>
                <a:schemeClr val="tx1">
                  <a:lumMod val="65000"/>
                  <a:lumOff val="35000"/>
                </a:schemeClr>
              </a:solidFill>
              <a:latin typeface="+mn-lt"/>
              <a:ea typeface="+mn-ea"/>
            </a:endParaRPr>
          </a:p>
        </p:txBody>
      </p:sp>
      <p:sp>
        <p:nvSpPr>
          <p:cNvPr id="6" name="文本占位符 3"/>
          <p:cNvSpPr>
            <a:spLocks noGrp="1"/>
          </p:cNvSpPr>
          <p:nvPr>
            <p:ph type="body" sz="quarter" idx="10"/>
          </p:nvPr>
        </p:nvSpPr>
        <p:spPr>
          <a:xfrm>
            <a:off x="660081" y="1009699"/>
            <a:ext cx="10749599" cy="517190"/>
          </a:xfrm>
        </p:spPr>
        <p:txBody>
          <a:bodyPr/>
          <a:lstStyle/>
          <a:p>
            <a:r>
              <a:rPr kumimoji="1" lang="en-US" altLang="zh-CN"/>
              <a:t>3</a:t>
            </a:r>
            <a:r>
              <a:rPr kumimoji="1" lang="zh-CN" altLang="en-US"/>
              <a:t>、</a:t>
            </a:r>
            <a:r>
              <a:rPr lang="zh-CN" altLang="en-US" b="1">
                <a:solidFill>
                  <a:schemeClr val="tx1"/>
                </a:solidFill>
              </a:rPr>
              <a:t>对表结构的常用操作</a:t>
            </a:r>
            <a:r>
              <a:rPr lang="en-US" altLang="zh-CN" b="1">
                <a:solidFill>
                  <a:schemeClr val="tx1"/>
                </a:solidFill>
              </a:rPr>
              <a:t>-</a:t>
            </a:r>
            <a:r>
              <a:rPr lang="zh-CN" altLang="en-US"/>
              <a:t>修改表结构格式</a:t>
            </a:r>
            <a:endParaRPr lang="zh-CN" altLang="en-US"/>
          </a:p>
        </p:txBody>
      </p:sp>
      <p:sp>
        <p:nvSpPr>
          <p:cNvPr id="7" name="文本框 6"/>
          <p:cNvSpPr txBox="1"/>
          <p:nvPr/>
        </p:nvSpPr>
        <p:spPr>
          <a:xfrm>
            <a:off x="660081" y="1629330"/>
            <a:ext cx="6094378" cy="369332"/>
          </a:xfrm>
          <a:prstGeom prst="rect">
            <a:avLst/>
          </a:prstGeom>
          <a:noFill/>
        </p:spPr>
        <p:txBody>
          <a:bodyPr wrap="square">
            <a:spAutoFit/>
          </a:bodyPr>
          <a:lstStyle/>
          <a:p>
            <a:pPr marL="285750" indent="-285750">
              <a:buFont typeface="Wingdings" panose="05000000000000000000" pitchFamily="2" charset="2"/>
              <a:buChar char="u"/>
            </a:pPr>
            <a:r>
              <a:rPr lang="zh-CN" altLang="en-US">
                <a:solidFill>
                  <a:srgbClr val="FF0000"/>
                </a:solidFill>
              </a:rPr>
              <a:t>修改列名和类型</a:t>
            </a:r>
            <a:endParaRPr lang="zh-CN" altLang="en-US">
              <a:solidFill>
                <a:srgbClr val="FF0000"/>
              </a:solidFill>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lang="zh-CN" altLang="en-US"/>
          </a:p>
        </p:txBody>
      </p:sp>
      <p:sp>
        <p:nvSpPr>
          <p:cNvPr id="4" name="文本占位符 3"/>
          <p:cNvSpPr>
            <a:spLocks noGrp="1"/>
          </p:cNvSpPr>
          <p:nvPr>
            <p:ph type="body" sz="quarter" idx="11"/>
          </p:nvPr>
        </p:nvSpPr>
        <p:spPr>
          <a:xfrm>
            <a:off x="746600" y="1957558"/>
            <a:ext cx="10698800" cy="4219575"/>
          </a:xfrm>
        </p:spPr>
        <p:txBody>
          <a:bodyPr/>
          <a:lstStyle/>
          <a:p>
            <a:r>
              <a:rPr lang="zh-CN" altLang="en-US"/>
              <a:t>语法格式：</a:t>
            </a:r>
            <a:endParaRPr lang="zh-CN" altLang="en-US"/>
          </a:p>
          <a:p>
            <a:r>
              <a:rPr lang="zh-CN" altLang="en-US"/>
              <a:t>	</a:t>
            </a:r>
            <a:endParaRPr lang="zh-CN" altLang="en-US"/>
          </a:p>
          <a:p>
            <a:endParaRPr lang="en-US" altLang="zh-CN"/>
          </a:p>
          <a:p>
            <a:r>
              <a:rPr lang="zh-CN" altLang="en-US"/>
              <a:t>例子：</a:t>
            </a:r>
            <a:endParaRPr lang="zh-CN" altLang="en-US"/>
          </a:p>
        </p:txBody>
      </p:sp>
      <p:graphicFrame>
        <p:nvGraphicFramePr>
          <p:cNvPr id="5" name="表格 4"/>
          <p:cNvGraphicFramePr/>
          <p:nvPr>
            <p:custDataLst>
              <p:tags r:id="rId1"/>
            </p:custDataLst>
          </p:nvPr>
        </p:nvGraphicFramePr>
        <p:xfrm>
          <a:off x="1058626" y="3972809"/>
          <a:ext cx="8423275" cy="853440"/>
        </p:xfrm>
        <a:graphic>
          <a:graphicData uri="http://schemas.openxmlformats.org/drawingml/2006/table">
            <a:tbl>
              <a:tblPr firstRow="1" bandRow="1">
                <a:tableStyleId>{5940675A-B579-460E-94D1-54222C63F5DA}</a:tableStyleId>
              </a:tblPr>
              <a:tblGrid>
                <a:gridCol w="8423275"/>
              </a:tblGrid>
              <a:tr h="570865">
                <a:tc>
                  <a:txBody>
                    <a:bodyPr/>
                    <a:lstStyle/>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删除</a:t>
                      </a:r>
                      <a:r>
                        <a:rPr lang="en-US"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student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中</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department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这列</a:t>
                      </a:r>
                      <a:endParaRPr lang="en-US"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endParaRPr>
                    </a:p>
                    <a:p>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ALTER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DROP</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department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E4"/>
                    </a:solidFill>
                  </a:tcPr>
                </a:tc>
              </a:tr>
            </a:tbl>
          </a:graphicData>
        </a:graphic>
      </p:graphicFrame>
      <p:sp>
        <p:nvSpPr>
          <p:cNvPr id="3" name="文本框 2"/>
          <p:cNvSpPr txBox="1"/>
          <p:nvPr/>
        </p:nvSpPr>
        <p:spPr>
          <a:xfrm>
            <a:off x="1219429" y="2614568"/>
            <a:ext cx="3633470" cy="369332"/>
          </a:xfrm>
          <a:prstGeom prst="rect">
            <a:avLst/>
          </a:prstGeom>
          <a:solidFill>
            <a:srgbClr val="FFFFE4"/>
          </a:solidFill>
          <a:ln w="3175">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alter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drop</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列名</a:t>
            </a:r>
            <a:r>
              <a:rPr lang="en-US" altLang="zh-CN" sz="1800">
                <a:solidFill>
                  <a:schemeClr val="tx1">
                    <a:lumMod val="85000"/>
                    <a:lumOff val="15000"/>
                  </a:schemeClr>
                </a:solidFill>
                <a:latin typeface="Alibaba PuHuiTi R" pitchFamily="18" charset="-122"/>
                <a:ea typeface="Alibaba PuHuiTi R" pitchFamily="18" charset="-122"/>
                <a:cs typeface="Alibaba PuHuiTi R" pitchFamily="18" charset="-122"/>
                <a:sym typeface="+mn-ea"/>
              </a:rPr>
              <a:t>;</a:t>
            </a:r>
            <a:endParaRPr lang="en-US" altLang="zh-CN" sz="1800" dirty="0">
              <a:solidFill>
                <a:schemeClr val="tx1">
                  <a:lumMod val="85000"/>
                  <a:lumOff val="15000"/>
                </a:schemeClr>
              </a:solidFill>
              <a:latin typeface="Alibaba PuHuiTi R" pitchFamily="18" charset="-122"/>
              <a:ea typeface="Alibaba PuHuiTi R" pitchFamily="18" charset="-122"/>
              <a:cs typeface="Alibaba PuHuiTi R" pitchFamily="18" charset="-122"/>
            </a:endParaRPr>
          </a:p>
        </p:txBody>
      </p:sp>
      <p:sp>
        <p:nvSpPr>
          <p:cNvPr id="6" name="文本占位符 3"/>
          <p:cNvSpPr>
            <a:spLocks noGrp="1"/>
          </p:cNvSpPr>
          <p:nvPr>
            <p:ph type="body" sz="quarter" idx="10"/>
          </p:nvPr>
        </p:nvSpPr>
        <p:spPr>
          <a:xfrm>
            <a:off x="660081" y="982425"/>
            <a:ext cx="10749599" cy="517190"/>
          </a:xfrm>
        </p:spPr>
        <p:txBody>
          <a:bodyPr/>
          <a:lstStyle/>
          <a:p>
            <a:r>
              <a:rPr kumimoji="1" lang="en-US" altLang="zh-CN"/>
              <a:t>3</a:t>
            </a:r>
            <a:r>
              <a:rPr kumimoji="1" lang="zh-CN" altLang="en-US"/>
              <a:t>、</a:t>
            </a:r>
            <a:r>
              <a:rPr lang="zh-CN" altLang="en-US" b="1">
                <a:solidFill>
                  <a:schemeClr val="tx1"/>
                </a:solidFill>
              </a:rPr>
              <a:t>对表结构的常用操作</a:t>
            </a:r>
            <a:r>
              <a:rPr lang="en-US" altLang="zh-CN" b="1">
                <a:solidFill>
                  <a:schemeClr val="tx1"/>
                </a:solidFill>
              </a:rPr>
              <a:t>-</a:t>
            </a:r>
            <a:r>
              <a:rPr lang="zh-CN" altLang="en-US"/>
              <a:t>修改表结构格式</a:t>
            </a:r>
            <a:endParaRPr lang="zh-CN" altLang="en-US"/>
          </a:p>
        </p:txBody>
      </p:sp>
      <p:sp>
        <p:nvSpPr>
          <p:cNvPr id="7" name="文本框 6"/>
          <p:cNvSpPr txBox="1"/>
          <p:nvPr/>
        </p:nvSpPr>
        <p:spPr>
          <a:xfrm>
            <a:off x="660081" y="1588226"/>
            <a:ext cx="6094378" cy="369332"/>
          </a:xfrm>
          <a:prstGeom prst="rect">
            <a:avLst/>
          </a:prstGeom>
          <a:noFill/>
        </p:spPr>
        <p:txBody>
          <a:bodyPr wrap="square">
            <a:spAutoFit/>
          </a:bodyPr>
          <a:lstStyle/>
          <a:p>
            <a:pPr marL="285750" indent="-285750">
              <a:buFont typeface="Wingdings" panose="05000000000000000000" pitchFamily="2" charset="2"/>
              <a:buChar char="u"/>
            </a:pPr>
            <a:r>
              <a:rPr lang="zh-CN" altLang="en-US">
                <a:solidFill>
                  <a:srgbClr val="FF0000"/>
                </a:solidFill>
              </a:rPr>
              <a:t>修改表删除列</a:t>
            </a:r>
            <a:r>
              <a:rPr lang="zh-CN" altLang="en-US"/>
              <a:t>.</a:t>
            </a:r>
            <a:endParaRPr lang="zh-CN" altLang="en-US"/>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lang="zh-CN" altLang="en-US"/>
          </a:p>
        </p:txBody>
      </p:sp>
      <p:sp>
        <p:nvSpPr>
          <p:cNvPr id="4" name="文本占位符 3"/>
          <p:cNvSpPr>
            <a:spLocks noGrp="1"/>
          </p:cNvSpPr>
          <p:nvPr>
            <p:ph type="body" sz="quarter" idx="11"/>
          </p:nvPr>
        </p:nvSpPr>
        <p:spPr>
          <a:xfrm>
            <a:off x="710880" y="1918225"/>
            <a:ext cx="10698800" cy="4219575"/>
          </a:xfrm>
        </p:spPr>
        <p:txBody>
          <a:bodyPr/>
          <a:lstStyle/>
          <a:p>
            <a:r>
              <a:rPr lang="zh-CN" altLang="en-US"/>
              <a:t>语法格式：</a:t>
            </a:r>
            <a:endParaRPr lang="zh-CN" altLang="en-US"/>
          </a:p>
          <a:p>
            <a:endParaRPr lang="zh-CN" altLang="en-US"/>
          </a:p>
          <a:p>
            <a:endParaRPr lang="en-US" altLang="zh-CN"/>
          </a:p>
          <a:p>
            <a:r>
              <a:rPr lang="zh-CN" altLang="en-US"/>
              <a:t>例子：</a:t>
            </a:r>
            <a:endParaRPr lang="zh-CN" altLang="en-US"/>
          </a:p>
        </p:txBody>
      </p:sp>
      <p:graphicFrame>
        <p:nvGraphicFramePr>
          <p:cNvPr id="5" name="表格 4"/>
          <p:cNvGraphicFramePr/>
          <p:nvPr>
            <p:custDataLst>
              <p:tags r:id="rId1"/>
            </p:custDataLst>
          </p:nvPr>
        </p:nvGraphicFramePr>
        <p:xfrm>
          <a:off x="1264622" y="3880859"/>
          <a:ext cx="8423275" cy="643890"/>
        </p:xfrm>
        <a:graphic>
          <a:graphicData uri="http://schemas.openxmlformats.org/drawingml/2006/table">
            <a:tbl>
              <a:tblPr firstRow="1" bandRow="1">
                <a:tableStyleId>{5940675A-B579-460E-94D1-54222C63F5DA}</a:tableStyleId>
              </a:tblPr>
              <a:tblGrid>
                <a:gridCol w="8423275"/>
              </a:tblGrid>
              <a:tr h="643890">
                <a:tc>
                  <a:txBody>
                    <a:bodyPr/>
                    <a:lstStyle/>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en-US"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将</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student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改名成</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stu</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rename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E4"/>
                    </a:solidFill>
                  </a:tcPr>
                </a:tc>
              </a:tr>
            </a:tbl>
          </a:graphicData>
        </a:graphic>
      </p:graphicFrame>
      <p:sp>
        <p:nvSpPr>
          <p:cNvPr id="3" name="文本框 2"/>
          <p:cNvSpPr txBox="1"/>
          <p:nvPr/>
        </p:nvSpPr>
        <p:spPr>
          <a:xfrm>
            <a:off x="1373385" y="2448395"/>
            <a:ext cx="3723005" cy="530915"/>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rename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新表名</a:t>
            </a:r>
            <a:r>
              <a:rPr lang="zh-CN" altLang="en-US" sz="1050">
                <a:sym typeface="+mn-ea"/>
              </a:rPr>
              <a:t>;</a:t>
            </a:r>
            <a:endParaRPr lang="zh-CN" altLang="en-US" sz="1050"/>
          </a:p>
          <a:p>
            <a:pPr fontAlgn="auto">
              <a:spcBef>
                <a:spcPts val="0"/>
              </a:spcBef>
              <a:spcAft>
                <a:spcPts val="0"/>
              </a:spcAft>
            </a:pPr>
            <a:endParaRPr lang="zh-CN" altLang="en-US" sz="1050" dirty="0">
              <a:solidFill>
                <a:schemeClr val="tx1">
                  <a:lumMod val="65000"/>
                  <a:lumOff val="35000"/>
                </a:schemeClr>
              </a:solidFill>
              <a:latin typeface="+mn-lt"/>
              <a:ea typeface="+mn-ea"/>
            </a:endParaRPr>
          </a:p>
        </p:txBody>
      </p:sp>
      <p:sp>
        <p:nvSpPr>
          <p:cNvPr id="6" name="文本占位符 3"/>
          <p:cNvSpPr>
            <a:spLocks noGrp="1"/>
          </p:cNvSpPr>
          <p:nvPr>
            <p:ph type="body" sz="quarter" idx="10"/>
          </p:nvPr>
        </p:nvSpPr>
        <p:spPr>
          <a:xfrm>
            <a:off x="660081" y="982425"/>
            <a:ext cx="10749599" cy="517190"/>
          </a:xfrm>
        </p:spPr>
        <p:txBody>
          <a:bodyPr/>
          <a:lstStyle/>
          <a:p>
            <a:r>
              <a:rPr kumimoji="1" lang="en-US" altLang="zh-CN"/>
              <a:t>3</a:t>
            </a:r>
            <a:r>
              <a:rPr kumimoji="1" lang="zh-CN" altLang="en-US"/>
              <a:t>、</a:t>
            </a:r>
            <a:r>
              <a:rPr lang="zh-CN" altLang="en-US" b="1">
                <a:solidFill>
                  <a:schemeClr val="tx1"/>
                </a:solidFill>
              </a:rPr>
              <a:t>对表结构的常用操作</a:t>
            </a:r>
            <a:r>
              <a:rPr lang="en-US" altLang="zh-CN" b="1">
                <a:solidFill>
                  <a:schemeClr val="tx1"/>
                </a:solidFill>
              </a:rPr>
              <a:t>-</a:t>
            </a:r>
            <a:r>
              <a:rPr lang="zh-CN" altLang="en-US"/>
              <a:t>修改表结构格式</a:t>
            </a:r>
            <a:endParaRPr lang="zh-CN" altLang="en-US"/>
          </a:p>
        </p:txBody>
      </p:sp>
      <p:sp>
        <p:nvSpPr>
          <p:cNvPr id="7" name="文本框 6"/>
          <p:cNvSpPr txBox="1"/>
          <p:nvPr/>
        </p:nvSpPr>
        <p:spPr>
          <a:xfrm>
            <a:off x="710880" y="1529469"/>
            <a:ext cx="6094378" cy="369332"/>
          </a:xfrm>
          <a:prstGeom prst="rect">
            <a:avLst/>
          </a:prstGeom>
          <a:noFill/>
        </p:spPr>
        <p:txBody>
          <a:bodyPr wrap="square">
            <a:spAutoFit/>
          </a:bodyPr>
          <a:lstStyle/>
          <a:p>
            <a:pPr marL="285750" indent="-285750">
              <a:buFont typeface="Wingdings" panose="05000000000000000000" pitchFamily="2" charset="2"/>
              <a:buChar char="u"/>
            </a:pPr>
            <a:r>
              <a:rPr lang="zh-CN" altLang="en-US">
                <a:solidFill>
                  <a:srgbClr val="FF0000"/>
                </a:solidFill>
              </a:rPr>
              <a:t>修改表名</a:t>
            </a:r>
            <a:endParaRPr lang="zh-CN" altLang="en-US">
              <a:solidFill>
                <a:srgbClr val="FF0000"/>
              </a:solidFill>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数据库基本操作</a:t>
            </a:r>
            <a:r>
              <a:rPr kumimoji="1" lang="en-US" altLang="zh-CN"/>
              <a:t>-DML</a:t>
            </a:r>
            <a:br>
              <a:rPr kumimoji="1" lang="en-US" altLang="zh-CN"/>
            </a:br>
            <a:endParaRPr kumimoji="1" lang="zh-CN" altLang="en-US" dirty="0"/>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pPr marL="0" indent="0">
              <a:buNone/>
            </a:pPr>
            <a:r>
              <a:rPr lang="en-US" altLang="zh-CN"/>
              <a:t>DML</a:t>
            </a:r>
            <a:r>
              <a:rPr lang="zh-CN" altLang="en-US"/>
              <a:t>是指数据操作语言，英文全称是</a:t>
            </a:r>
            <a:r>
              <a:rPr lang="en-US" altLang="zh-CN"/>
              <a:t>Data Manipulation Language</a:t>
            </a:r>
            <a:r>
              <a:rPr lang="zh-CN" altLang="en-US"/>
              <a:t>，用来对数据库中表的数据记录进行更新。</a:t>
            </a:r>
            <a:endParaRPr lang="en-US" altLang="zh-CN"/>
          </a:p>
          <a:p>
            <a:pPr marL="0" indent="0">
              <a:buNone/>
            </a:pPr>
            <a:r>
              <a:rPr lang="zh-CN" altLang="en-US"/>
              <a:t>关键字：</a:t>
            </a:r>
            <a:endParaRPr lang="en-US" altLang="zh-CN"/>
          </a:p>
          <a:p>
            <a:pPr>
              <a:buFont typeface="Wingdings" panose="05000000000000000000" pitchFamily="2" charset="2"/>
              <a:buChar char="u"/>
            </a:pPr>
            <a:r>
              <a:rPr lang="zh-CN" altLang="en-US">
                <a:solidFill>
                  <a:schemeClr val="accent5"/>
                </a:solidFill>
              </a:rPr>
              <a:t>插入</a:t>
            </a:r>
            <a:r>
              <a:rPr lang="en-US" altLang="zh-CN">
                <a:solidFill>
                  <a:schemeClr val="accent5"/>
                </a:solidFill>
              </a:rPr>
              <a:t>insert</a:t>
            </a:r>
            <a:endParaRPr lang="en-US" altLang="zh-CN">
              <a:solidFill>
                <a:schemeClr val="accent5"/>
              </a:solidFill>
            </a:endParaRPr>
          </a:p>
          <a:p>
            <a:pPr>
              <a:buFont typeface="Wingdings" panose="05000000000000000000" pitchFamily="2" charset="2"/>
              <a:buChar char="u"/>
            </a:pPr>
            <a:endParaRPr lang="en-US" altLang="zh-CN"/>
          </a:p>
          <a:p>
            <a:pPr>
              <a:buFont typeface="Wingdings" panose="05000000000000000000" pitchFamily="2" charset="2"/>
              <a:buChar char="u"/>
            </a:pPr>
            <a:r>
              <a:rPr lang="zh-CN" altLang="en-US">
                <a:solidFill>
                  <a:schemeClr val="accent5"/>
                </a:solidFill>
              </a:rPr>
              <a:t>删除</a:t>
            </a:r>
            <a:r>
              <a:rPr lang="en-US" altLang="zh-CN">
                <a:solidFill>
                  <a:schemeClr val="accent5"/>
                </a:solidFill>
              </a:rPr>
              <a:t>delete</a:t>
            </a:r>
            <a:endParaRPr lang="en-US" altLang="zh-CN">
              <a:solidFill>
                <a:schemeClr val="accent5"/>
              </a:solidFill>
            </a:endParaRPr>
          </a:p>
          <a:p>
            <a:pPr>
              <a:buFont typeface="Wingdings" panose="05000000000000000000" pitchFamily="2" charset="2"/>
              <a:buChar char="u"/>
            </a:pPr>
            <a:endParaRPr lang="en-US" altLang="zh-CN" dirty="0"/>
          </a:p>
          <a:p>
            <a:pPr>
              <a:buFont typeface="Wingdings" panose="05000000000000000000" pitchFamily="2" charset="2"/>
              <a:buChar char="u"/>
            </a:pPr>
            <a:r>
              <a:rPr lang="zh-CN" altLang="en-US">
                <a:solidFill>
                  <a:schemeClr val="accent5"/>
                </a:solidFill>
              </a:rPr>
              <a:t>更新</a:t>
            </a:r>
            <a:r>
              <a:rPr lang="en-US" altLang="zh-CN" dirty="0">
                <a:solidFill>
                  <a:schemeClr val="accent5"/>
                </a:solidFill>
              </a:rPr>
              <a:t>update</a:t>
            </a:r>
            <a:endParaRPr lang="zh-CN" altLang="en-US" dirty="0">
              <a:solidFill>
                <a:schemeClr val="accent5"/>
              </a:solidFill>
            </a:endParaRPr>
          </a:p>
        </p:txBody>
      </p:sp>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-DML</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、基本介绍</a:t>
            </a:r>
            <a:endParaRPr kumimoji="1" lang="zh-CN" altLang="en-US" dirty="0"/>
          </a:p>
        </p:txBody>
      </p:sp>
      <p:pic>
        <p:nvPicPr>
          <p:cNvPr id="6" name="图片 5"/>
          <p:cNvPicPr>
            <a:picLocks noChangeAspect="1"/>
          </p:cNvPicPr>
          <p:nvPr/>
        </p:nvPicPr>
        <p:blipFill>
          <a:blip r:embed="rId1"/>
          <a:stretch>
            <a:fillRect/>
          </a:stretch>
        </p:blipFill>
        <p:spPr>
          <a:xfrm>
            <a:off x="4170659" y="2477709"/>
            <a:ext cx="6031848" cy="3148380"/>
          </a:xfrm>
          <a:prstGeom prst="rect">
            <a:avLst/>
          </a:prstGeom>
        </p:spPr>
      </p:pic>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580798" y="2455077"/>
            <a:ext cx="11030404" cy="1204070"/>
          </a:xfrm>
          <a:solidFill>
            <a:srgbClr val="FFFFE4"/>
          </a:solidFill>
          <a:ln w="3175">
            <a:solidFill>
              <a:schemeClr val="tx1"/>
            </a:solidFill>
          </a:ln>
        </p:spPr>
        <p:txBody>
          <a:bodyPr/>
          <a:lstStyle/>
          <a:p>
            <a:pPr marL="0" indent="0">
              <a:buNone/>
            </a:pP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列名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列名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列名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向表</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中</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插入某些</a:t>
            </a:r>
            <a:endParaRPr lang="zh-CN" altLang="zh-CN" sz="1800" kern="100">
              <a:effectLst/>
              <a:latin typeface="等线" panose="02010600030101010101" charset="-122"/>
              <a:ea typeface="等线" panose="02010600030101010101" charset="-122"/>
              <a:cs typeface="Times New Roman" panose="02020603050405020304" pitchFamily="18" charset="0"/>
            </a:endParaRPr>
          </a:p>
          <a:p>
            <a:pPr marL="0" indent="0">
              <a:buNone/>
            </a:pP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向表</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中</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插入所有列</a:t>
            </a:r>
            <a:endParaRPr lang="zh-CN" altLang="zh-CN" sz="1800" kern="100">
              <a:effectLst/>
              <a:latin typeface="等线" panose="02010600030101010101" charset="-122"/>
              <a:ea typeface="等线" panose="02010600030101010101" charset="-122"/>
              <a:cs typeface="Times New Roman" panose="02020603050405020304" pitchFamily="18" charset="0"/>
            </a:endParaRPr>
          </a:p>
          <a:p>
            <a:pPr marL="0" indent="0">
              <a:buNone/>
            </a:pPr>
            <a:endParaRPr lang="zh-CN" altLang="en-US" dirty="0">
              <a:solidFill>
                <a:schemeClr val="accent5"/>
              </a:solidFill>
            </a:endParaRPr>
          </a:p>
        </p:txBody>
      </p:sp>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-DML</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、数据插入</a:t>
            </a:r>
            <a:endParaRPr kumimoji="1" lang="zh-CN" altLang="en-US" dirty="0"/>
          </a:p>
        </p:txBody>
      </p:sp>
      <p:sp>
        <p:nvSpPr>
          <p:cNvPr id="6" name="文本框 5"/>
          <p:cNvSpPr txBox="1"/>
          <p:nvPr/>
        </p:nvSpPr>
        <p:spPr>
          <a:xfrm>
            <a:off x="580798" y="4481205"/>
            <a:ext cx="10261920" cy="923330"/>
          </a:xfrm>
          <a:prstGeom prst="rect">
            <a:avLst/>
          </a:prstGeom>
          <a:solidFill>
            <a:srgbClr val="FFFFE4"/>
          </a:solidFill>
          <a:ln w="3175">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sid</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gender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age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birth</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address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score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男</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18</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'1996-12-23'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北京</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83.5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男</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18</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'1996-12-23'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北京</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83.5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580798" y="1829100"/>
            <a:ext cx="6094378" cy="369332"/>
          </a:xfrm>
          <a:prstGeom prst="rect">
            <a:avLst/>
          </a:prstGeom>
          <a:noFill/>
        </p:spPr>
        <p:txBody>
          <a:bodyPr wrap="square">
            <a:spAutoFit/>
          </a:bodyPr>
          <a:lstStyle/>
          <a:p>
            <a:r>
              <a:rPr lang="zh-CN" altLang="en-US"/>
              <a:t>语法格式：</a:t>
            </a:r>
            <a:endParaRPr lang="zh-CN" altLang="en-US"/>
          </a:p>
        </p:txBody>
      </p:sp>
      <p:sp>
        <p:nvSpPr>
          <p:cNvPr id="10" name="文本框 9"/>
          <p:cNvSpPr txBox="1"/>
          <p:nvPr/>
        </p:nvSpPr>
        <p:spPr>
          <a:xfrm>
            <a:off x="580798" y="3915792"/>
            <a:ext cx="6094378" cy="369332"/>
          </a:xfrm>
          <a:prstGeom prst="rect">
            <a:avLst/>
          </a:prstGeom>
          <a:noFill/>
        </p:spPr>
        <p:txBody>
          <a:bodyPr wrap="square">
            <a:spAutoFit/>
          </a:bodyPr>
          <a:lstStyle/>
          <a:p>
            <a:r>
              <a:rPr lang="zh-CN" altLang="en-US"/>
              <a:t>例子：</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170307" cy="1015503"/>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    我怎么</a:t>
            </a: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rPr>
              <a:t>学？</a:t>
            </a:r>
            <a:endPar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10880" y="2150413"/>
            <a:ext cx="11030404" cy="1204070"/>
          </a:xfrm>
          <a:solidFill>
            <a:srgbClr val="FFFFE4"/>
          </a:solidFill>
          <a:ln w="3175">
            <a:solidFill>
              <a:schemeClr val="tx1"/>
            </a:solidFill>
          </a:ln>
        </p:spPr>
        <p:txBody>
          <a:bodyPr/>
          <a:lstStyle/>
          <a:p>
            <a:pPr marL="0" indent="0">
              <a:buNone/>
            </a:pP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update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pPr marL="0" indent="0">
              <a:buNone/>
            </a:pP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update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值</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条件</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-DML</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、数据修改</a:t>
            </a:r>
            <a:endParaRPr kumimoji="1" lang="zh-CN" altLang="en-US" dirty="0"/>
          </a:p>
        </p:txBody>
      </p:sp>
      <p:sp>
        <p:nvSpPr>
          <p:cNvPr id="6" name="文本框 5"/>
          <p:cNvSpPr txBox="1"/>
          <p:nvPr/>
        </p:nvSpPr>
        <p:spPr>
          <a:xfrm>
            <a:off x="580798" y="4172437"/>
            <a:ext cx="10879681" cy="2308324"/>
          </a:xfrm>
          <a:prstGeom prst="rect">
            <a:avLst/>
          </a:prstGeom>
          <a:solidFill>
            <a:srgbClr val="FFFFE4"/>
          </a:solidFill>
          <a:ln w="3175">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将所有学生的地址修改为重庆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update</a:t>
            </a:r>
            <a:r>
              <a:rPr lang="en-US" altLang="zh-CN" sz="1800">
                <a:solidFill>
                  <a:srgbClr val="000000"/>
                </a:solidFill>
                <a:effectLst/>
                <a:latin typeface="Courier New" panose="02070409020205090404" pitchFamily="49" charset="0"/>
              </a:rPr>
              <a:t> student </a:t>
            </a:r>
            <a:r>
              <a:rPr lang="en-US" altLang="zh-CN" sz="1800" b="1">
                <a:solidFill>
                  <a:srgbClr val="0000FF"/>
                </a:solidFill>
                <a:effectLst/>
                <a:latin typeface="Courier New" panose="02070409020205090404" pitchFamily="49" charset="0"/>
              </a:rPr>
              <a:t>set</a:t>
            </a:r>
            <a:r>
              <a:rPr lang="en-US" altLang="zh-CN" sz="1800">
                <a:solidFill>
                  <a:srgbClr val="000000"/>
                </a:solidFill>
                <a:effectLst/>
                <a:latin typeface="Courier New" panose="02070409020205090404" pitchFamily="49" charset="0"/>
              </a:rPr>
              <a:t> address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a:t>
            </a:r>
            <a:r>
              <a:rPr lang="zh-CN" altLang="en-US" sz="1800">
                <a:solidFill>
                  <a:srgbClr val="808080"/>
                </a:solidFill>
                <a:effectLst/>
                <a:latin typeface="Courier New" panose="02070409020205090404" pitchFamily="49" charset="0"/>
              </a:rPr>
              <a:t>重庆</a:t>
            </a:r>
            <a:r>
              <a:rPr lang="en-US" altLang="zh-CN" sz="1800">
                <a:solidFill>
                  <a:srgbClr val="808080"/>
                </a:solidFill>
                <a:effectLst/>
                <a:latin typeface="Courier New" panose="02070409020205090404" pitchFamily="49" charset="0"/>
              </a:rPr>
              <a:t>’</a:t>
            </a:r>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endParaRPr lang="en-US" altLang="zh-CN" sz="1800">
              <a:solidFill>
                <a:srgbClr val="000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讲</a:t>
            </a:r>
            <a:r>
              <a:rPr lang="en-US" altLang="zh-CN" sz="1800">
                <a:solidFill>
                  <a:srgbClr val="008000"/>
                </a:solidFill>
                <a:effectLst/>
                <a:latin typeface="Courier New" panose="02070409020205090404" pitchFamily="49" charset="0"/>
              </a:rPr>
              <a:t>id</a:t>
            </a:r>
            <a:r>
              <a:rPr lang="zh-CN" altLang="en-US" sz="1800">
                <a:solidFill>
                  <a:srgbClr val="008000"/>
                </a:solidFill>
                <a:effectLst/>
                <a:latin typeface="Courier New" panose="02070409020205090404" pitchFamily="49" charset="0"/>
              </a:rPr>
              <a:t>为</a:t>
            </a:r>
            <a:r>
              <a:rPr lang="en-US" altLang="zh-CN" sz="1800">
                <a:solidFill>
                  <a:srgbClr val="008000"/>
                </a:solidFill>
                <a:effectLst/>
                <a:latin typeface="Courier New" panose="02070409020205090404" pitchFamily="49" charset="0"/>
              </a:rPr>
              <a:t>1004</a:t>
            </a:r>
            <a:r>
              <a:rPr lang="zh-CN" altLang="en-US" sz="1800">
                <a:solidFill>
                  <a:srgbClr val="008000"/>
                </a:solidFill>
                <a:effectLst/>
                <a:latin typeface="Courier New" panose="02070409020205090404" pitchFamily="49" charset="0"/>
              </a:rPr>
              <a:t>的学生的地址修改为北京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update</a:t>
            </a:r>
            <a:r>
              <a:rPr lang="en-US" altLang="zh-CN" sz="1800">
                <a:solidFill>
                  <a:srgbClr val="000000"/>
                </a:solidFill>
                <a:effectLst/>
                <a:latin typeface="Courier New" panose="02070409020205090404" pitchFamily="49" charset="0"/>
              </a:rPr>
              <a:t> student </a:t>
            </a:r>
            <a:r>
              <a:rPr lang="en-US" altLang="zh-CN" sz="1800" b="1">
                <a:solidFill>
                  <a:srgbClr val="0000FF"/>
                </a:solidFill>
                <a:effectLst/>
                <a:latin typeface="Courier New" panose="02070409020205090404" pitchFamily="49" charset="0"/>
              </a:rPr>
              <a:t>set</a:t>
            </a:r>
            <a:r>
              <a:rPr lang="en-US" altLang="zh-CN" sz="1800">
                <a:solidFill>
                  <a:srgbClr val="000000"/>
                </a:solidFill>
                <a:effectLst/>
                <a:latin typeface="Courier New" panose="02070409020205090404" pitchFamily="49" charset="0"/>
              </a:rPr>
              <a:t> address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a:t>
            </a:r>
            <a:r>
              <a:rPr lang="zh-CN" altLang="en-US" sz="1800">
                <a:solidFill>
                  <a:srgbClr val="808080"/>
                </a:solidFill>
                <a:effectLst/>
                <a:latin typeface="Courier New" panose="02070409020205090404" pitchFamily="49" charset="0"/>
              </a:rPr>
              <a:t>北京</a:t>
            </a:r>
            <a:r>
              <a:rPr lang="en-US" altLang="zh-CN" sz="1800">
                <a:solidFill>
                  <a:srgbClr val="808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id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FF8000"/>
                </a:solidFill>
                <a:effectLst/>
                <a:latin typeface="Courier New" panose="02070409020205090404" pitchFamily="49" charset="0"/>
              </a:rPr>
              <a:t>1004</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endParaRPr lang="en-US" altLang="zh-CN" sz="1800">
              <a:solidFill>
                <a:srgbClr val="000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讲</a:t>
            </a:r>
            <a:r>
              <a:rPr lang="en-US" altLang="zh-CN" sz="1800">
                <a:solidFill>
                  <a:srgbClr val="008000"/>
                </a:solidFill>
                <a:effectLst/>
                <a:latin typeface="Courier New" panose="02070409020205090404" pitchFamily="49" charset="0"/>
              </a:rPr>
              <a:t>id</a:t>
            </a:r>
            <a:r>
              <a:rPr lang="zh-CN" altLang="en-US" sz="1800">
                <a:solidFill>
                  <a:srgbClr val="008000"/>
                </a:solidFill>
                <a:effectLst/>
                <a:latin typeface="Courier New" panose="02070409020205090404" pitchFamily="49" charset="0"/>
              </a:rPr>
              <a:t>为</a:t>
            </a:r>
            <a:r>
              <a:rPr lang="en-US" altLang="zh-CN" sz="1800">
                <a:solidFill>
                  <a:srgbClr val="008000"/>
                </a:solidFill>
                <a:effectLst/>
                <a:latin typeface="Courier New" panose="02070409020205090404" pitchFamily="49" charset="0"/>
              </a:rPr>
              <a:t>1005</a:t>
            </a:r>
            <a:r>
              <a:rPr lang="zh-CN" altLang="en-US" sz="1800">
                <a:solidFill>
                  <a:srgbClr val="008000"/>
                </a:solidFill>
                <a:effectLst/>
                <a:latin typeface="Courier New" panose="02070409020205090404" pitchFamily="49" charset="0"/>
              </a:rPr>
              <a:t>的学生的地址修改为北京，成绩修成绩修改为</a:t>
            </a:r>
            <a:r>
              <a:rPr lang="en-US" altLang="zh-CN" sz="1800">
                <a:solidFill>
                  <a:srgbClr val="008000"/>
                </a:solidFill>
                <a:effectLst/>
                <a:latin typeface="Courier New" panose="02070409020205090404" pitchFamily="49" charset="0"/>
              </a:rPr>
              <a:t>100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update</a:t>
            </a:r>
            <a:r>
              <a:rPr lang="en-US" altLang="zh-CN" sz="1800">
                <a:solidFill>
                  <a:srgbClr val="000000"/>
                </a:solidFill>
                <a:effectLst/>
                <a:latin typeface="Courier New" panose="02070409020205090404" pitchFamily="49" charset="0"/>
              </a:rPr>
              <a:t> student </a:t>
            </a:r>
            <a:r>
              <a:rPr lang="en-US" altLang="zh-CN" sz="1800" b="1">
                <a:solidFill>
                  <a:srgbClr val="0000FF"/>
                </a:solidFill>
                <a:effectLst/>
                <a:latin typeface="Courier New" panose="02070409020205090404" pitchFamily="49" charset="0"/>
              </a:rPr>
              <a:t>set</a:t>
            </a:r>
            <a:r>
              <a:rPr lang="en-US" altLang="zh-CN" sz="1800">
                <a:solidFill>
                  <a:srgbClr val="000000"/>
                </a:solidFill>
                <a:effectLst/>
                <a:latin typeface="Courier New" panose="02070409020205090404" pitchFamily="49" charset="0"/>
              </a:rPr>
              <a:t> address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a:t>
            </a:r>
            <a:r>
              <a:rPr lang="zh-CN" altLang="en-US" sz="1800">
                <a:solidFill>
                  <a:srgbClr val="808080"/>
                </a:solidFill>
                <a:effectLst/>
                <a:latin typeface="Courier New" panose="02070409020205090404" pitchFamily="49" charset="0"/>
              </a:rPr>
              <a:t>广州</a:t>
            </a:r>
            <a:r>
              <a:rPr lang="en-US" altLang="zh-CN" sz="1800">
                <a:solidFill>
                  <a:srgbClr val="808080"/>
                </a:solidFill>
                <a:effectLst/>
                <a:latin typeface="Courier New" panose="02070409020205090404" pitchFamily="49" charset="0"/>
              </a:rPr>
              <a: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score</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100</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id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FF8000"/>
                </a:solidFill>
                <a:effectLst/>
                <a:latin typeface="Courier New" panose="02070409020205090404" pitchFamily="49" charset="0"/>
              </a:rPr>
              <a:t>1005</a:t>
            </a:r>
            <a:endParaRPr lang="en-US" altLang="zh-CN" sz="1800">
              <a:solidFill>
                <a:srgbClr val="000000"/>
              </a:solidFill>
              <a:effectLst/>
              <a:latin typeface="Courier New" panose="02070409020205090404" pitchFamily="49" charset="0"/>
            </a:endParaRPr>
          </a:p>
        </p:txBody>
      </p:sp>
      <p:sp>
        <p:nvSpPr>
          <p:cNvPr id="8" name="文本框 7"/>
          <p:cNvSpPr txBox="1"/>
          <p:nvPr/>
        </p:nvSpPr>
        <p:spPr>
          <a:xfrm>
            <a:off x="580798" y="1644434"/>
            <a:ext cx="609437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语法格式：</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580798" y="3731126"/>
            <a:ext cx="609437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例子：</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10880" y="2150412"/>
            <a:ext cx="10900322" cy="1115741"/>
          </a:xfrm>
          <a:solidFill>
            <a:srgbClr val="FFFFE4"/>
          </a:solidFill>
          <a:ln w="3175">
            <a:solidFill>
              <a:schemeClr val="tx1"/>
            </a:solidFill>
          </a:ln>
        </p:spPr>
        <p:txBody>
          <a:bodyPr/>
          <a:lstStyle/>
          <a:p>
            <a:pPr marL="0" indent="0">
              <a:buNone/>
            </a:pP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delete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条件</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endParaRPr>
          </a:p>
          <a:p>
            <a:pPr marL="0" indent="0">
              <a:buNone/>
            </a:pP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truncate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或者</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truncate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endParaRPr lang="zh-CN" altLang="zh-CN" sz="1800" kern="100">
              <a:effectLst/>
              <a:latin typeface="等线" panose="02010600030101010101" charset="-122"/>
              <a:ea typeface="等线" panose="02010600030101010101" charset="-122"/>
              <a:cs typeface="Times New Roman" panose="02020603050405020304" pitchFamily="18" charset="0"/>
            </a:endParaRPr>
          </a:p>
          <a:p>
            <a:pPr marL="0" indent="0">
              <a:buNone/>
            </a:pP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-DML</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、数据删除</a:t>
            </a:r>
            <a:endParaRPr kumimoji="1" lang="zh-CN" altLang="en-US" dirty="0"/>
          </a:p>
        </p:txBody>
      </p:sp>
      <p:sp>
        <p:nvSpPr>
          <p:cNvPr id="6" name="文本框 5"/>
          <p:cNvSpPr txBox="1"/>
          <p:nvPr/>
        </p:nvSpPr>
        <p:spPr>
          <a:xfrm>
            <a:off x="731521" y="3896458"/>
            <a:ext cx="10879681" cy="2031325"/>
          </a:xfrm>
          <a:prstGeom prst="rect">
            <a:avLst/>
          </a:prstGeom>
          <a:solidFill>
            <a:srgbClr val="FFFFE4"/>
          </a:solidFill>
          <a:ln w="3175">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删除</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sid</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1004</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的学生数据</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delete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sid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1004</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-- 2.</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删除表所有数据</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delete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清空表数据</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truncate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truncate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580798" y="1575070"/>
            <a:ext cx="609437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语法格式：</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580798" y="3472163"/>
            <a:ext cx="609437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例子：</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580798" y="6065754"/>
            <a:ext cx="11277219" cy="646331"/>
          </a:xfrm>
          <a:prstGeom prst="rect">
            <a:avLst/>
          </a:prstGeom>
          <a:noFill/>
        </p:spPr>
        <p:txBody>
          <a:bodyPr wrap="square">
            <a:spAutoFit/>
          </a:bodyPr>
          <a:lstStyle/>
          <a:p>
            <a:r>
              <a:rPr lang="zh-CN" altLang="en-US">
                <a:highlight>
                  <a:srgbClr val="FFFF00"/>
                </a:highlight>
              </a:rPr>
              <a:t>注意：</a:t>
            </a:r>
            <a:r>
              <a:rPr lang="en-US" altLang="zh-CN">
                <a:highlight>
                  <a:srgbClr val="FFFF00"/>
                </a:highlight>
              </a:rPr>
              <a:t>delete</a:t>
            </a:r>
            <a:r>
              <a:rPr lang="zh-CN" altLang="en-US">
                <a:highlight>
                  <a:srgbClr val="FFFF00"/>
                </a:highlight>
              </a:rPr>
              <a:t>和</a:t>
            </a:r>
            <a:r>
              <a:rPr lang="en-US" altLang="zh-CN">
                <a:highlight>
                  <a:srgbClr val="FFFF00"/>
                </a:highlight>
              </a:rPr>
              <a:t>truncate</a:t>
            </a:r>
            <a:r>
              <a:rPr lang="zh-CN" altLang="en-US">
                <a:highlight>
                  <a:srgbClr val="FFFF00"/>
                </a:highlight>
              </a:rPr>
              <a:t>原理不同，</a:t>
            </a:r>
            <a:r>
              <a:rPr lang="en-US" altLang="zh-CN">
                <a:highlight>
                  <a:srgbClr val="FFFF00"/>
                </a:highlight>
              </a:rPr>
              <a:t>delete</a:t>
            </a:r>
            <a:r>
              <a:rPr lang="zh-CN" altLang="en-US">
                <a:highlight>
                  <a:srgbClr val="FFFF00"/>
                </a:highlight>
              </a:rPr>
              <a:t>只删除内容，而</a:t>
            </a:r>
            <a:r>
              <a:rPr lang="en-US" altLang="zh-CN">
                <a:highlight>
                  <a:srgbClr val="FFFF00"/>
                </a:highlight>
              </a:rPr>
              <a:t>truncate</a:t>
            </a:r>
            <a:r>
              <a:rPr lang="zh-CN" altLang="en-US">
                <a:highlight>
                  <a:srgbClr val="FFFF00"/>
                </a:highlight>
              </a:rPr>
              <a:t>类似于</a:t>
            </a:r>
            <a:r>
              <a:rPr lang="en-US" altLang="zh-CN">
                <a:highlight>
                  <a:srgbClr val="FFFF00"/>
                </a:highlight>
              </a:rPr>
              <a:t>drop table</a:t>
            </a:r>
            <a:r>
              <a:rPr lang="zh-CN" altLang="en-US">
                <a:highlight>
                  <a:srgbClr val="FFFF00"/>
                </a:highlight>
              </a:rPr>
              <a:t> ，可以理解为是将整个表删除，然后再创建该表；</a:t>
            </a:r>
            <a:endParaRPr lang="zh-CN" altLang="en-US">
              <a:highlight>
                <a:srgbClr val="FFFF00"/>
              </a:highlight>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a:xfrm>
            <a:off x="4509247" y="1463040"/>
            <a:ext cx="7512424" cy="4511040"/>
          </a:xfrm>
        </p:spPr>
        <p:txBody>
          <a:bodyPr/>
          <a:lstStyle/>
          <a:p>
            <a:r>
              <a:rPr lang="en-US" altLang="zh-CN" dirty="0"/>
              <a:t>Tableau</a:t>
            </a:r>
            <a:r>
              <a:rPr lang="zh-CN" altLang="en-US" dirty="0"/>
              <a:t>中，数据源大体可以分为两类，分别是</a:t>
            </a:r>
            <a:r>
              <a:rPr lang="zh-CN" altLang="en-US" dirty="0">
                <a:solidFill>
                  <a:srgbClr val="AD2B26"/>
                </a:solidFill>
              </a:rPr>
              <a:t>本地数据源（文件）</a:t>
            </a:r>
            <a:r>
              <a:rPr lang="zh-CN" altLang="en-US" dirty="0"/>
              <a:t>和</a:t>
            </a:r>
            <a:r>
              <a:rPr lang="zh-CN" altLang="en-US" dirty="0">
                <a:solidFill>
                  <a:srgbClr val="AD2B26"/>
                </a:solidFill>
              </a:rPr>
              <a:t>服务器数据源（服务）</a:t>
            </a:r>
            <a:r>
              <a:rPr lang="zh-CN" altLang="en-US" dirty="0"/>
              <a:t>。 </a:t>
            </a:r>
            <a:endParaRPr lang="en-US" altLang="zh-CN" dirty="0"/>
          </a:p>
          <a:p>
            <a:r>
              <a:rPr lang="en-US" altLang="zh-CN" dirty="0"/>
              <a:t>Tableau</a:t>
            </a:r>
            <a:r>
              <a:rPr lang="zh-CN" altLang="en-US" dirty="0"/>
              <a:t>中排序分为</a:t>
            </a:r>
            <a:r>
              <a:rPr lang="zh-CN" altLang="en-US" dirty="0">
                <a:solidFill>
                  <a:srgbClr val="AD2B26"/>
                </a:solidFill>
              </a:rPr>
              <a:t>自动排序</a:t>
            </a:r>
            <a:r>
              <a:rPr lang="zh-CN" altLang="en-US" dirty="0"/>
              <a:t>和</a:t>
            </a:r>
            <a:r>
              <a:rPr lang="zh-CN" altLang="en-US" dirty="0">
                <a:solidFill>
                  <a:srgbClr val="AD2B26"/>
                </a:solidFill>
              </a:rPr>
              <a:t>自定义排序</a:t>
            </a:r>
            <a:r>
              <a:rPr lang="zh-CN" altLang="en-US" dirty="0"/>
              <a:t>，可以按照数据源顺序、字母、字段、手动、嵌套等规则进行排序。</a:t>
            </a:r>
            <a:endParaRPr lang="en-US" altLang="zh-CN" dirty="0"/>
          </a:p>
        </p:txBody>
      </p:sp>
      <p:sp>
        <p:nvSpPr>
          <p:cNvPr id="4" name="标题 3"/>
          <p:cNvSpPr>
            <a:spLocks noGrp="1"/>
          </p:cNvSpPr>
          <p:nvPr>
            <p:ph type="title"/>
          </p:nvPr>
        </p:nvSpPr>
        <p:spPr/>
        <p:txBody>
          <a:bodyPr/>
          <a:lstStyle/>
          <a:p>
            <a:r>
              <a:rPr lang="zh-CN" altLang="en-US" b="0" dirty="0">
                <a:solidFill>
                  <a:srgbClr val="595959"/>
                </a:solidFill>
                <a:latin typeface="Alibaba PuHuiTi M" pitchFamily="18" charset="-122"/>
                <a:ea typeface="Alibaba PuHuiTi M" pitchFamily="18" charset="-122"/>
                <a:cs typeface="Alibaba PuHuiTi M" pitchFamily="18" charset="-122"/>
              </a:rPr>
              <a:t>输入章节名称</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kumimoji="1" lang="en-US" altLang="zh-CN"/>
              <a:t>MySQL</a:t>
            </a:r>
            <a:r>
              <a:rPr kumimoji="1" lang="zh-CN" altLang="en-US"/>
              <a:t>数据库基本操作</a:t>
            </a:r>
            <a:r>
              <a:rPr kumimoji="1" lang="en-US" altLang="zh-CN"/>
              <a:t>-DML</a:t>
            </a:r>
            <a:endParaRPr lang="zh-CN" altLang="en-US" dirty="0"/>
          </a:p>
        </p:txBody>
      </p:sp>
      <p:sp>
        <p:nvSpPr>
          <p:cNvPr id="3" name="文本占位符 2"/>
          <p:cNvSpPr>
            <a:spLocks noGrp="1"/>
          </p:cNvSpPr>
          <p:nvPr>
            <p:ph type="body" sz="quarter" idx="10"/>
          </p:nvPr>
        </p:nvSpPr>
        <p:spPr/>
        <p:txBody>
          <a:bodyPr/>
          <a:lstStyle/>
          <a:p>
            <a:endParaRPr lang="zh-CN" altLang="en-US"/>
          </a:p>
        </p:txBody>
      </p:sp>
      <p:pic>
        <p:nvPicPr>
          <p:cNvPr id="7" name="图片 6"/>
          <p:cNvPicPr>
            <a:picLocks noChangeAspect="1"/>
          </p:cNvPicPr>
          <p:nvPr/>
        </p:nvPicPr>
        <p:blipFill>
          <a:blip r:embed="rId1"/>
          <a:stretch>
            <a:fillRect/>
          </a:stretch>
        </p:blipFill>
        <p:spPr>
          <a:xfrm>
            <a:off x="466927" y="883920"/>
            <a:ext cx="11462425" cy="5620997"/>
          </a:xfrm>
          <a:prstGeom prst="rect">
            <a:avLst/>
          </a:prstGeom>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约束</a:t>
            </a:r>
            <a:br>
              <a:rPr kumimoji="1" lang="en-US" altLang="zh-CN"/>
            </a:br>
            <a:endParaRPr kumimoji="1" lang="zh-CN" altLang="en-US" dirty="0"/>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endParaRPr kumimoji="1" lang="zh-CN" altLang="en-US" dirty="0"/>
          </a:p>
        </p:txBody>
      </p:sp>
      <p:sp>
        <p:nvSpPr>
          <p:cNvPr id="4" name="文本占位符 3"/>
          <p:cNvSpPr>
            <a:spLocks noGrp="1"/>
          </p:cNvSpPr>
          <p:nvPr>
            <p:ph type="body" sz="quarter" idx="10"/>
          </p:nvPr>
        </p:nvSpPr>
        <p:spPr/>
        <p:txBody>
          <a:bodyPr/>
          <a:lstStyle/>
          <a:p>
            <a:pPr marL="285750" indent="-285750">
              <a:buFont typeface="Wingdings" panose="05000000000000000000" pitchFamily="2" charset="2"/>
              <a:buChar char="u"/>
            </a:pPr>
            <a:r>
              <a:rPr lang="zh-CN" altLang="en-US">
                <a:solidFill>
                  <a:schemeClr val="accent5"/>
                </a:solidFill>
                <a:latin typeface="PingFang SC"/>
              </a:rPr>
              <a:t>概念</a:t>
            </a:r>
            <a:endParaRPr lang="zh-CN" altLang="en-US" b="1" i="0">
              <a:solidFill>
                <a:schemeClr val="accent5"/>
              </a:solidFill>
              <a:effectLst/>
              <a:latin typeface="PingFang SC"/>
            </a:endParaRPr>
          </a:p>
        </p:txBody>
      </p:sp>
      <p:sp>
        <p:nvSpPr>
          <p:cNvPr id="8" name="文本框 7"/>
          <p:cNvSpPr txBox="1"/>
          <p:nvPr/>
        </p:nvSpPr>
        <p:spPr>
          <a:xfrm>
            <a:off x="950449" y="1613986"/>
            <a:ext cx="6094378" cy="83099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约束英文：</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constraint</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约束实际上就是表中数据的限制条件</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0" name="文本框 9"/>
          <p:cNvSpPr txBox="1"/>
          <p:nvPr/>
        </p:nvSpPr>
        <p:spPr>
          <a:xfrm>
            <a:off x="1115818" y="3136612"/>
            <a:ext cx="9711066"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表在设计的时候加入约束的目的就是为了保证表中的记录完整性和有效性，比如用户表有些列的值（手机号）不能为空，有些列的值（身份证号）不能重复。</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115818" y="4348259"/>
            <a:ext cx="11277219" cy="181588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Alibaba PuHuiTi B"/>
                <a:cs typeface="+mn-cs"/>
              </a:rPr>
              <a:t>主键约束</a:t>
            </a:r>
            <a:r>
              <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rPr>
              <a:t>(primary key) PK</a:t>
            </a:r>
            <a:endPar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Alibaba PuHuiTi B"/>
                <a:cs typeface="+mn-cs"/>
              </a:rPr>
              <a:t>自增长约束</a:t>
            </a:r>
            <a:r>
              <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rPr>
              <a:t>(auto_increment)</a:t>
            </a:r>
            <a:endPar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Alibaba PuHuiTi B"/>
                <a:cs typeface="+mn-cs"/>
              </a:rPr>
              <a:t>非空约束</a:t>
            </a:r>
            <a:r>
              <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rPr>
              <a:t>(not null)</a:t>
            </a:r>
            <a:endPar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Alibaba PuHuiTi B"/>
                <a:cs typeface="+mn-cs"/>
              </a:rPr>
              <a:t>唯一性约束</a:t>
            </a:r>
            <a:r>
              <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rPr>
              <a:t>(unique)</a:t>
            </a:r>
            <a:endPar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Alibaba PuHuiTi B"/>
                <a:cs typeface="+mn-cs"/>
              </a:rPr>
              <a:t>默认约束</a:t>
            </a:r>
            <a:r>
              <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rPr>
              <a:t>(default)</a:t>
            </a:r>
            <a:endPar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lang="zh-CN" altLang="en-US" sz="1600">
                <a:solidFill>
                  <a:srgbClr val="FF0000"/>
                </a:solidFill>
                <a:latin typeface="Calibri" panose="020F0502020204030204"/>
                <a:ea typeface="Alibaba PuHuiTi B"/>
              </a:rPr>
              <a:t>零填充约束</a:t>
            </a:r>
            <a:r>
              <a:rPr lang="en-US" altLang="zh-CN" sz="1600">
                <a:solidFill>
                  <a:srgbClr val="FF0000"/>
                </a:solidFill>
                <a:latin typeface="Calibri" panose="020F0502020204030204"/>
                <a:ea typeface="Alibaba PuHuiTi B"/>
              </a:rPr>
              <a:t>(zerofill)</a:t>
            </a:r>
            <a:endPar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Alibaba PuHuiTi B"/>
                <a:cs typeface="+mn-cs"/>
              </a:rPr>
              <a:t>外键约束</a:t>
            </a:r>
            <a:r>
              <a:rPr kumimoji="0" lang="en-US" altLang="zh-CN" sz="1600" b="0" i="0" u="none" strike="noStrike" kern="1200" cap="none" spc="0" normalizeH="0" baseline="0" noProof="0">
                <a:ln>
                  <a:noFill/>
                </a:ln>
                <a:solidFill>
                  <a:srgbClr val="FF0000"/>
                </a:solidFill>
                <a:effectLst/>
                <a:uLnTx/>
                <a:uFillTx/>
                <a:latin typeface="Calibri" panose="020F0502020204030204"/>
                <a:ea typeface="Alibaba PuHuiTi B"/>
                <a:cs typeface="+mn-cs"/>
              </a:rPr>
              <a:t>(foreign key) FK</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Alibaba PuHuiTi B"/>
              <a:cs typeface="+mn-cs"/>
            </a:endParaRPr>
          </a:p>
        </p:txBody>
      </p:sp>
      <p:sp>
        <p:nvSpPr>
          <p:cNvPr id="11" name="文本占位符 3"/>
          <p:cNvSpPr txBox="1"/>
          <p:nvPr/>
        </p:nvSpPr>
        <p:spPr>
          <a:xfrm>
            <a:off x="844604" y="252950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dirty="0">
                <a:ln>
                  <a:noFill/>
                </a:ln>
                <a:solidFill>
                  <a:srgbClr val="4BACC6"/>
                </a:solidFill>
                <a:effectLst/>
                <a:uLnTx/>
                <a:uFillTx/>
                <a:latin typeface="PingFang SC"/>
                <a:ea typeface="阿里巴巴普惠体" panose="00020600040101010101" pitchFamily="18" charset="-122"/>
              </a:rPr>
              <a:t>作用</a:t>
            </a:r>
            <a:endParaRPr kumimoji="0" lang="zh-CN" altLang="en-US" sz="1800" b="1" i="0" u="none" strike="noStrike" kern="1200" cap="none" spc="0" normalizeH="0" baseline="0" noProof="0" dirty="0">
              <a:ln>
                <a:noFill/>
              </a:ln>
              <a:solidFill>
                <a:srgbClr val="4BACC6"/>
              </a:solidFill>
              <a:effectLst/>
              <a:uLnTx/>
              <a:uFillTx/>
              <a:latin typeface="PingFang SC"/>
              <a:ea typeface="阿里巴巴普惠体" panose="00020600040101010101" pitchFamily="18" charset="-122"/>
            </a:endParaRPr>
          </a:p>
        </p:txBody>
      </p:sp>
      <p:sp>
        <p:nvSpPr>
          <p:cNvPr id="12" name="文本占位符 3"/>
          <p:cNvSpPr txBox="1"/>
          <p:nvPr/>
        </p:nvSpPr>
        <p:spPr>
          <a:xfrm>
            <a:off x="844604" y="373321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dirty="0">
                <a:ln>
                  <a:noFill/>
                </a:ln>
                <a:solidFill>
                  <a:srgbClr val="4BACC6"/>
                </a:solidFill>
                <a:effectLst/>
                <a:uLnTx/>
                <a:uFillTx/>
                <a:latin typeface="PingFang SC"/>
                <a:ea typeface="阿里巴巴普惠体" panose="00020600040101010101" pitchFamily="18" charset="-122"/>
              </a:rPr>
              <a:t>分类</a:t>
            </a:r>
            <a:endParaRPr kumimoji="0" lang="zh-CN" altLang="en-US" sz="1800" b="1" i="0" u="none" strike="noStrike" kern="1200" cap="none" spc="0" normalizeH="0" baseline="0" noProof="0" dirty="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主键约束</a:t>
            </a:r>
            <a:endParaRPr kumimoji="1" lang="zh-CN" altLang="en-US" dirty="0"/>
          </a:p>
        </p:txBody>
      </p:sp>
      <p:sp>
        <p:nvSpPr>
          <p:cNvPr id="4" name="文本占位符 3"/>
          <p:cNvSpPr>
            <a:spLocks noGrp="1"/>
          </p:cNvSpPr>
          <p:nvPr>
            <p:ph type="body" sz="quarter" idx="10"/>
          </p:nvPr>
        </p:nvSpPr>
        <p:spPr/>
        <p:txBody>
          <a:bodyPr/>
          <a:lstStyle/>
          <a:p>
            <a:pPr marL="285750" indent="-285750">
              <a:buFont typeface="Wingdings" panose="05000000000000000000" pitchFamily="2" charset="2"/>
              <a:buChar char="u"/>
            </a:pPr>
            <a:r>
              <a:rPr lang="zh-CN" altLang="en-US">
                <a:solidFill>
                  <a:schemeClr val="accent5"/>
                </a:solidFill>
                <a:latin typeface="PingFang SC"/>
              </a:rPr>
              <a:t>概念</a:t>
            </a:r>
            <a:endParaRPr lang="zh-CN" altLang="en-US" b="1" i="0">
              <a:solidFill>
                <a:schemeClr val="accent5"/>
              </a:solidFill>
              <a:effectLst/>
              <a:latin typeface="PingFang SC"/>
            </a:endParaRPr>
          </a:p>
        </p:txBody>
      </p:sp>
      <p:sp>
        <p:nvSpPr>
          <p:cNvPr id="8" name="文本框 7"/>
          <p:cNvSpPr txBox="1"/>
          <p:nvPr/>
        </p:nvSpPr>
        <p:spPr>
          <a:xfrm>
            <a:off x="1230146" y="1457271"/>
            <a:ext cx="10749598" cy="230832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sz="1600">
                <a:solidFill>
                  <a:prstClr val="black"/>
                </a:solidFill>
                <a:latin typeface="Calibri" panose="020F0502020204030204"/>
                <a:ea typeface="Alibaba PuHuiTi B"/>
              </a:rPr>
              <a:t>MySQL</a:t>
            </a:r>
            <a:r>
              <a:rPr lang="zh-CN" altLang="en-US" sz="1600">
                <a:solidFill>
                  <a:prstClr val="black"/>
                </a:solidFill>
                <a:latin typeface="Calibri" panose="020F0502020204030204"/>
                <a:ea typeface="Alibaba PuHuiTi B"/>
              </a:rPr>
              <a:t>主键约束是一个列或者多个列的组合，</a:t>
            </a:r>
            <a:r>
              <a:rPr lang="zh-CN" altLang="en-US" sz="1600">
                <a:solidFill>
                  <a:prstClr val="black"/>
                </a:solidFill>
                <a:highlight>
                  <a:srgbClr val="FFFF00"/>
                </a:highlight>
                <a:latin typeface="Calibri" panose="020F0502020204030204"/>
                <a:ea typeface="Alibaba PuHuiTi B"/>
              </a:rPr>
              <a:t>其值能唯一地标识表中的每一行</a:t>
            </a:r>
            <a:r>
              <a:rPr lang="en-US" altLang="zh-CN" sz="1600">
                <a:solidFill>
                  <a:prstClr val="black"/>
                </a:solidFill>
                <a:highlight>
                  <a:srgbClr val="FFFF00"/>
                </a:highlight>
                <a:latin typeface="Calibri" panose="020F0502020204030204"/>
                <a:ea typeface="Alibaba PuHuiTi B"/>
              </a:rPr>
              <a:t>,</a:t>
            </a:r>
            <a:r>
              <a:rPr lang="zh-CN" altLang="en-US" sz="1600">
                <a:solidFill>
                  <a:prstClr val="black"/>
                </a:solidFill>
                <a:highlight>
                  <a:srgbClr val="FFFF00"/>
                </a:highlight>
                <a:latin typeface="Calibri" panose="020F0502020204030204"/>
                <a:ea typeface="Alibaba PuHuiTi B"/>
              </a:rPr>
              <a:t>方便在</a:t>
            </a:r>
            <a:r>
              <a:rPr lang="en-US" altLang="zh-CN" sz="1600">
                <a:solidFill>
                  <a:prstClr val="black"/>
                </a:solidFill>
                <a:highlight>
                  <a:srgbClr val="FFFF00"/>
                </a:highlight>
                <a:latin typeface="Calibri" panose="020F0502020204030204"/>
                <a:ea typeface="Alibaba PuHuiTi B"/>
              </a:rPr>
              <a:t>RDBMS</a:t>
            </a:r>
            <a:r>
              <a:rPr lang="zh-CN" altLang="en-US" sz="1600">
                <a:solidFill>
                  <a:prstClr val="black"/>
                </a:solidFill>
                <a:highlight>
                  <a:srgbClr val="FFFF00"/>
                </a:highlight>
                <a:latin typeface="Calibri" panose="020F0502020204030204"/>
                <a:ea typeface="Alibaba PuHuiTi B"/>
              </a:rPr>
              <a:t>中尽快的找到某一行</a:t>
            </a:r>
            <a:r>
              <a:rPr lang="zh-CN" altLang="en-US" sz="1600">
                <a:solidFill>
                  <a:prstClr val="black"/>
                </a:solidFill>
                <a:latin typeface="Calibri" panose="020F0502020204030204"/>
                <a:ea typeface="Alibaba PuHuiTi B"/>
              </a:rPr>
              <a:t>。</a:t>
            </a: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prstClr val="black"/>
                </a:solidFill>
                <a:latin typeface="Calibri" panose="020F0502020204030204"/>
                <a:ea typeface="Alibaba PuHuiTi B"/>
              </a:rPr>
              <a:t>主键约束相当于 唯一约束 </a:t>
            </a:r>
            <a:r>
              <a:rPr lang="en-US" altLang="zh-CN" sz="1600">
                <a:solidFill>
                  <a:prstClr val="black"/>
                </a:solidFill>
                <a:latin typeface="Calibri" panose="020F0502020204030204"/>
                <a:ea typeface="Alibaba PuHuiTi B"/>
              </a:rPr>
              <a:t>+ </a:t>
            </a:r>
            <a:r>
              <a:rPr lang="zh-CN" altLang="en-US" sz="1600">
                <a:solidFill>
                  <a:prstClr val="black"/>
                </a:solidFill>
                <a:latin typeface="Calibri" panose="020F0502020204030204"/>
                <a:ea typeface="Alibaba PuHuiTi B"/>
              </a:rPr>
              <a:t>非空约束 的组合，主键约束列不允许重复，也不允许出现空值。</a:t>
            </a: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prstClr val="black"/>
                </a:solidFill>
                <a:latin typeface="Calibri" panose="020F0502020204030204"/>
                <a:ea typeface="Alibaba PuHuiTi B"/>
              </a:rPr>
              <a:t>每个表最多只允许一个主键</a:t>
            </a: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prstClr val="black"/>
                </a:solidFill>
                <a:latin typeface="Calibri" panose="020F0502020204030204"/>
                <a:ea typeface="Alibaba PuHuiTi B"/>
              </a:rPr>
              <a:t>主键约束的关键字是：</a:t>
            </a:r>
            <a:r>
              <a:rPr lang="en-US" altLang="zh-CN" sz="1600">
                <a:solidFill>
                  <a:prstClr val="black"/>
                </a:solidFill>
                <a:highlight>
                  <a:srgbClr val="FFFF00"/>
                </a:highlight>
                <a:latin typeface="Calibri" panose="020F0502020204030204"/>
                <a:ea typeface="Alibaba PuHuiTi B"/>
              </a:rPr>
              <a:t>primary key</a:t>
            </a:r>
            <a:endParaRPr lang="en-US" altLang="zh-CN" sz="1600">
              <a:solidFill>
                <a:prstClr val="black"/>
              </a:solidFill>
              <a:highlight>
                <a:srgbClr val="FFFF00"/>
              </a:highlight>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prstClr val="black"/>
              </a:solidFill>
              <a:highlight>
                <a:srgbClr val="FFFF00"/>
              </a:highlight>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prstClr val="black"/>
                </a:solidFill>
                <a:latin typeface="Calibri" panose="020F0502020204030204"/>
                <a:ea typeface="Alibaba PuHuiTi B"/>
              </a:rPr>
              <a:t>当创建主键的约束时，系统默认会在所在的列和列组合上建立对应的唯一索引。</a:t>
            </a:r>
            <a:endParaRPr lang="en-US" altLang="zh-CN" sz="1600">
              <a:solidFill>
                <a:prstClr val="black"/>
              </a:solidFill>
              <a:latin typeface="Calibri" panose="020F0502020204030204"/>
              <a:ea typeface="Alibaba PuHuiTi B"/>
            </a:endParaRPr>
          </a:p>
        </p:txBody>
      </p:sp>
      <p:sp>
        <p:nvSpPr>
          <p:cNvPr id="10" name="文本框 9"/>
          <p:cNvSpPr txBox="1"/>
          <p:nvPr/>
        </p:nvSpPr>
        <p:spPr>
          <a:xfrm>
            <a:off x="977820" y="4492788"/>
            <a:ext cx="9711066" cy="181588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prstClr val="black"/>
                </a:solidFill>
                <a:latin typeface="Calibri" panose="020F0502020204030204"/>
                <a:ea typeface="Alibaba PuHuiTi B"/>
              </a:rPr>
              <a:t>添加单列主键</a:t>
            </a: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prstClr val="black"/>
                </a:solidFill>
                <a:latin typeface="Calibri" panose="020F0502020204030204"/>
                <a:ea typeface="Alibaba PuHuiTi B"/>
              </a:rPr>
              <a:t>添加多列联合主键</a:t>
            </a: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prstClr val="black"/>
                </a:solidFill>
                <a:latin typeface="Calibri" panose="020F0502020204030204"/>
                <a:ea typeface="Alibaba PuHuiTi B"/>
              </a:rPr>
              <a:t>删除主键</a:t>
            </a: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zh-CN" altLang="en-US" sz="1600">
              <a:solidFill>
                <a:prstClr val="black"/>
              </a:solidFill>
              <a:latin typeface="Calibri" panose="020F0502020204030204"/>
              <a:ea typeface="Alibaba PuHuiTi B"/>
            </a:endParaRPr>
          </a:p>
        </p:txBody>
      </p:sp>
      <p:sp>
        <p:nvSpPr>
          <p:cNvPr id="11" name="文本占位符 3"/>
          <p:cNvSpPr txBox="1"/>
          <p:nvPr/>
        </p:nvSpPr>
        <p:spPr>
          <a:xfrm>
            <a:off x="677023" y="3804802"/>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indent="-285750">
              <a:buFont typeface="Wingdings" panose="05000000000000000000" pitchFamily="2" charset="2"/>
              <a:buChar char="u"/>
            </a:pPr>
            <a:r>
              <a:rPr lang="zh-CN" altLang="en-US">
                <a:solidFill>
                  <a:schemeClr val="accent5"/>
                </a:solidFill>
                <a:latin typeface="PingFang SC"/>
              </a:rPr>
              <a:t>操作</a:t>
            </a:r>
            <a:endParaRPr lang="zh-CN" altLang="en-US">
              <a:solidFill>
                <a:schemeClr val="accent5"/>
              </a:solidFill>
              <a:latin typeface="PingFang SC"/>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主键约束</a:t>
            </a:r>
            <a:endParaRPr kumimoji="1" lang="zh-CN" altLang="en-US" dirty="0"/>
          </a:p>
        </p:txBody>
      </p:sp>
      <p:sp>
        <p:nvSpPr>
          <p:cNvPr id="4" name="文本占位符 3"/>
          <p:cNvSpPr>
            <a:spLocks noGrp="1"/>
          </p:cNvSpPr>
          <p:nvPr>
            <p:ph type="body" sz="quarter" idx="10"/>
          </p:nvPr>
        </p:nvSpPr>
        <p:spPr>
          <a:xfrm>
            <a:off x="696689" y="940081"/>
            <a:ext cx="10749599" cy="517190"/>
          </a:xfrm>
        </p:spPr>
        <p:txBody>
          <a:bodyPr/>
          <a:lstStyle/>
          <a:p>
            <a:pPr marL="285750" indent="-285750">
              <a:buFont typeface="Wingdings" panose="05000000000000000000" pitchFamily="2" charset="2"/>
              <a:buChar char="u"/>
            </a:pPr>
            <a:r>
              <a:rPr lang="zh-CN" altLang="en-US">
                <a:solidFill>
                  <a:schemeClr val="accent5"/>
                </a:solidFill>
                <a:latin typeface="PingFang SC"/>
              </a:rPr>
              <a:t>操作</a:t>
            </a:r>
            <a:r>
              <a:rPr lang="en-US" altLang="zh-CN">
                <a:solidFill>
                  <a:schemeClr val="accent5"/>
                </a:solidFill>
                <a:latin typeface="PingFang SC"/>
              </a:rPr>
              <a:t>-</a:t>
            </a:r>
            <a:r>
              <a:rPr lang="zh-CN" altLang="en-US" b="1" i="0">
                <a:solidFill>
                  <a:schemeClr val="accent5"/>
                </a:solidFill>
                <a:effectLst/>
                <a:latin typeface="PingFang SC"/>
              </a:rPr>
              <a:t>添加单列主键</a:t>
            </a:r>
            <a:endParaRPr lang="zh-CN" altLang="en-US" b="1" i="0">
              <a:solidFill>
                <a:schemeClr val="accent5"/>
              </a:solidFill>
              <a:effectLst/>
              <a:latin typeface="PingFang SC"/>
            </a:endParaRPr>
          </a:p>
        </p:txBody>
      </p:sp>
      <p:sp>
        <p:nvSpPr>
          <p:cNvPr id="7" name="文本框 6"/>
          <p:cNvSpPr txBox="1"/>
          <p:nvPr/>
        </p:nvSpPr>
        <p:spPr>
          <a:xfrm>
            <a:off x="1077885" y="1919120"/>
            <a:ext cx="6094378" cy="369332"/>
          </a:xfrm>
          <a:prstGeom prst="rect">
            <a:avLst/>
          </a:prstGeom>
          <a:noFill/>
        </p:spPr>
        <p:txBody>
          <a:bodyPr wrap="square">
            <a:spAutoFit/>
          </a:bodyPr>
          <a:lstStyle/>
          <a:p>
            <a:r>
              <a:rPr lang="zh-CN" altLang="en-US" sz="1600"/>
              <a:t>方式</a:t>
            </a:r>
            <a:r>
              <a:rPr lang="en-US" altLang="zh-CN" sz="1600"/>
              <a:t>1-</a:t>
            </a:r>
            <a:r>
              <a:rPr lang="zh-CN" altLang="en-US" sz="1600"/>
              <a:t>语法</a:t>
            </a:r>
            <a:r>
              <a:rPr lang="zh-CN" altLang="en-US"/>
              <a:t>：</a:t>
            </a:r>
            <a:endParaRPr lang="zh-CN" altLang="en-US"/>
          </a:p>
        </p:txBody>
      </p:sp>
      <p:sp>
        <p:nvSpPr>
          <p:cNvPr id="12" name="文本框 11"/>
          <p:cNvSpPr txBox="1"/>
          <p:nvPr/>
        </p:nvSpPr>
        <p:spPr>
          <a:xfrm>
            <a:off x="1077885" y="2447088"/>
            <a:ext cx="10015588" cy="1815882"/>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在</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create table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语句中，通过</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PRIMARY KEY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关键字来指定主键。</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在定义字段的同时指定主键，语法格式如下：</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&lt;</a:t>
            </a:r>
            <a:r>
              <a:rPr lang="zh-CN" altLang="zh-CN" sz="16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&lt;</a:t>
            </a:r>
            <a:r>
              <a:rPr lang="zh-CN" altLang="zh-CN" sz="16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数据</a:t>
            </a:r>
            <a:r>
              <a:rPr lang="zh-CN" altLang="zh-CN" sz="16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类</a:t>
            </a:r>
            <a:r>
              <a:rPr lang="zh-CN" altLang="zh-CN" sz="16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型</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1077885" y="4949664"/>
            <a:ext cx="10015588" cy="1569660"/>
          </a:xfrm>
          <a:prstGeom prst="rect">
            <a:avLst/>
          </a:prstGeom>
          <a:solidFill>
            <a:srgbClr val="FFFFE4"/>
          </a:solidFill>
          <a:ln>
            <a:solidFill>
              <a:schemeClr val="tx1"/>
            </a:solidFill>
          </a:ln>
        </p:spPr>
        <p:txBody>
          <a:bodyPr wrap="square">
            <a:spAutoFit/>
          </a:bodyPr>
          <a:lstStyle/>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eid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latin typeface="Courier New" panose="02070409020205090404" pitchFamily="49" charset="0"/>
                <a:ea typeface="宋体" panose="02010600030101010101" pitchFamily="2" charset="-122"/>
                <a:cs typeface="Times New Roman" panose="02020603050405020304" pitchFamily="18" charset="0"/>
              </a:rPr>
              <a:t>key</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deptId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double</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
        <p:nvSpPr>
          <p:cNvPr id="14" name="文本框 13"/>
          <p:cNvSpPr txBox="1"/>
          <p:nvPr/>
        </p:nvSpPr>
        <p:spPr>
          <a:xfrm>
            <a:off x="946877" y="4452474"/>
            <a:ext cx="6094378" cy="338554"/>
          </a:xfrm>
          <a:prstGeom prst="rect">
            <a:avLst/>
          </a:prstGeom>
          <a:noFill/>
        </p:spPr>
        <p:txBody>
          <a:bodyPr wrap="square">
            <a:spAutoFit/>
          </a:bodyPr>
          <a:lstStyle/>
          <a:p>
            <a:r>
              <a:rPr lang="zh-CN" altLang="en-US" sz="1600"/>
              <a:t>方式</a:t>
            </a:r>
            <a:r>
              <a:rPr lang="en-US" altLang="zh-CN" sz="1600"/>
              <a:t>1-</a:t>
            </a:r>
            <a:r>
              <a:rPr lang="zh-CN" altLang="en-US" sz="1600"/>
              <a:t>实现：</a:t>
            </a:r>
            <a:endParaRPr lang="zh-CN" altLang="en-US" sz="1600"/>
          </a:p>
        </p:txBody>
      </p:sp>
      <p:sp>
        <p:nvSpPr>
          <p:cNvPr id="16" name="文本框 15"/>
          <p:cNvSpPr txBox="1"/>
          <p:nvPr/>
        </p:nvSpPr>
        <p:spPr>
          <a:xfrm>
            <a:off x="946877" y="1477498"/>
            <a:ext cx="10548633" cy="338554"/>
          </a:xfrm>
          <a:prstGeom prst="rect">
            <a:avLst/>
          </a:prstGeom>
          <a:noFill/>
        </p:spPr>
        <p:txBody>
          <a:bodyPr wrap="square">
            <a:spAutoFit/>
          </a:bodyPr>
          <a:lstStyle/>
          <a:p>
            <a:r>
              <a:rPr lang="zh-CN" altLang="en-US" sz="1600">
                <a:solidFill>
                  <a:srgbClr val="FF0000"/>
                </a:solidFill>
                <a:ea typeface="Alibaba PuHuiTi B"/>
              </a:rPr>
              <a:t>创建单列主键有两种方式，一种是在定义字段的同时指定主键，一种是定义完字段之后指定主键</a:t>
            </a:r>
            <a:endParaRPr lang="zh-CN" altLang="en-US" sz="1600">
              <a:solidFill>
                <a:srgbClr val="FF0000"/>
              </a:solidFill>
              <a:ea typeface="Alibaba PuHuiTi B"/>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主键约束</a:t>
            </a:r>
            <a:endParaRPr kumimoji="1" lang="zh-CN" altLang="en-US" dirty="0"/>
          </a:p>
        </p:txBody>
      </p:sp>
      <p:sp>
        <p:nvSpPr>
          <p:cNvPr id="4" name="文本占位符 3"/>
          <p:cNvSpPr>
            <a:spLocks noGrp="1"/>
          </p:cNvSpPr>
          <p:nvPr>
            <p:ph type="body" sz="quarter" idx="10"/>
          </p:nvPr>
        </p:nvSpPr>
        <p:spPr/>
        <p:txBody>
          <a:bodyPr/>
          <a:lstStyle/>
          <a:p>
            <a:pPr marL="285750" indent="-285750">
              <a:buFont typeface="Wingdings" panose="05000000000000000000" pitchFamily="2" charset="2"/>
              <a:buChar char="u"/>
            </a:pPr>
            <a:r>
              <a:rPr lang="zh-CN" altLang="en-US">
                <a:solidFill>
                  <a:schemeClr val="accent5"/>
                </a:solidFill>
                <a:latin typeface="PingFang SC"/>
              </a:rPr>
              <a:t>操作</a:t>
            </a:r>
            <a:r>
              <a:rPr lang="en-US" altLang="zh-CN">
                <a:solidFill>
                  <a:schemeClr val="accent5"/>
                </a:solidFill>
                <a:latin typeface="PingFang SC"/>
              </a:rPr>
              <a:t>-</a:t>
            </a:r>
            <a:r>
              <a:rPr lang="zh-CN" altLang="en-US" b="1" i="0">
                <a:solidFill>
                  <a:schemeClr val="accent5"/>
                </a:solidFill>
                <a:effectLst/>
                <a:latin typeface="PingFang SC"/>
              </a:rPr>
              <a:t>添加单列主键</a:t>
            </a:r>
            <a:endParaRPr lang="zh-CN" altLang="en-US" b="1" i="0">
              <a:solidFill>
                <a:schemeClr val="accent5"/>
              </a:solidFill>
              <a:effectLst/>
              <a:latin typeface="PingFang SC"/>
            </a:endParaRPr>
          </a:p>
        </p:txBody>
      </p:sp>
      <p:sp>
        <p:nvSpPr>
          <p:cNvPr id="7" name="文本框 6"/>
          <p:cNvSpPr txBox="1"/>
          <p:nvPr/>
        </p:nvSpPr>
        <p:spPr>
          <a:xfrm>
            <a:off x="946877" y="1502485"/>
            <a:ext cx="609437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方式</a:t>
            </a:r>
            <a:r>
              <a:rPr lang="en-US" altLang="zh-CN">
                <a:solidFill>
                  <a:prstClr val="black"/>
                </a:solidFill>
                <a:latin typeface="Calibri" panose="020F0502020204030204"/>
                <a:ea typeface="黑体" panose="02010609060101010101" pitchFamily="49" charset="-122"/>
              </a:rPr>
              <a:t>2</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语法：</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158387" y="1950417"/>
            <a:ext cx="10015588" cy="132343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在定义字段</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之后</a:t>
            </a:r>
            <a:r>
              <a:rPr lang="zh-CN" altLang="en-US" sz="1600" kern="0">
                <a:solidFill>
                  <a:srgbClr val="008000"/>
                </a:solidFill>
                <a:latin typeface="Courier New" panose="02070409020205090404" pitchFamily="49" charset="0"/>
                <a:ea typeface="宋体" panose="02010600030101010101" pitchFamily="2" charset="-122"/>
                <a:cs typeface="Courier New" panose="02070409020205090404" pitchFamily="49" charset="0"/>
              </a:rPr>
              <a:t>再</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指定主键，语法格式如下：</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表名</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constraint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&lt;</a:t>
            </a:r>
            <a:r>
              <a:rPr lang="zh-CN" altLang="zh-CN" sz="16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约束名</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1077885" y="3976800"/>
            <a:ext cx="10015588" cy="1815882"/>
          </a:xfrm>
          <a:prstGeom prst="rect">
            <a:avLst/>
          </a:prstGeom>
          <a:solidFill>
            <a:srgbClr val="FFFFE4"/>
          </a:solidFill>
          <a:ln>
            <a:solidFill>
              <a:schemeClr val="tx1"/>
            </a:solidFill>
          </a:ln>
        </p:spPr>
        <p:txBody>
          <a:bodyPr wrap="square">
            <a:spAutoFit/>
          </a:bodyPr>
          <a:lstStyle/>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eid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deptId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double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constraint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pk1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
        <p:nvSpPr>
          <p:cNvPr id="14" name="文本框 13"/>
          <p:cNvSpPr txBox="1"/>
          <p:nvPr/>
        </p:nvSpPr>
        <p:spPr>
          <a:xfrm>
            <a:off x="1008423" y="3440662"/>
            <a:ext cx="609437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方式</a:t>
            </a:r>
            <a:r>
              <a:rPr lang="en-US" altLang="zh-CN">
                <a:solidFill>
                  <a:prstClr val="black"/>
                </a:solidFill>
                <a:latin typeface="Calibri" panose="020F0502020204030204"/>
                <a:ea typeface="黑体" panose="02010609060101010101" pitchFamily="49" charset="-122"/>
              </a:rPr>
              <a:t>2</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实现：</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主键约束</a:t>
            </a:r>
            <a:endParaRPr kumimoji="1" lang="zh-CN" altLang="en-US" dirty="0"/>
          </a:p>
        </p:txBody>
      </p:sp>
      <p:sp>
        <p:nvSpPr>
          <p:cNvPr id="4" name="文本占位符 3"/>
          <p:cNvSpPr>
            <a:spLocks noGrp="1"/>
          </p:cNvSpPr>
          <p:nvPr>
            <p:ph type="body" sz="quarter" idx="10"/>
          </p:nvPr>
        </p:nvSpPr>
        <p:spPr/>
        <p:txBody>
          <a:bodyPr/>
          <a:lstStyle/>
          <a:p>
            <a:pPr marL="285750" indent="-285750">
              <a:buFont typeface="Wingdings" panose="05000000000000000000" pitchFamily="2" charset="2"/>
              <a:buChar char="u"/>
            </a:pPr>
            <a:r>
              <a:rPr lang="zh-CN" altLang="en-US">
                <a:solidFill>
                  <a:schemeClr val="accent5"/>
                </a:solidFill>
                <a:latin typeface="PingFang SC"/>
              </a:rPr>
              <a:t>操作</a:t>
            </a:r>
            <a:r>
              <a:rPr lang="en-US" altLang="zh-CN">
                <a:solidFill>
                  <a:schemeClr val="accent5"/>
                </a:solidFill>
                <a:latin typeface="PingFang SC"/>
              </a:rPr>
              <a:t>-</a:t>
            </a:r>
            <a:r>
              <a:rPr lang="zh-CN" altLang="en-US" b="1" i="0">
                <a:solidFill>
                  <a:schemeClr val="accent5"/>
                </a:solidFill>
                <a:effectLst/>
                <a:latin typeface="PingFang SC"/>
              </a:rPr>
              <a:t>添加</a:t>
            </a:r>
            <a:r>
              <a:rPr lang="zh-CN" altLang="en-US">
                <a:solidFill>
                  <a:schemeClr val="accent5"/>
                </a:solidFill>
                <a:latin typeface="PingFang SC"/>
              </a:rPr>
              <a:t>多</a:t>
            </a:r>
            <a:r>
              <a:rPr lang="zh-CN" altLang="en-US" b="1" i="0">
                <a:solidFill>
                  <a:schemeClr val="accent5"/>
                </a:solidFill>
                <a:effectLst/>
                <a:latin typeface="PingFang SC"/>
              </a:rPr>
              <a:t>列主键</a:t>
            </a:r>
            <a:r>
              <a:rPr lang="en-US" altLang="zh-CN" b="1" i="0">
                <a:solidFill>
                  <a:schemeClr val="accent5"/>
                </a:solidFill>
                <a:effectLst/>
                <a:latin typeface="PingFang SC"/>
              </a:rPr>
              <a:t>(</a:t>
            </a:r>
            <a:r>
              <a:rPr lang="zh-CN" altLang="en-US" b="1" i="0">
                <a:solidFill>
                  <a:schemeClr val="accent5"/>
                </a:solidFill>
                <a:effectLst/>
                <a:latin typeface="PingFang SC"/>
              </a:rPr>
              <a:t>联合主键）</a:t>
            </a:r>
            <a:endParaRPr lang="zh-CN" altLang="en-US" b="1" i="0">
              <a:solidFill>
                <a:schemeClr val="accent5"/>
              </a:solidFill>
              <a:effectLst/>
              <a:latin typeface="PingFang SC"/>
            </a:endParaRPr>
          </a:p>
        </p:txBody>
      </p:sp>
      <p:sp>
        <p:nvSpPr>
          <p:cNvPr id="7" name="文本框 6"/>
          <p:cNvSpPr txBox="1"/>
          <p:nvPr/>
        </p:nvSpPr>
        <p:spPr>
          <a:xfrm>
            <a:off x="946876" y="1502486"/>
            <a:ext cx="10289693" cy="110799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a:solidFill>
                  <a:prstClr val="black"/>
                </a:solidFill>
                <a:latin typeface="Calibri" panose="020F0502020204030204"/>
                <a:ea typeface="Alibaba PuHuiTi B"/>
              </a:rPr>
              <a:t>所谓的联合主键，就是这个主键是由一张表中多个字段组成的</a:t>
            </a:r>
            <a:r>
              <a:rPr lang="zh-CN" altLang="en-US" sz="1600" b="0" i="0">
                <a:solidFill>
                  <a:srgbClr val="444444"/>
                </a:solidFill>
                <a:effectLst/>
                <a:latin typeface="Helvetica Neue"/>
              </a:rPr>
              <a:t>。</a:t>
            </a:r>
            <a:endParaRPr lang="en-US" altLang="zh-CN" sz="1600" b="0" i="0">
              <a:solidFill>
                <a:srgbClr val="444444"/>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a:solidFill>
                  <a:prstClr val="black"/>
                </a:solidFill>
                <a:highlight>
                  <a:srgbClr val="FFFF00"/>
                </a:highlight>
                <a:latin typeface="Calibri" panose="020F0502020204030204"/>
                <a:ea typeface="Alibaba PuHuiTi B"/>
              </a:rPr>
              <a:t>注意：</a:t>
            </a:r>
            <a:endParaRPr lang="en-US" altLang="zh-CN" sz="1600">
              <a:solidFill>
                <a:prstClr val="black"/>
              </a:solidFill>
              <a:highlight>
                <a:srgbClr val="FFFF00"/>
              </a:highlight>
              <a:latin typeface="Calibri" panose="020F0502020204030204"/>
              <a:ea typeface="Alibaba PuHuiTi B"/>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a:solidFill>
                  <a:prstClr val="black"/>
                </a:solidFill>
                <a:highlight>
                  <a:srgbClr val="FFFF00"/>
                </a:highlight>
                <a:latin typeface="Calibri" panose="020F0502020204030204"/>
                <a:ea typeface="Alibaba PuHuiTi B"/>
              </a:rPr>
              <a:t>   1.</a:t>
            </a:r>
            <a:r>
              <a:rPr lang="zh-CN" altLang="en-US" sz="1600">
                <a:solidFill>
                  <a:prstClr val="black"/>
                </a:solidFill>
                <a:highlight>
                  <a:srgbClr val="FFFF00"/>
                </a:highlight>
                <a:latin typeface="Calibri" panose="020F0502020204030204"/>
                <a:ea typeface="Alibaba PuHuiTi B"/>
              </a:rPr>
              <a:t> 当主键是由多个字段组成时，不能直接在字段名后面声明主键约束。</a:t>
            </a:r>
            <a:endParaRPr lang="en-US" altLang="zh-CN" sz="1600">
              <a:solidFill>
                <a:prstClr val="black"/>
              </a:solidFill>
              <a:highlight>
                <a:srgbClr val="FFFF00"/>
              </a:highlight>
              <a:latin typeface="Calibri" panose="020F0502020204030204"/>
              <a:ea typeface="Alibaba PuHuiTi B"/>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a:solidFill>
                  <a:prstClr val="black"/>
                </a:solidFill>
                <a:highlight>
                  <a:srgbClr val="FFFF00"/>
                </a:highlight>
                <a:latin typeface="Calibri" panose="020F0502020204030204"/>
                <a:ea typeface="Alibaba PuHuiTi B"/>
              </a:rPr>
              <a:t>   2. </a:t>
            </a:r>
            <a:r>
              <a:rPr lang="zh-CN" altLang="en-US" sz="1600">
                <a:solidFill>
                  <a:prstClr val="black"/>
                </a:solidFill>
                <a:highlight>
                  <a:srgbClr val="FFFF00"/>
                </a:highlight>
                <a:latin typeface="Calibri" panose="020F0502020204030204"/>
                <a:ea typeface="Alibaba PuHuiTi B"/>
              </a:rPr>
              <a:t>一张表只能有一个主键，联合主键也是一个主键</a:t>
            </a:r>
            <a:endParaRPr lang="en-US" altLang="zh-CN" sz="1600">
              <a:solidFill>
                <a:prstClr val="black"/>
              </a:solidFill>
              <a:highlight>
                <a:srgbClr val="FFFF00"/>
              </a:highlight>
              <a:latin typeface="Calibri" panose="020F0502020204030204"/>
              <a:ea typeface="Alibaba PuHuiTi B"/>
            </a:endParaRPr>
          </a:p>
        </p:txBody>
      </p:sp>
      <p:sp>
        <p:nvSpPr>
          <p:cNvPr id="12" name="文本框 11"/>
          <p:cNvSpPr txBox="1"/>
          <p:nvPr/>
        </p:nvSpPr>
        <p:spPr>
          <a:xfrm>
            <a:off x="1088206" y="3001441"/>
            <a:ext cx="10015588" cy="120032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表名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FF"/>
                </a:solidFill>
                <a:effectLst/>
                <a:latin typeface="Courier New" panose="02070409020205090404" pitchFamily="49" charset="0"/>
              </a:rPr>
              <a:t>primary</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key</a:t>
            </a:r>
            <a:r>
              <a:rPr lang="en-US" altLang="zh-CN" sz="1800">
                <a:solidFill>
                  <a:srgbClr val="000000"/>
                </a:solidFill>
                <a:effectLst/>
                <a:latin typeface="Courier New" panose="02070409020205090404" pitchFamily="49" charset="0"/>
              </a:rPr>
              <a:t> </a:t>
            </a:r>
            <a:r>
              <a:rPr lang="zh-CN" altLang="en-US" b="1">
                <a:solidFill>
                  <a:srgbClr val="000080"/>
                </a:solidFill>
                <a:latin typeface="Courier New" panose="02070409020205090404" pitchFamily="49" charset="0"/>
              </a:rPr>
              <a:t>（</a:t>
            </a:r>
            <a:r>
              <a:rPr lang="zh-CN" altLang="en-US" sz="1800">
                <a:solidFill>
                  <a:srgbClr val="000000"/>
                </a:solidFill>
                <a:effectLst/>
                <a:latin typeface="Courier New" panose="02070409020205090404" pitchFamily="49" charset="0"/>
              </a:rPr>
              <a:t>字段</a:t>
            </a:r>
            <a:r>
              <a:rPr lang="en-US" altLang="zh-CN" sz="1800">
                <a:solidFill>
                  <a:srgbClr val="FF8000"/>
                </a:solidFill>
                <a:effectLst/>
                <a:latin typeface="Courier New" panose="02070409020205090404" pitchFamily="49" charset="0"/>
              </a:rPr>
              <a:t>1</a:t>
            </a:r>
            <a:r>
              <a:rPr lang="zh-CN" altLang="en-US" sz="1800">
                <a:solidFill>
                  <a:srgbClr val="000000"/>
                </a:solidFill>
                <a:effectLst/>
                <a:latin typeface="Courier New" panose="02070409020205090404" pitchFamily="49" charset="0"/>
              </a:rPr>
              <a:t>，字段</a:t>
            </a:r>
            <a:r>
              <a:rPr lang="en-US" altLang="zh-CN" sz="1800">
                <a:solidFill>
                  <a:srgbClr val="FF8000"/>
                </a:solidFill>
                <a:effectLst/>
                <a:latin typeface="Courier New" panose="02070409020205090404" pitchFamily="49" charset="0"/>
              </a:rPr>
              <a:t>2</a:t>
            </a:r>
            <a:r>
              <a:rPr lang="zh-CN" altLang="en-US" sz="1800">
                <a:solidFill>
                  <a:srgbClr val="000000"/>
                </a:solidFill>
                <a:effectLst/>
                <a:latin typeface="Courier New" panose="02070409020205090404" pitchFamily="49" charset="0"/>
              </a:rPr>
              <a:t>，</a:t>
            </a:r>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字段</a:t>
            </a:r>
            <a:r>
              <a:rPr lang="en-US" altLang="zh-CN" sz="1800">
                <a:solidFill>
                  <a:srgbClr val="000000"/>
                </a:solidFill>
                <a:effectLst/>
                <a:latin typeface="Courier New" panose="02070409020205090404" pitchFamily="49" charset="0"/>
              </a:rPr>
              <a:t>n</a:t>
            </a:r>
            <a:r>
              <a:rPr lang="en-US" altLang="zh-CN" b="1">
                <a:solidFill>
                  <a:srgbClr val="000080"/>
                </a:solidFill>
                <a:latin typeface="Courier New" panose="02070409020205090404" pitchFamily="49" charset="0"/>
              </a:rPr>
              <a:t>)</a:t>
            </a:r>
            <a:endParaRPr lang="en-US" altLang="zh-CN" sz="1800">
              <a:solidFill>
                <a:srgbClr val="000000"/>
              </a:solidFill>
              <a:effectLst/>
              <a:latin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latin typeface="Courier New" panose="02070409020205090404" pitchFamily="49" charset="0"/>
                <a:ea typeface="宋体" panose="02010600030101010101" pitchFamily="2" charset="-122"/>
                <a:cs typeface="Times New Roman" panose="02020603050405020304" pitchFamily="18" charset="0"/>
              </a:rPr>
              <a:t>;</a:t>
            </a:r>
            <a:endParaRPr lang="en-US" altLang="zh-CN" sz="1800" b="1">
              <a:solidFill>
                <a:srgbClr val="0000FF"/>
              </a:solidFill>
              <a:effectLst/>
              <a:latin typeface="Courier New" panose="02070409020205090404" pitchFamily="49" charset="0"/>
            </a:endParaRPr>
          </a:p>
        </p:txBody>
      </p:sp>
      <p:sp>
        <p:nvSpPr>
          <p:cNvPr id="13" name="文本框 12"/>
          <p:cNvSpPr txBox="1"/>
          <p:nvPr/>
        </p:nvSpPr>
        <p:spPr>
          <a:xfrm>
            <a:off x="1088206" y="4750991"/>
            <a:ext cx="9897719" cy="1754326"/>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emp3</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name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deptId </a:t>
            </a:r>
            <a:r>
              <a:rPr lang="en-US" altLang="zh-CN" sz="1800">
                <a:solidFill>
                  <a:srgbClr val="800080"/>
                </a:solidFill>
                <a:effectLst/>
                <a:latin typeface="Courier New" panose="02070409020205090404" pitchFamily="49" charset="0"/>
              </a:rPr>
              <a:t>int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salary </a:t>
            </a:r>
            <a:r>
              <a:rPr lang="en-US" altLang="zh-CN" sz="1800">
                <a:solidFill>
                  <a:srgbClr val="800080"/>
                </a:solidFill>
                <a:effectLst/>
                <a:latin typeface="Courier New" panose="02070409020205090404" pitchFamily="49" charset="0"/>
              </a:rPr>
              <a:t>double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  primary</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key</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name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deptId</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80"/>
                </a:solidFill>
                <a:effectLst/>
                <a:latin typeface="Courier New" panose="02070409020205090404" pitchFamily="49" charset="0"/>
              </a:rPr>
              <a:t>);</a:t>
            </a:r>
            <a:endParaRPr lang="en-US" altLang="zh-CN" sz="1600">
              <a:effectLst/>
            </a:endParaRPr>
          </a:p>
        </p:txBody>
      </p:sp>
      <p:sp>
        <p:nvSpPr>
          <p:cNvPr id="9" name="文本框 8"/>
          <p:cNvSpPr txBox="1"/>
          <p:nvPr/>
        </p:nvSpPr>
        <p:spPr>
          <a:xfrm>
            <a:off x="946876" y="2567230"/>
            <a:ext cx="6097464"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a:solidFill>
                  <a:prstClr val="black"/>
                </a:solidFill>
                <a:latin typeface="Calibri" panose="020F0502020204030204"/>
                <a:ea typeface="Alibaba PuHuiTi B"/>
              </a:rPr>
              <a:t>语法：</a:t>
            </a:r>
            <a:endParaRPr lang="en-US" altLang="zh-CN" sz="1600">
              <a:solidFill>
                <a:prstClr val="black"/>
              </a:solidFill>
              <a:latin typeface="Calibri" panose="020F0502020204030204"/>
              <a:ea typeface="Alibaba PuHuiTi B"/>
            </a:endParaRPr>
          </a:p>
        </p:txBody>
      </p:sp>
      <p:sp>
        <p:nvSpPr>
          <p:cNvPr id="11" name="文本框 10"/>
          <p:cNvSpPr txBox="1"/>
          <p:nvPr/>
        </p:nvSpPr>
        <p:spPr>
          <a:xfrm>
            <a:off x="946876" y="4235922"/>
            <a:ext cx="6097464" cy="369332"/>
          </a:xfrm>
          <a:prstGeom prst="rect">
            <a:avLst/>
          </a:prstGeom>
          <a:noFill/>
        </p:spPr>
        <p:txBody>
          <a:bodyPr wrap="square">
            <a:spAutoFit/>
          </a:bodyPr>
          <a:lstStyle/>
          <a:p>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实现：</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dirty="0"/>
              <a:t>怎么学？</a:t>
            </a:r>
            <a:endParaRPr lang="zh-CN" altLang="en-US" dirty="0"/>
          </a:p>
        </p:txBody>
      </p:sp>
      <p:sp>
        <p:nvSpPr>
          <p:cNvPr id="13" name="文本框 12"/>
          <p:cNvSpPr txBox="1"/>
          <p:nvPr/>
        </p:nvSpPr>
        <p:spPr>
          <a:xfrm>
            <a:off x="3276605" y="5374070"/>
            <a:ext cx="587532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lumMod val="75000"/>
                    <a:lumOff val="25000"/>
                  </a:prstClr>
                </a:solidFill>
                <a:effectLst/>
                <a:uLnTx/>
                <a:uFillTx/>
                <a:latin typeface="Alibaba PuHuiTi" pitchFamily="18" charset="-122"/>
                <a:ea typeface="Alibaba PuHuiTi" pitchFamily="18" charset="-122"/>
                <a:cs typeface="Alibaba PuHuiTi" pitchFamily="18" charset="-122"/>
              </a:rPr>
              <a:t>一定要亲手实践，</a:t>
            </a:r>
            <a:r>
              <a:rPr kumimoji="0" lang="zh-CN" altLang="en-US" sz="1800" b="0" i="0" u="none" strike="noStrike" kern="1200" cap="none" spc="0" normalizeH="0" baseline="0" noProof="0">
                <a:ln>
                  <a:noFill/>
                </a:ln>
                <a:solidFill>
                  <a:srgbClr val="AD2B26"/>
                </a:solidFill>
                <a:effectLst/>
                <a:uLnTx/>
                <a:uFillTx/>
                <a:latin typeface="Alibaba PuHuiTi" pitchFamily="18" charset="-122"/>
                <a:ea typeface="Alibaba PuHuiTi" pitchFamily="18" charset="-122"/>
                <a:cs typeface="Alibaba PuHuiTi" pitchFamily="18" charset="-122"/>
              </a:rPr>
              <a:t>自己亲手做出来</a:t>
            </a:r>
            <a:r>
              <a:rPr kumimoji="0" lang="zh-CN" altLang="en-US" sz="1800" b="0" i="0" u="none" strike="noStrike" kern="1200" cap="none" spc="0" normalizeH="0" baseline="0" noProof="0">
                <a:ln>
                  <a:noFill/>
                </a:ln>
                <a:solidFill>
                  <a:prstClr val="black">
                    <a:lumMod val="75000"/>
                    <a:lumOff val="25000"/>
                  </a:prstClr>
                </a:solidFill>
                <a:effectLst/>
                <a:uLnTx/>
                <a:uFillTx/>
                <a:latin typeface="Alibaba PuHuiTi" pitchFamily="18" charset="-122"/>
                <a:ea typeface="Alibaba PuHuiTi" pitchFamily="18" charset="-122"/>
                <a:cs typeface="Alibaba PuHuiTi" pitchFamily="18" charset="-122"/>
              </a:rPr>
              <a:t>，本事才是自己的。</a:t>
            </a:r>
            <a:endParaRPr kumimoji="1" lang="zh-CN" altLang="en-US" sz="1050" b="0" i="0" u="none" strike="noStrike" kern="1200" cap="none" spc="0" normalizeH="0" baseline="0" noProof="0" dirty="0">
              <a:ln>
                <a:noFill/>
              </a:ln>
              <a:solidFill>
                <a:prstClr val="black">
                  <a:lumMod val="75000"/>
                  <a:lumOff val="25000"/>
                </a:prstClr>
              </a:solidFill>
              <a:effectLst/>
              <a:uLnTx/>
              <a:uFillTx/>
              <a:latin typeface="Alibaba PuHuiTi" pitchFamily="18" charset="-122"/>
              <a:ea typeface="Alibaba PuHuiTi" pitchFamily="18" charset="-122"/>
              <a:cs typeface="Alibaba PuHuiTi" pitchFamily="18" charset="-122"/>
            </a:endParaRPr>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498730" y="1937238"/>
            <a:ext cx="2819400" cy="2819400"/>
          </a:xfrm>
          <a:prstGeom prst="rect">
            <a:avLst/>
          </a:prstGeom>
        </p:spPr>
      </p:pic>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主键约束</a:t>
            </a:r>
            <a:endParaRPr kumimoji="1" lang="zh-CN" altLang="en-US" dirty="0"/>
          </a:p>
        </p:txBody>
      </p:sp>
      <p:sp>
        <p:nvSpPr>
          <p:cNvPr id="4" name="文本占位符 3"/>
          <p:cNvSpPr>
            <a:spLocks noGrp="1"/>
          </p:cNvSpPr>
          <p:nvPr>
            <p:ph type="body" sz="quarter" idx="10"/>
          </p:nvPr>
        </p:nvSpPr>
        <p:spPr/>
        <p:txBody>
          <a:bodyPr/>
          <a:lstStyle/>
          <a:p>
            <a:pPr marL="285750" indent="-285750">
              <a:buFont typeface="Wingdings" panose="05000000000000000000" pitchFamily="2" charset="2"/>
              <a:buChar char="u"/>
            </a:pPr>
            <a:r>
              <a:rPr lang="zh-CN" altLang="en-US">
                <a:solidFill>
                  <a:schemeClr val="accent5"/>
                </a:solidFill>
                <a:latin typeface="PingFang SC"/>
              </a:rPr>
              <a:t>通过修改表结构添加主键</a:t>
            </a:r>
            <a:endParaRPr lang="zh-CN" altLang="en-US" b="1" i="0">
              <a:solidFill>
                <a:schemeClr val="accent5"/>
              </a:solidFill>
              <a:effectLst/>
              <a:latin typeface="PingFang SC"/>
            </a:endParaRPr>
          </a:p>
        </p:txBody>
      </p:sp>
      <p:sp>
        <p:nvSpPr>
          <p:cNvPr id="7" name="文本框 6"/>
          <p:cNvSpPr txBox="1"/>
          <p:nvPr/>
        </p:nvSpPr>
        <p:spPr>
          <a:xfrm>
            <a:off x="946876" y="1502486"/>
            <a:ext cx="1028969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主键约束不仅可以在创建表的同时创建，也可以在修改表时添加。</a:t>
            </a:r>
            <a:endParaRPr kumimoji="0" lang="en-US" altLang="zh-CN" sz="1600" b="0" i="0" u="none" strike="noStrike" kern="1200" cap="none" spc="0" normalizeH="0" baseline="0" noProof="0">
              <a:ln>
                <a:noFill/>
              </a:ln>
              <a:solidFill>
                <a:prstClr val="black"/>
              </a:solidFill>
              <a:effectLst/>
              <a:highlight>
                <a:srgbClr val="FFFF00"/>
              </a:highlight>
              <a:uLnTx/>
              <a:uFillTx/>
              <a:latin typeface="Calibri" panose="020F0502020204030204"/>
              <a:ea typeface="Alibaba PuHuiTi B"/>
              <a:cs typeface="+mn-cs"/>
            </a:endParaRPr>
          </a:p>
        </p:txBody>
      </p:sp>
      <p:sp>
        <p:nvSpPr>
          <p:cNvPr id="12" name="文本框 11"/>
          <p:cNvSpPr txBox="1"/>
          <p:nvPr/>
        </p:nvSpPr>
        <p:spPr>
          <a:xfrm>
            <a:off x="1088205" y="2559531"/>
            <a:ext cx="10015588" cy="120032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表名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a:defRPr/>
            </a:pPr>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&lt;</a:t>
            </a:r>
            <a:r>
              <a:rPr lang="zh-CN" altLang="en-US" sz="1800">
                <a:solidFill>
                  <a:srgbClr val="000000"/>
                </a:solidFill>
                <a:effectLst/>
                <a:latin typeface="Courier New" panose="02070409020205090404" pitchFamily="49" charset="0"/>
              </a:rPr>
              <a:t>表名</a:t>
            </a:r>
            <a:r>
              <a:rPr lang="en-US" altLang="zh-CN" sz="1800" b="1">
                <a:solidFill>
                  <a:srgbClr val="000080"/>
                </a:solidFill>
                <a:effectLst/>
                <a:latin typeface="Courier New" panose="02070409020205090404" pitchFamily="49" charset="0"/>
              </a:rPr>
              <a:t>&gt;</a:t>
            </a:r>
            <a:r>
              <a:rPr lang="zh-CN" altLang="en-US"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add</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primary</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key</a:t>
            </a:r>
            <a:r>
              <a:rPr lang="zh-CN" altLang="en-US" b="1">
                <a:solidFill>
                  <a:srgbClr val="000080"/>
                </a:solidFill>
                <a:latin typeface="Courier New" panose="02070409020205090404" pitchFamily="49" charset="0"/>
              </a:rPr>
              <a:t>（</a:t>
            </a:r>
            <a:r>
              <a:rPr lang="zh-CN" altLang="en-US" sz="1800">
                <a:solidFill>
                  <a:srgbClr val="000000"/>
                </a:solidFill>
                <a:effectLst/>
                <a:latin typeface="Courier New" panose="02070409020205090404" pitchFamily="49" charset="0"/>
              </a:rPr>
              <a:t>字段列表</a:t>
            </a:r>
            <a:r>
              <a:rPr lang="en-US" altLang="zh-CN" sz="1800" b="1">
                <a:solidFill>
                  <a:srgbClr val="000080"/>
                </a:solidFill>
                <a:effectLst/>
                <a:latin typeface="Courier New" panose="02070409020205090404" pitchFamily="49" charset="0"/>
              </a:rPr>
              <a:t>);</a:t>
            </a:r>
            <a:endParaRPr lang="zh-CN" altLang="en-US">
              <a:effectLst/>
            </a:endParaRPr>
          </a:p>
        </p:txBody>
      </p:sp>
      <p:sp>
        <p:nvSpPr>
          <p:cNvPr id="13" name="文本框 12"/>
          <p:cNvSpPr txBox="1"/>
          <p:nvPr/>
        </p:nvSpPr>
        <p:spPr>
          <a:xfrm>
            <a:off x="1088205" y="4269006"/>
            <a:ext cx="9897719" cy="227754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 </a:t>
            </a:r>
            <a:r>
              <a:rPr lang="zh-CN" altLang="en-US"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添加单列主键</a:t>
            </a:r>
            <a:endParaRPr lang="en-US"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emp4</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a:solidFill>
                  <a:srgbClr val="000000"/>
                </a:solidFill>
                <a:latin typeface="Courier New" panose="02070409020205090404" pitchFamily="49" charset="0"/>
                <a:ea typeface="黑体" panose="02010609060101010101" pitchFamily="49" charset="-122"/>
              </a:rPr>
              <a:t>  eid </a:t>
            </a:r>
            <a:r>
              <a:rPr lang="en-US" altLang="zh-CN">
                <a:solidFill>
                  <a:srgbClr val="800080"/>
                </a:solidFill>
                <a:latin typeface="Courier New" panose="02070409020205090404" pitchFamily="49" charset="0"/>
                <a:ea typeface="黑体" panose="02010609060101010101" pitchFamily="49" charset="-122"/>
              </a:rPr>
              <a:t>int,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name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varchar</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20</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deptId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int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salary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double</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endParaRPr>
          </a:p>
          <a:p>
            <a:r>
              <a:rPr lang="en-US" altLang="zh-CN" sz="1600" b="1">
                <a:solidFill>
                  <a:srgbClr val="0000FF"/>
                </a:solidFill>
                <a:effectLst/>
                <a:latin typeface="Courier New" panose="02070409020205090404" pitchFamily="49" charset="0"/>
              </a:rPr>
              <a:t>alter</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table</a:t>
            </a:r>
            <a:r>
              <a:rPr lang="en-US" altLang="zh-CN" sz="1600">
                <a:solidFill>
                  <a:srgbClr val="000000"/>
                </a:solidFill>
                <a:effectLst/>
                <a:latin typeface="Courier New" panose="02070409020205090404" pitchFamily="49" charset="0"/>
              </a:rPr>
              <a:t> </a:t>
            </a:r>
            <a:r>
              <a:rPr lang="en-US" altLang="zh-CN" sz="1600" b="1">
                <a:solidFill>
                  <a:srgbClr val="000080"/>
                </a:solidFill>
                <a:latin typeface="Courier New" panose="02070409020205090404" pitchFamily="49" charset="0"/>
              </a:rPr>
              <a:t>emp4</a:t>
            </a:r>
            <a:r>
              <a:rPr lang="zh-CN" altLang="en-US"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add</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primary</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key</a:t>
            </a:r>
            <a:r>
              <a:rPr lang="zh-CN" altLang="en-US" sz="1600" b="1">
                <a:solidFill>
                  <a:srgbClr val="000080"/>
                </a:solidFill>
                <a:latin typeface="Courier New" panose="02070409020205090404" pitchFamily="49" charset="0"/>
              </a:rPr>
              <a:t>（</a:t>
            </a:r>
            <a:r>
              <a:rPr lang="en-US" altLang="zh-CN" sz="1600" b="1">
                <a:solidFill>
                  <a:srgbClr val="000080"/>
                </a:solidFill>
                <a:latin typeface="Courier New" panose="02070409020205090404" pitchFamily="49" charset="0"/>
              </a:rPr>
              <a:t>eid</a:t>
            </a:r>
            <a:r>
              <a:rPr lang="en-US" altLang="zh-CN" sz="1600" b="1">
                <a:solidFill>
                  <a:srgbClr val="000080"/>
                </a:solidFill>
                <a:effectLst/>
                <a:latin typeface="Courier New" panose="02070409020205090404" pitchFamily="49" charset="0"/>
              </a:rPr>
              <a:t>);</a:t>
            </a:r>
            <a:endParaRPr lang="zh-CN" altLang="en-US" sz="1600">
              <a:effectLst/>
            </a:endParaRPr>
          </a:p>
        </p:txBody>
      </p:sp>
      <p:sp>
        <p:nvSpPr>
          <p:cNvPr id="9" name="文本框 8"/>
          <p:cNvSpPr txBox="1"/>
          <p:nvPr/>
        </p:nvSpPr>
        <p:spPr>
          <a:xfrm>
            <a:off x="946876" y="2082686"/>
            <a:ext cx="6097464"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语法：</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1" name="文本框 10"/>
          <p:cNvSpPr txBox="1"/>
          <p:nvPr/>
        </p:nvSpPr>
        <p:spPr>
          <a:xfrm>
            <a:off x="946876" y="3899674"/>
            <a:ext cx="609746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实现：</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主键约束</a:t>
            </a:r>
            <a:endParaRPr kumimoji="1" lang="zh-CN" altLang="en-US" dirty="0"/>
          </a:p>
        </p:txBody>
      </p:sp>
      <p:sp>
        <p:nvSpPr>
          <p:cNvPr id="4" name="文本占位符 3"/>
          <p:cNvSpPr>
            <a:spLocks noGrp="1"/>
          </p:cNvSpPr>
          <p:nvPr>
            <p:ph type="body" sz="quarter" idx="10"/>
          </p:nvPr>
        </p:nvSpPr>
        <p:spPr/>
        <p:txBody>
          <a:bodyPr/>
          <a:lstStyle/>
          <a:p>
            <a:pPr marL="285750" indent="-285750">
              <a:buFont typeface="Wingdings" panose="05000000000000000000" pitchFamily="2" charset="2"/>
              <a:buChar char="u"/>
            </a:pPr>
            <a:r>
              <a:rPr lang="zh-CN" altLang="en-US">
                <a:solidFill>
                  <a:schemeClr val="accent5"/>
                </a:solidFill>
                <a:latin typeface="PingFang SC"/>
              </a:rPr>
              <a:t>删除主键约束</a:t>
            </a:r>
            <a:endParaRPr lang="zh-CN" altLang="en-US" b="1" i="0">
              <a:solidFill>
                <a:schemeClr val="accent5"/>
              </a:solidFill>
              <a:effectLst/>
              <a:latin typeface="PingFang SC"/>
            </a:endParaRPr>
          </a:p>
        </p:txBody>
      </p:sp>
      <p:sp>
        <p:nvSpPr>
          <p:cNvPr id="7" name="文本框 6"/>
          <p:cNvSpPr txBox="1"/>
          <p:nvPr/>
        </p:nvSpPr>
        <p:spPr>
          <a:xfrm>
            <a:off x="946876" y="1502486"/>
            <a:ext cx="10289693" cy="338554"/>
          </a:xfrm>
          <a:prstGeom prst="rect">
            <a:avLst/>
          </a:prstGeom>
          <a:noFill/>
        </p:spPr>
        <p:txBody>
          <a:bodyPr wrap="square">
            <a:spAutoFit/>
          </a:bodyPr>
          <a:lstStyle/>
          <a:p>
            <a:pP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一个表中不需要主键约束时，就需要从表中将其删除。删除主键约束的方法要比创建主键约束容易的多。</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3" name="文本框 12"/>
          <p:cNvSpPr txBox="1"/>
          <p:nvPr/>
        </p:nvSpPr>
        <p:spPr>
          <a:xfrm>
            <a:off x="1147140" y="2793698"/>
            <a:ext cx="9897719" cy="369332"/>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&lt;</a:t>
            </a:r>
            <a:r>
              <a:rPr lang="zh-CN" altLang="en-US" sz="1800">
                <a:solidFill>
                  <a:srgbClr val="000000"/>
                </a:solidFill>
                <a:effectLst/>
                <a:latin typeface="Courier New" panose="02070409020205090404" pitchFamily="49" charset="0"/>
              </a:rPr>
              <a:t>数据表名</a:t>
            </a:r>
            <a:r>
              <a:rPr lang="en-US" altLang="zh-CN" sz="1800" b="1">
                <a:solidFill>
                  <a:srgbClr val="000080"/>
                </a:solidFill>
                <a:effectLst/>
                <a:latin typeface="Courier New" panose="02070409020205090404" pitchFamily="49" charset="0"/>
              </a:rPr>
              <a:t>&gt;</a:t>
            </a:r>
            <a:r>
              <a:rPr lang="zh-CN" altLang="en-US"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primary</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key</a:t>
            </a:r>
            <a:r>
              <a:rPr lang="en-US" altLang="zh-CN" sz="1800" b="1">
                <a:solidFill>
                  <a:srgbClr val="000080"/>
                </a:solidFill>
                <a:effectLst/>
                <a:latin typeface="Courier New" panose="02070409020205090404" pitchFamily="49" charset="0"/>
              </a:rPr>
              <a:t>;</a:t>
            </a:r>
            <a:endParaRPr lang="en-US" altLang="zh-CN" sz="1600">
              <a:effectLst/>
            </a:endParaRPr>
          </a:p>
        </p:txBody>
      </p:sp>
      <p:sp>
        <p:nvSpPr>
          <p:cNvPr id="11" name="文本框 10"/>
          <p:cNvSpPr txBox="1"/>
          <p:nvPr/>
        </p:nvSpPr>
        <p:spPr>
          <a:xfrm>
            <a:off x="1061176" y="2221928"/>
            <a:ext cx="609746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a:solidFill>
                  <a:prstClr val="black"/>
                </a:solidFill>
                <a:latin typeface="Calibri" panose="020F0502020204030204"/>
                <a:ea typeface="黑体" panose="02010609060101010101" pitchFamily="49" charset="-122"/>
              </a:rPr>
              <a:t>格式</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946876" y="3470363"/>
            <a:ext cx="609746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实现：</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1147141" y="4147728"/>
            <a:ext cx="9897718" cy="1754326"/>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删除单列主键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emp1 </a:t>
            </a:r>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primary</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key</a:t>
            </a:r>
            <a:r>
              <a:rPr lang="en-US" altLang="zh-CN" sz="1800" b="1">
                <a:solidFill>
                  <a:srgbClr val="000080"/>
                </a:solidFill>
                <a:effectLst/>
                <a:latin typeface="Courier New" panose="02070409020205090404" pitchFamily="49" charset="0"/>
              </a:rPr>
              <a:t>;</a:t>
            </a:r>
            <a:endParaRPr lang="en-US" altLang="zh-CN" sz="1800" b="1">
              <a:solidFill>
                <a:srgbClr val="00008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删除联合主键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emp5 </a:t>
            </a:r>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primary</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key</a:t>
            </a:r>
            <a:r>
              <a:rPr lang="en-US" altLang="zh-CN" sz="1800" b="1">
                <a:solidFill>
                  <a:srgbClr val="000080"/>
                </a:solidFill>
                <a:effectLst/>
                <a:latin typeface="Courier New" panose="02070409020205090404" pitchFamily="49" charset="0"/>
              </a:rPr>
              <a:t>;</a:t>
            </a:r>
            <a:endParaRPr lang="en-US" altLang="zh-CN">
              <a:effectLst/>
            </a:endParaRPr>
          </a:p>
          <a:p>
            <a:endParaRPr lang="en-US" altLang="zh-CN">
              <a:effectLst/>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自增长约束</a:t>
            </a:r>
            <a:r>
              <a:rPr kumimoji="1" lang="en-US" altLang="zh-CN"/>
              <a:t>(auto_increment)</a:t>
            </a:r>
            <a:endParaRPr kumimoji="1" lang="zh-CN" altLang="en-US" dirty="0"/>
          </a:p>
        </p:txBody>
      </p:sp>
      <p:sp>
        <p:nvSpPr>
          <p:cNvPr id="4" name="文本占位符 3"/>
          <p:cNvSpPr>
            <a:spLocks noGrp="1"/>
          </p:cNvSpPr>
          <p:nvPr>
            <p:ph type="body" sz="quarter" idx="10"/>
          </p:nvPr>
        </p:nvSpPr>
        <p:spPr/>
        <p:txBody>
          <a:bodyPr/>
          <a:lstStyle/>
          <a:p>
            <a:pPr marL="285750" indent="-285750">
              <a:buFont typeface="Wingdings" panose="05000000000000000000" pitchFamily="2" charset="2"/>
              <a:buChar char="u"/>
            </a:pPr>
            <a:r>
              <a:rPr lang="zh-CN" altLang="en-US">
                <a:solidFill>
                  <a:schemeClr val="accent5"/>
                </a:solidFill>
                <a:latin typeface="PingFang SC"/>
              </a:rPr>
              <a:t>概念</a:t>
            </a:r>
            <a:endParaRPr lang="zh-CN" altLang="en-US" b="1" i="0">
              <a:solidFill>
                <a:schemeClr val="accent5"/>
              </a:solidFill>
              <a:effectLst/>
              <a:latin typeface="PingFang SC"/>
            </a:endParaRPr>
          </a:p>
        </p:txBody>
      </p:sp>
      <p:sp>
        <p:nvSpPr>
          <p:cNvPr id="8" name="文本框 7"/>
          <p:cNvSpPr txBox="1"/>
          <p:nvPr/>
        </p:nvSpPr>
        <p:spPr>
          <a:xfrm>
            <a:off x="843285" y="1536402"/>
            <a:ext cx="10749598" cy="190205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在 </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MySQL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中，当主键定义为自增长后，这个主键的值就不再需要用户输入数据了，而由数据库系统根据定义自动赋值。每增加一条记录，主键会自动以相同的步长进行增长。</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通过给字段添加 </a:t>
            </a:r>
            <a:r>
              <a:rPr kumimoji="0" lang="en-US" altLang="zh-CN" sz="1600" b="0" i="0" u="none" strike="noStrike" kern="1200" cap="none" spc="0" normalizeH="0" baseline="0" noProof="0">
                <a:ln>
                  <a:noFill/>
                </a:ln>
                <a:solidFill>
                  <a:prstClr val="black"/>
                </a:solidFill>
                <a:effectLst/>
                <a:highlight>
                  <a:srgbClr val="FFFF00"/>
                </a:highlight>
                <a:uLnTx/>
                <a:uFillTx/>
                <a:latin typeface="Calibri" panose="020F0502020204030204"/>
                <a:ea typeface="Alibaba PuHuiTi B"/>
                <a:cs typeface="+mn-cs"/>
              </a:rPr>
              <a:t>auto_increment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属性来实现主键自增长</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语法</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1070465" y="4777796"/>
            <a:ext cx="9711066" cy="120032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t_user1</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id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int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primary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key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auto_increment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name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varchar</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20</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1" name="文本占位符 3"/>
          <p:cNvSpPr txBox="1"/>
          <p:nvPr/>
        </p:nvSpPr>
        <p:spPr>
          <a:xfrm>
            <a:off x="641854" y="4082613"/>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9" name="文本框 8"/>
          <p:cNvSpPr txBox="1"/>
          <p:nvPr/>
        </p:nvSpPr>
        <p:spPr>
          <a:xfrm>
            <a:off x="1070465" y="3505717"/>
            <a:ext cx="6097464"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字段名 数据</a:t>
            </a:r>
            <a:r>
              <a:rPr kumimoji="0" lang="zh-CN" altLang="en-US"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类</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型 </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auto_increment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自增长约束</a:t>
            </a:r>
            <a:r>
              <a:rPr kumimoji="1" lang="en-US" altLang="zh-CN"/>
              <a:t>(auto_increment)</a:t>
            </a:r>
            <a:endParaRPr kumimoji="1" lang="zh-CN" altLang="en-US" dirty="0"/>
          </a:p>
        </p:txBody>
      </p:sp>
      <p:sp>
        <p:nvSpPr>
          <p:cNvPr id="4" name="文本占位符 3"/>
          <p:cNvSpPr>
            <a:spLocks noGrp="1"/>
          </p:cNvSpPr>
          <p:nvPr>
            <p:ph type="body" sz="quarter" idx="10"/>
          </p:nvPr>
        </p:nvSpPr>
        <p:spPr/>
        <p:txBody>
          <a:bodyPr/>
          <a:lstStyle/>
          <a:p>
            <a:pPr marL="285750" indent="-285750">
              <a:buFont typeface="Wingdings" panose="05000000000000000000" pitchFamily="2" charset="2"/>
              <a:buChar char="u"/>
            </a:pPr>
            <a:r>
              <a:rPr lang="zh-CN" altLang="en-US">
                <a:solidFill>
                  <a:schemeClr val="accent5"/>
                </a:solidFill>
                <a:latin typeface="PingFang SC"/>
              </a:rPr>
              <a:t>特点</a:t>
            </a:r>
            <a:endParaRPr lang="zh-CN" altLang="en-US" b="1" i="0">
              <a:solidFill>
                <a:schemeClr val="accent5"/>
              </a:solidFill>
              <a:effectLst/>
              <a:latin typeface="PingFang SC"/>
            </a:endParaRPr>
          </a:p>
        </p:txBody>
      </p:sp>
      <p:sp>
        <p:nvSpPr>
          <p:cNvPr id="8" name="文本框 7"/>
          <p:cNvSpPr txBox="1"/>
          <p:nvPr/>
        </p:nvSpPr>
        <p:spPr>
          <a:xfrm>
            <a:off x="824991" y="1800775"/>
            <a:ext cx="10749598" cy="1815882"/>
          </a:xfrm>
          <a:prstGeom prst="rect">
            <a:avLst/>
          </a:prstGeom>
          <a:noFill/>
        </p:spPr>
        <p:txBody>
          <a:bodyPr wrap="square">
            <a:spAutoFit/>
          </a:bodyPr>
          <a:lstStyle/>
          <a:p>
            <a:pPr marL="285750" indent="-285750" algn="l">
              <a:buFont typeface="Wingdings" panose="05000000000000000000" pitchFamily="2" charset="2"/>
              <a:buChar char="Ø"/>
            </a:pPr>
            <a:r>
              <a:rPr lang="zh-CN" altLang="en-US" sz="1600">
                <a:solidFill>
                  <a:srgbClr val="444444"/>
                </a:solidFill>
                <a:latin typeface="Helvetica Neue"/>
                <a:ea typeface="Alibaba PuHuiTi B"/>
              </a:rPr>
              <a:t>默认情况下，</a:t>
            </a:r>
            <a:r>
              <a:rPr lang="en-US" altLang="zh-CN" sz="1600">
                <a:solidFill>
                  <a:srgbClr val="444444"/>
                </a:solidFill>
                <a:latin typeface="Helvetica Neue"/>
                <a:ea typeface="Alibaba PuHuiTi B"/>
              </a:rPr>
              <a:t>auto_increment</a:t>
            </a:r>
            <a:r>
              <a:rPr lang="zh-CN" altLang="en-US" sz="1600">
                <a:solidFill>
                  <a:srgbClr val="444444"/>
                </a:solidFill>
                <a:latin typeface="Helvetica Neue"/>
                <a:ea typeface="Alibaba PuHuiTi B"/>
              </a:rPr>
              <a:t>的初始值是 </a:t>
            </a:r>
            <a:r>
              <a:rPr lang="en-US" altLang="zh-CN" sz="1600">
                <a:solidFill>
                  <a:srgbClr val="444444"/>
                </a:solidFill>
                <a:latin typeface="Helvetica Neue"/>
                <a:ea typeface="Alibaba PuHuiTi B"/>
              </a:rPr>
              <a:t>1</a:t>
            </a:r>
            <a:r>
              <a:rPr lang="zh-CN" altLang="en-US" sz="1600">
                <a:solidFill>
                  <a:srgbClr val="444444"/>
                </a:solidFill>
                <a:latin typeface="Helvetica Neue"/>
                <a:ea typeface="Alibaba PuHuiTi B"/>
              </a:rPr>
              <a:t>，每新增一条记录，字段值自动加 </a:t>
            </a:r>
            <a:r>
              <a:rPr lang="en-US" altLang="zh-CN" sz="1600">
                <a:solidFill>
                  <a:srgbClr val="444444"/>
                </a:solidFill>
                <a:latin typeface="Helvetica Neue"/>
                <a:ea typeface="Alibaba PuHuiTi B"/>
              </a:rPr>
              <a:t>1</a:t>
            </a:r>
            <a:r>
              <a:rPr lang="zh-CN" altLang="en-US" sz="1600">
                <a:solidFill>
                  <a:srgbClr val="444444"/>
                </a:solidFill>
                <a:latin typeface="Helvetica Neue"/>
                <a:ea typeface="Alibaba PuHuiTi B"/>
              </a:rPr>
              <a:t>。</a:t>
            </a:r>
            <a:endParaRPr lang="en-US" altLang="zh-CN" sz="1600">
              <a:solidFill>
                <a:srgbClr val="444444"/>
              </a:solidFill>
              <a:latin typeface="Helvetica Neue"/>
              <a:ea typeface="Alibaba PuHuiTi B"/>
            </a:endParaRPr>
          </a:p>
          <a:p>
            <a:pPr marL="285750" indent="-285750" algn="l">
              <a:buFont typeface="Wingdings" panose="05000000000000000000" pitchFamily="2" charset="2"/>
              <a:buChar char="Ø"/>
            </a:pPr>
            <a:r>
              <a:rPr lang="zh-CN" altLang="en-US" sz="1600">
                <a:solidFill>
                  <a:srgbClr val="444444"/>
                </a:solidFill>
                <a:latin typeface="Helvetica Neue"/>
                <a:ea typeface="Alibaba PuHuiTi B"/>
              </a:rPr>
              <a:t>一个表中只能有一个字段使用 </a:t>
            </a:r>
            <a:r>
              <a:rPr lang="en-US" altLang="zh-CN" sz="1600">
                <a:solidFill>
                  <a:srgbClr val="444444"/>
                </a:solidFill>
                <a:latin typeface="Helvetica Neue"/>
                <a:ea typeface="Alibaba PuHuiTi B"/>
              </a:rPr>
              <a:t>auto_increment</a:t>
            </a:r>
            <a:r>
              <a:rPr lang="zh-CN" altLang="en-US" sz="1600">
                <a:solidFill>
                  <a:srgbClr val="444444"/>
                </a:solidFill>
                <a:latin typeface="Helvetica Neue"/>
                <a:ea typeface="Alibaba PuHuiTi B"/>
              </a:rPr>
              <a:t>约束，且该字段必须有唯一索引，以避免序号重复（即为主键或主键的一部分）。</a:t>
            </a:r>
            <a:endParaRPr lang="en-US" altLang="zh-CN" sz="1600">
              <a:solidFill>
                <a:srgbClr val="444444"/>
              </a:solidFill>
              <a:latin typeface="Helvetica Neue"/>
              <a:ea typeface="Alibaba PuHuiTi B"/>
            </a:endParaRPr>
          </a:p>
          <a:p>
            <a:pPr marL="285750" indent="-285750" algn="l">
              <a:buFont typeface="Wingdings" panose="05000000000000000000" pitchFamily="2" charset="2"/>
              <a:buChar char="Ø"/>
            </a:pPr>
            <a:r>
              <a:rPr lang="en-US" altLang="zh-CN" sz="1600">
                <a:solidFill>
                  <a:srgbClr val="444444"/>
                </a:solidFill>
                <a:latin typeface="Helvetica Neue"/>
                <a:ea typeface="Alibaba PuHuiTi B"/>
              </a:rPr>
              <a:t>auto_increment</a:t>
            </a:r>
            <a:r>
              <a:rPr lang="zh-CN" altLang="en-US" sz="1600">
                <a:solidFill>
                  <a:srgbClr val="444444"/>
                </a:solidFill>
                <a:latin typeface="Helvetica Neue"/>
                <a:ea typeface="Alibaba PuHuiTi B"/>
              </a:rPr>
              <a:t>约束的字段必须具备 </a:t>
            </a:r>
            <a:r>
              <a:rPr lang="en-US" altLang="zh-CN" sz="1600">
                <a:solidFill>
                  <a:srgbClr val="444444"/>
                </a:solidFill>
                <a:latin typeface="Helvetica Neue"/>
                <a:ea typeface="Alibaba PuHuiTi B"/>
              </a:rPr>
              <a:t>NOT NULL </a:t>
            </a:r>
            <a:r>
              <a:rPr lang="zh-CN" altLang="en-US" sz="1600">
                <a:solidFill>
                  <a:srgbClr val="444444"/>
                </a:solidFill>
                <a:latin typeface="Helvetica Neue"/>
                <a:ea typeface="Alibaba PuHuiTi B"/>
              </a:rPr>
              <a:t>属性。</a:t>
            </a:r>
            <a:endParaRPr lang="en-US" altLang="zh-CN" sz="1600">
              <a:solidFill>
                <a:srgbClr val="444444"/>
              </a:solidFill>
              <a:latin typeface="Helvetica Neue"/>
              <a:ea typeface="Alibaba PuHuiTi B"/>
            </a:endParaRPr>
          </a:p>
          <a:p>
            <a:pPr marL="285750" indent="-285750" algn="l">
              <a:buFont typeface="Wingdings" panose="05000000000000000000" pitchFamily="2" charset="2"/>
              <a:buChar char="Ø"/>
            </a:pPr>
            <a:r>
              <a:rPr lang="en-US" altLang="zh-CN" sz="1600">
                <a:solidFill>
                  <a:srgbClr val="444444"/>
                </a:solidFill>
                <a:latin typeface="Helvetica Neue"/>
                <a:ea typeface="Alibaba PuHuiTi B"/>
              </a:rPr>
              <a:t>auto_increment</a:t>
            </a:r>
            <a:r>
              <a:rPr lang="zh-CN" altLang="en-US" sz="1600">
                <a:solidFill>
                  <a:srgbClr val="444444"/>
                </a:solidFill>
                <a:latin typeface="Helvetica Neue"/>
                <a:ea typeface="Alibaba PuHuiTi B"/>
              </a:rPr>
              <a:t>约束的字段只能是整数类型（</a:t>
            </a:r>
            <a:r>
              <a:rPr lang="en-US" altLang="zh-CN" sz="1600">
                <a:solidFill>
                  <a:srgbClr val="444444"/>
                </a:solidFill>
                <a:latin typeface="Helvetica Neue"/>
                <a:ea typeface="Alibaba PuHuiTi B"/>
              </a:rPr>
              <a:t>TINYINT</a:t>
            </a:r>
            <a:r>
              <a:rPr lang="zh-CN" altLang="en-US" sz="1600">
                <a:solidFill>
                  <a:srgbClr val="444444"/>
                </a:solidFill>
                <a:latin typeface="Helvetica Neue"/>
                <a:ea typeface="Alibaba PuHuiTi B"/>
              </a:rPr>
              <a:t>、</a:t>
            </a:r>
            <a:r>
              <a:rPr lang="en-US" altLang="zh-CN" sz="1600">
                <a:solidFill>
                  <a:srgbClr val="444444"/>
                </a:solidFill>
                <a:latin typeface="Helvetica Neue"/>
                <a:ea typeface="Alibaba PuHuiTi B"/>
              </a:rPr>
              <a:t>SMALLINT</a:t>
            </a:r>
            <a:r>
              <a:rPr lang="zh-CN" altLang="en-US" sz="1600">
                <a:solidFill>
                  <a:srgbClr val="444444"/>
                </a:solidFill>
                <a:latin typeface="Helvetica Neue"/>
                <a:ea typeface="Alibaba PuHuiTi B"/>
              </a:rPr>
              <a:t>、</a:t>
            </a:r>
            <a:r>
              <a:rPr lang="en-US" altLang="zh-CN" sz="1600">
                <a:solidFill>
                  <a:srgbClr val="444444"/>
                </a:solidFill>
                <a:latin typeface="Helvetica Neue"/>
                <a:ea typeface="Alibaba PuHuiTi B"/>
              </a:rPr>
              <a:t>INT</a:t>
            </a:r>
            <a:r>
              <a:rPr lang="zh-CN" altLang="en-US" sz="1600">
                <a:solidFill>
                  <a:srgbClr val="444444"/>
                </a:solidFill>
                <a:latin typeface="Helvetica Neue"/>
                <a:ea typeface="Alibaba PuHuiTi B"/>
              </a:rPr>
              <a:t>、</a:t>
            </a:r>
            <a:r>
              <a:rPr lang="en-US" altLang="zh-CN" sz="1600">
                <a:solidFill>
                  <a:srgbClr val="444444"/>
                </a:solidFill>
                <a:latin typeface="Helvetica Neue"/>
                <a:ea typeface="Alibaba PuHuiTi B"/>
              </a:rPr>
              <a:t>BIGINT </a:t>
            </a:r>
            <a:r>
              <a:rPr lang="zh-CN" altLang="en-US" sz="1600">
                <a:solidFill>
                  <a:srgbClr val="444444"/>
                </a:solidFill>
                <a:latin typeface="Helvetica Neue"/>
                <a:ea typeface="Alibaba PuHuiTi B"/>
              </a:rPr>
              <a:t>等。</a:t>
            </a:r>
            <a:endParaRPr lang="en-US" altLang="zh-CN" sz="1600">
              <a:solidFill>
                <a:srgbClr val="444444"/>
              </a:solidFill>
              <a:latin typeface="Helvetica Neue"/>
              <a:ea typeface="Alibaba PuHuiTi B"/>
            </a:endParaRPr>
          </a:p>
          <a:p>
            <a:pPr marL="285750" indent="-285750" algn="l">
              <a:buFont typeface="Wingdings" panose="05000000000000000000" pitchFamily="2" charset="2"/>
              <a:buChar char="Ø"/>
            </a:pPr>
            <a:r>
              <a:rPr lang="en-US" altLang="zh-CN" sz="1600">
                <a:solidFill>
                  <a:srgbClr val="444444"/>
                </a:solidFill>
                <a:latin typeface="Helvetica Neue"/>
                <a:ea typeface="Alibaba PuHuiTi B"/>
              </a:rPr>
              <a:t>auto_increment</a:t>
            </a:r>
            <a:r>
              <a:rPr lang="zh-CN" altLang="en-US" sz="1600">
                <a:solidFill>
                  <a:srgbClr val="444444"/>
                </a:solidFill>
                <a:latin typeface="Helvetica Neue"/>
                <a:ea typeface="Alibaba PuHuiTi B"/>
              </a:rPr>
              <a:t>约束字段的最大值受该字段的数据类型约束，如果达到上限，</a:t>
            </a:r>
            <a:r>
              <a:rPr lang="en-US" altLang="zh-CN" sz="1600">
                <a:solidFill>
                  <a:srgbClr val="444444"/>
                </a:solidFill>
                <a:latin typeface="Helvetica Neue"/>
                <a:ea typeface="Alibaba PuHuiTi B"/>
              </a:rPr>
              <a:t>auto_increment</a:t>
            </a:r>
            <a:r>
              <a:rPr lang="zh-CN" altLang="en-US" sz="1600">
                <a:solidFill>
                  <a:srgbClr val="444444"/>
                </a:solidFill>
                <a:latin typeface="Helvetica Neue"/>
                <a:ea typeface="Alibaba PuHuiTi B"/>
              </a:rPr>
              <a:t>就会失效。</a:t>
            </a:r>
            <a:endParaRPr lang="zh-CN" altLang="en-US" sz="1600">
              <a:solidFill>
                <a:srgbClr val="444444"/>
              </a:solidFill>
              <a:latin typeface="Helvetica Neue"/>
              <a:ea typeface="Alibaba PuHuiTi B"/>
            </a:endParaRPr>
          </a:p>
          <a:p>
            <a:pPr marR="0" lvl="0" algn="l" defTabSz="914400" rtl="0" eaLnBrk="1" fontAlgn="auto" latinLnBrk="0" hangingPunct="1">
              <a:lnSpc>
                <a:spcPct val="100000"/>
              </a:lnSpc>
              <a:spcBef>
                <a:spcPts val="0"/>
              </a:spcBef>
              <a:spcAft>
                <a:spcPts val="0"/>
              </a:spcAft>
              <a:buClrTx/>
              <a:buSzTx/>
              <a:defRPr/>
            </a:pPr>
            <a:endParaRPr lang="en-US" altLang="zh-CN" sz="1600">
              <a:solidFill>
                <a:prstClr val="black"/>
              </a:solidFill>
              <a:latin typeface="Calibri" panose="020F0502020204030204"/>
              <a:ea typeface="Alibaba PuHuiTi B"/>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自增长约束</a:t>
            </a:r>
            <a:r>
              <a:rPr kumimoji="1" lang="en-US" altLang="zh-CN"/>
              <a:t>(auto_increment)</a:t>
            </a:r>
            <a:endParaRPr kumimoji="1" lang="zh-CN" altLang="en-US" dirty="0"/>
          </a:p>
        </p:txBody>
      </p:sp>
      <p:sp>
        <p:nvSpPr>
          <p:cNvPr id="10" name="文本框 9"/>
          <p:cNvSpPr txBox="1"/>
          <p:nvPr/>
        </p:nvSpPr>
        <p:spPr>
          <a:xfrm>
            <a:off x="956874" y="3054900"/>
            <a:ext cx="9711066" cy="144655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方式</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，创建表时指定</a:t>
            </a: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t_user2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id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int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primary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key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auto_increment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name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varchar</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20</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auto_increment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100</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1" name="文本占位符 3"/>
          <p:cNvSpPr txBox="1"/>
          <p:nvPr/>
        </p:nvSpPr>
        <p:spPr>
          <a:xfrm>
            <a:off x="956874" y="1066215"/>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指定自增字段初始值</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1070464" y="1888241"/>
            <a:ext cx="10522418"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444444"/>
                </a:solidFill>
                <a:effectLst/>
                <a:uLnTx/>
                <a:uFillTx/>
                <a:latin typeface="Helvetica Neue"/>
                <a:ea typeface="Alibaba PuHuiTi B"/>
                <a:cs typeface="+mn-cs"/>
              </a:rPr>
              <a:t>如果第一条记录设置了该字段的初始值，那么新增加的记录就从这个初始值开始自增。例如，如果表中插入的第一条记录的 </a:t>
            </a:r>
            <a:r>
              <a:rPr kumimoji="0" lang="en-US" altLang="zh-CN" sz="1600" b="0" i="0" u="none" strike="noStrike" kern="1200" cap="none" spc="0" normalizeH="0" baseline="0" noProof="0">
                <a:ln>
                  <a:noFill/>
                </a:ln>
                <a:solidFill>
                  <a:srgbClr val="444444"/>
                </a:solidFill>
                <a:effectLst/>
                <a:uLnTx/>
                <a:uFillTx/>
                <a:latin typeface="Helvetica Neue"/>
                <a:ea typeface="Alibaba PuHuiTi B"/>
                <a:cs typeface="+mn-cs"/>
              </a:rPr>
              <a:t>id </a:t>
            </a:r>
            <a:r>
              <a:rPr kumimoji="0" lang="zh-CN" altLang="en-US" sz="1600" b="0" i="0" u="none" strike="noStrike" kern="1200" cap="none" spc="0" normalizeH="0" baseline="0" noProof="0">
                <a:ln>
                  <a:noFill/>
                </a:ln>
                <a:solidFill>
                  <a:srgbClr val="444444"/>
                </a:solidFill>
                <a:effectLst/>
                <a:uLnTx/>
                <a:uFillTx/>
                <a:latin typeface="Helvetica Neue"/>
                <a:ea typeface="Alibaba PuHuiTi B"/>
                <a:cs typeface="+mn-cs"/>
              </a:rPr>
              <a:t>值设置为 </a:t>
            </a:r>
            <a:r>
              <a:rPr kumimoji="0" lang="en-US" altLang="zh-CN" sz="1600" b="0" i="0" u="none" strike="noStrike" kern="1200" cap="none" spc="0" normalizeH="0" baseline="0" noProof="0">
                <a:ln>
                  <a:noFill/>
                </a:ln>
                <a:solidFill>
                  <a:srgbClr val="444444"/>
                </a:solidFill>
                <a:effectLst/>
                <a:uLnTx/>
                <a:uFillTx/>
                <a:latin typeface="Helvetica Neue"/>
                <a:ea typeface="Alibaba PuHuiTi B"/>
                <a:cs typeface="+mn-cs"/>
              </a:rPr>
              <a:t>5</a:t>
            </a:r>
            <a:r>
              <a:rPr kumimoji="0" lang="zh-CN" altLang="en-US" sz="1600" b="0" i="0" u="none" strike="noStrike" kern="1200" cap="none" spc="0" normalizeH="0" baseline="0" noProof="0">
                <a:ln>
                  <a:noFill/>
                </a:ln>
                <a:solidFill>
                  <a:srgbClr val="444444"/>
                </a:solidFill>
                <a:effectLst/>
                <a:uLnTx/>
                <a:uFillTx/>
                <a:latin typeface="Helvetica Neue"/>
                <a:ea typeface="Alibaba PuHuiTi B"/>
                <a:cs typeface="+mn-cs"/>
              </a:rPr>
              <a:t>，那么再插入记录时，</a:t>
            </a:r>
            <a:r>
              <a:rPr kumimoji="0" lang="en-US" altLang="zh-CN" sz="1600" b="0" i="0" u="none" strike="noStrike" kern="1200" cap="none" spc="0" normalizeH="0" baseline="0" noProof="0">
                <a:ln>
                  <a:noFill/>
                </a:ln>
                <a:solidFill>
                  <a:srgbClr val="444444"/>
                </a:solidFill>
                <a:effectLst/>
                <a:uLnTx/>
                <a:uFillTx/>
                <a:latin typeface="Helvetica Neue"/>
                <a:ea typeface="Alibaba PuHuiTi B"/>
                <a:cs typeface="+mn-cs"/>
              </a:rPr>
              <a:t>id </a:t>
            </a:r>
            <a:r>
              <a:rPr kumimoji="0" lang="zh-CN" altLang="en-US" sz="1600" b="0" i="0" u="none" strike="noStrike" kern="1200" cap="none" spc="0" normalizeH="0" baseline="0" noProof="0">
                <a:ln>
                  <a:noFill/>
                </a:ln>
                <a:solidFill>
                  <a:srgbClr val="444444"/>
                </a:solidFill>
                <a:effectLst/>
                <a:uLnTx/>
                <a:uFillTx/>
                <a:latin typeface="Helvetica Neue"/>
                <a:ea typeface="Alibaba PuHuiTi B"/>
                <a:cs typeface="+mn-cs"/>
              </a:rPr>
              <a:t>值就会从 </a:t>
            </a:r>
            <a:r>
              <a:rPr kumimoji="0" lang="en-US" altLang="zh-CN" sz="1600" b="0" i="0" u="none" strike="noStrike" kern="1200" cap="none" spc="0" normalizeH="0" baseline="0" noProof="0">
                <a:ln>
                  <a:noFill/>
                </a:ln>
                <a:solidFill>
                  <a:srgbClr val="444444"/>
                </a:solidFill>
                <a:effectLst/>
                <a:uLnTx/>
                <a:uFillTx/>
                <a:latin typeface="Helvetica Neue"/>
                <a:ea typeface="Alibaba PuHuiTi B"/>
                <a:cs typeface="+mn-cs"/>
              </a:rPr>
              <a:t>5 </a:t>
            </a:r>
            <a:r>
              <a:rPr kumimoji="0" lang="zh-CN" altLang="en-US" sz="1600" b="0" i="0" u="none" strike="noStrike" kern="1200" cap="none" spc="0" normalizeH="0" baseline="0" noProof="0">
                <a:ln>
                  <a:noFill/>
                </a:ln>
                <a:solidFill>
                  <a:srgbClr val="444444"/>
                </a:solidFill>
                <a:effectLst/>
                <a:uLnTx/>
                <a:uFillTx/>
                <a:latin typeface="Helvetica Neue"/>
                <a:ea typeface="Alibaba PuHuiTi B"/>
                <a:cs typeface="+mn-cs"/>
              </a:rPr>
              <a:t>开始往上增加</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自增长约束</a:t>
            </a:r>
            <a:r>
              <a:rPr kumimoji="1" lang="en-US" altLang="zh-CN"/>
              <a:t>(auto_increment)</a:t>
            </a:r>
            <a:endParaRPr kumimoji="1" lang="zh-CN" altLang="en-US" dirty="0"/>
          </a:p>
        </p:txBody>
      </p:sp>
      <p:sp>
        <p:nvSpPr>
          <p:cNvPr id="10" name="文本框 9"/>
          <p:cNvSpPr txBox="1"/>
          <p:nvPr/>
        </p:nvSpPr>
        <p:spPr>
          <a:xfrm>
            <a:off x="791050" y="1985094"/>
            <a:ext cx="9711066" cy="2000548"/>
          </a:xfrm>
          <a:prstGeom prst="rect">
            <a:avLst/>
          </a:prstGeom>
          <a:solidFill>
            <a:srgbClr val="FFFFE4"/>
          </a:solidFill>
          <a:ln>
            <a:solidFill>
              <a:schemeClr val="tx1"/>
            </a:solidFill>
          </a:ln>
        </p:spPr>
        <p:txBody>
          <a:bodyPr wrap="square">
            <a:spAutoFit/>
          </a:bodyPr>
          <a:lstStyle/>
          <a:p>
            <a:pPr marR="0" lvl="0" indent="0" fontAlgn="auto">
              <a:lnSpc>
                <a:spcPct val="100000"/>
              </a:lnSpc>
              <a:spcBef>
                <a:spcPts val="0"/>
              </a:spcBef>
              <a:spcAft>
                <a:spcPts val="0"/>
              </a:spcAft>
              <a:buClrTx/>
              <a:buSzTx/>
              <a:buFontTx/>
              <a:buNone/>
              <a:defRPr/>
            </a:pPr>
            <a:r>
              <a:rPr lang="en-US"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 </a:t>
            </a:r>
            <a:r>
              <a:rPr lang="zh-CN" altLang="en-US"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方式</a:t>
            </a:r>
            <a:r>
              <a:rPr lang="en-US"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2</a:t>
            </a:r>
            <a:r>
              <a:rPr lang="zh-CN" altLang="en-US"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，创建表之后指定</a:t>
            </a:r>
            <a:endParaRPr lang="en-US"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t_user3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id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int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primary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key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auto_increment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name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varchar</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20</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r>
              <a:rPr lang="fr-FR" altLang="zh-CN" sz="1800" b="1">
                <a:solidFill>
                  <a:srgbClr val="0000FF"/>
                </a:solidFill>
                <a:effectLst/>
                <a:latin typeface="Courier New" panose="02070409020205090404" pitchFamily="49" charset="0"/>
              </a:rPr>
              <a:t>alter</a:t>
            </a:r>
            <a:r>
              <a:rPr lang="fr-FR" altLang="zh-CN" sz="1800">
                <a:solidFill>
                  <a:srgbClr val="000000"/>
                </a:solidFill>
                <a:effectLst/>
                <a:latin typeface="Courier New" panose="02070409020205090404" pitchFamily="49" charset="0"/>
              </a:rPr>
              <a:t> </a:t>
            </a:r>
            <a:r>
              <a:rPr lang="fr-FR" altLang="zh-CN" sz="1800" b="1">
                <a:solidFill>
                  <a:srgbClr val="0000FF"/>
                </a:solidFill>
                <a:effectLst/>
                <a:latin typeface="Courier New" panose="02070409020205090404" pitchFamily="49" charset="0"/>
              </a:rPr>
              <a:t>table</a:t>
            </a:r>
            <a:r>
              <a:rPr lang="fr-FR" altLang="zh-CN" sz="1800">
                <a:solidFill>
                  <a:srgbClr val="000000"/>
                </a:solidFill>
                <a:effectLst/>
                <a:latin typeface="Courier New" panose="02070409020205090404" pitchFamily="49" charset="0"/>
              </a:rPr>
              <a:t> t_user2 auto_increment</a:t>
            </a:r>
            <a:r>
              <a:rPr lang="fr-FR" altLang="zh-CN" sz="1800" b="1">
                <a:solidFill>
                  <a:srgbClr val="000080"/>
                </a:solidFill>
                <a:effectLst/>
                <a:latin typeface="Courier New" panose="02070409020205090404" pitchFamily="49" charset="0"/>
              </a:rPr>
              <a:t>=</a:t>
            </a:r>
            <a:r>
              <a:rPr lang="fr-FR" altLang="zh-CN" sz="1800">
                <a:solidFill>
                  <a:srgbClr val="FF8000"/>
                </a:solidFill>
                <a:effectLst/>
                <a:latin typeface="Courier New" panose="02070409020205090404" pitchFamily="49" charset="0"/>
              </a:rPr>
              <a:t>100;</a:t>
            </a:r>
            <a:endParaRPr lang="fr-FR" altLang="zh-CN">
              <a:effectLst/>
            </a:endParaRPr>
          </a:p>
        </p:txBody>
      </p:sp>
      <p:sp>
        <p:nvSpPr>
          <p:cNvPr id="11" name="文本占位符 3"/>
          <p:cNvSpPr txBox="1"/>
          <p:nvPr/>
        </p:nvSpPr>
        <p:spPr>
          <a:xfrm>
            <a:off x="623477" y="1224545"/>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指定自增字段初始值</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3" name="文本占位符 3"/>
          <p:cNvSpPr txBox="1"/>
          <p:nvPr/>
        </p:nvSpPr>
        <p:spPr>
          <a:xfrm>
            <a:off x="538485" y="459907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delete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truncate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在删除后自增列的变化</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896558" y="5198404"/>
            <a:ext cx="6097464" cy="646331"/>
          </a:xfrm>
          <a:prstGeom prst="rect">
            <a:avLst/>
          </a:prstGeom>
          <a:noFill/>
        </p:spPr>
        <p:txBody>
          <a:bodyPr wrap="square">
            <a:spAutoFit/>
          </a:bodyPr>
          <a:lstStyle/>
          <a:p>
            <a:pPr marL="285750" indent="-285750">
              <a:buFont typeface="Wingdings" panose="05000000000000000000" pitchFamily="2" charset="2"/>
              <a:buChar char="Ø"/>
            </a:pPr>
            <a:r>
              <a:rPr lang="en-US" altLang="zh-CN" b="0" i="0">
                <a:solidFill>
                  <a:srgbClr val="4D4D4D"/>
                </a:solidFill>
                <a:effectLst/>
                <a:latin typeface="-apple-system"/>
              </a:rPr>
              <a:t>delete</a:t>
            </a:r>
            <a:r>
              <a:rPr lang="zh-CN" altLang="en-US">
                <a:solidFill>
                  <a:srgbClr val="4D4D4D"/>
                </a:solidFill>
                <a:latin typeface="-apple-system"/>
              </a:rPr>
              <a:t>数据之后自动增长从断点开始</a:t>
            </a:r>
            <a:endParaRPr lang="en-US" altLang="zh-CN">
              <a:solidFill>
                <a:srgbClr val="4D4D4D"/>
              </a:solidFill>
              <a:latin typeface="-apple-system"/>
            </a:endParaRPr>
          </a:p>
          <a:p>
            <a:pPr marL="285750" indent="-285750">
              <a:buFont typeface="Wingdings" panose="05000000000000000000" pitchFamily="2" charset="2"/>
              <a:buChar char="Ø"/>
            </a:pPr>
            <a:r>
              <a:rPr lang="en-US" altLang="zh-CN">
                <a:solidFill>
                  <a:srgbClr val="4D4D4D"/>
                </a:solidFill>
                <a:latin typeface="-apple-system"/>
              </a:rPr>
              <a:t>t</a:t>
            </a:r>
            <a:r>
              <a:rPr lang="en-US" altLang="zh-CN" b="0" i="0">
                <a:solidFill>
                  <a:srgbClr val="4D4D4D"/>
                </a:solidFill>
                <a:effectLst/>
                <a:latin typeface="-apple-system"/>
              </a:rPr>
              <a:t>runcate</a:t>
            </a:r>
            <a:r>
              <a:rPr lang="zh-CN" altLang="en-US" b="0" i="0">
                <a:solidFill>
                  <a:srgbClr val="4D4D4D"/>
                </a:solidFill>
                <a:effectLst/>
                <a:latin typeface="-apple-system"/>
              </a:rPr>
              <a:t>数据</a:t>
            </a:r>
            <a:r>
              <a:rPr lang="zh-CN" altLang="en-US">
                <a:solidFill>
                  <a:srgbClr val="4D4D4D"/>
                </a:solidFill>
                <a:latin typeface="-apple-system"/>
              </a:rPr>
              <a:t>之后</a:t>
            </a:r>
            <a:r>
              <a:rPr lang="zh-CN" altLang="en-US" b="0" i="0">
                <a:solidFill>
                  <a:srgbClr val="4D4D4D"/>
                </a:solidFill>
                <a:effectLst/>
                <a:latin typeface="-apple-system"/>
              </a:rPr>
              <a:t>自动增长</a:t>
            </a:r>
            <a:r>
              <a:rPr lang="zh-CN" altLang="en-US">
                <a:solidFill>
                  <a:srgbClr val="4D4D4D"/>
                </a:solidFill>
                <a:latin typeface="-apple-system"/>
              </a:rPr>
              <a:t>从默认起始值开始</a:t>
            </a:r>
            <a:endParaRPr lang="zh-CN" altLang="en-US"/>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非空约束</a:t>
            </a:r>
            <a:r>
              <a:rPr kumimoji="1" lang="en-US" altLang="zh-CN"/>
              <a:t>(not null)</a:t>
            </a:r>
            <a:endParaRPr kumimoji="1" lang="zh-CN" altLang="en-US" dirty="0"/>
          </a:p>
        </p:txBody>
      </p:sp>
      <p:sp>
        <p:nvSpPr>
          <p:cNvPr id="10" name="文本框 9"/>
          <p:cNvSpPr txBox="1"/>
          <p:nvPr/>
        </p:nvSpPr>
        <p:spPr>
          <a:xfrm>
            <a:off x="896559" y="4488646"/>
            <a:ext cx="7640859" cy="156966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方式</a:t>
            </a:r>
            <a:r>
              <a:rPr lang="en-US"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1</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，创建表时指定</a:t>
            </a: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a:defRPr/>
            </a:pPr>
            <a:r>
              <a:rPr lang="en-US" altLang="zh-CN" sz="1600" b="1">
                <a:solidFill>
                  <a:srgbClr val="0000FF"/>
                </a:solidFill>
                <a:effectLst/>
                <a:latin typeface="Courier New" panose="02070409020205090404" pitchFamily="49" charset="0"/>
              </a:rPr>
              <a:t>create</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table</a:t>
            </a:r>
            <a:r>
              <a:rPr lang="en-US" altLang="zh-CN" sz="1600">
                <a:solidFill>
                  <a:srgbClr val="000000"/>
                </a:solidFill>
                <a:effectLst/>
                <a:latin typeface="Courier New" panose="02070409020205090404" pitchFamily="49" charset="0"/>
              </a:rPr>
              <a:t> t_user6 </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endParaRPr lang="en-US" altLang="zh-CN" sz="1600">
              <a:solidFill>
                <a:srgbClr val="000000"/>
              </a:solidFill>
              <a:effectLst/>
              <a:latin typeface="Courier New" panose="02070409020205090404" pitchFamily="49" charset="0"/>
            </a:endParaRPr>
          </a:p>
          <a:p>
            <a:pPr>
              <a:defRPr/>
            </a:pPr>
            <a:r>
              <a:rPr lang="en-US" altLang="zh-CN" sz="1600">
                <a:solidFill>
                  <a:srgbClr val="000000"/>
                </a:solidFill>
                <a:effectLst/>
                <a:latin typeface="Courier New" panose="02070409020205090404" pitchFamily="49" charset="0"/>
              </a:rPr>
              <a:t>  id </a:t>
            </a:r>
            <a:r>
              <a:rPr lang="en-US" altLang="zh-CN" sz="1600">
                <a:solidFill>
                  <a:srgbClr val="800080"/>
                </a:solidFill>
                <a:effectLst/>
                <a:latin typeface="Courier New" panose="02070409020205090404" pitchFamily="49" charset="0"/>
              </a:rPr>
              <a:t>int</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endParaRPr lang="en-US" altLang="zh-CN" sz="1600">
              <a:solidFill>
                <a:srgbClr val="000000"/>
              </a:solidFill>
              <a:effectLst/>
              <a:latin typeface="Courier New" panose="02070409020205090404" pitchFamily="49" charset="0"/>
            </a:endParaRPr>
          </a:p>
          <a:p>
            <a:pPr>
              <a:defRPr/>
            </a:pPr>
            <a:r>
              <a:rPr lang="en-US" altLang="zh-CN" sz="1600">
                <a:solidFill>
                  <a:srgbClr val="000000"/>
                </a:solidFill>
                <a:effectLst/>
                <a:latin typeface="Courier New" panose="02070409020205090404" pitchFamily="49" charset="0"/>
              </a:rPr>
              <a:t>  name </a:t>
            </a:r>
            <a:r>
              <a:rPr lang="en-US" altLang="zh-CN" sz="1600">
                <a:solidFill>
                  <a:srgbClr val="800080"/>
                </a:solidFill>
                <a:effectLst/>
                <a:latin typeface="Courier New" panose="02070409020205090404" pitchFamily="49" charset="0"/>
              </a:rPr>
              <a:t>varchar</a:t>
            </a:r>
            <a:r>
              <a:rPr lang="en-US" altLang="zh-CN" sz="1600" b="1">
                <a:solidFill>
                  <a:srgbClr val="000080"/>
                </a:solidFill>
                <a:effectLst/>
                <a:latin typeface="Courier New" panose="02070409020205090404" pitchFamily="49" charset="0"/>
              </a:rPr>
              <a:t>(</a:t>
            </a:r>
            <a:r>
              <a:rPr lang="en-US" altLang="zh-CN" sz="1600">
                <a:solidFill>
                  <a:srgbClr val="FF8000"/>
                </a:solidFill>
                <a:effectLst/>
                <a:latin typeface="Courier New" panose="02070409020205090404" pitchFamily="49" charset="0"/>
              </a:rPr>
              <a:t>20</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not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null</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endParaRPr lang="en-US" altLang="zh-CN" sz="1600">
              <a:solidFill>
                <a:srgbClr val="000000"/>
              </a:solidFill>
              <a:effectLst/>
              <a:latin typeface="Courier New" panose="02070409020205090404" pitchFamily="49" charset="0"/>
            </a:endParaRPr>
          </a:p>
          <a:p>
            <a:pPr>
              <a:defRPr/>
            </a:pPr>
            <a:r>
              <a:rPr lang="en-US" altLang="zh-CN" sz="1600">
                <a:solidFill>
                  <a:srgbClr val="000000"/>
                </a:solidFill>
                <a:effectLst/>
                <a:latin typeface="Courier New" panose="02070409020205090404" pitchFamily="49" charset="0"/>
              </a:rPr>
              <a:t>  address </a:t>
            </a:r>
            <a:r>
              <a:rPr lang="en-US" altLang="zh-CN" sz="1600">
                <a:solidFill>
                  <a:srgbClr val="800080"/>
                </a:solidFill>
                <a:effectLst/>
                <a:latin typeface="Courier New" panose="02070409020205090404" pitchFamily="49" charset="0"/>
              </a:rPr>
              <a:t>varchar</a:t>
            </a:r>
            <a:r>
              <a:rPr lang="en-US" altLang="zh-CN" sz="1600" b="1">
                <a:solidFill>
                  <a:srgbClr val="000080"/>
                </a:solidFill>
                <a:effectLst/>
                <a:latin typeface="Courier New" panose="02070409020205090404" pitchFamily="49" charset="0"/>
              </a:rPr>
              <a:t>(</a:t>
            </a:r>
            <a:r>
              <a:rPr lang="en-US" altLang="zh-CN" sz="1600">
                <a:solidFill>
                  <a:srgbClr val="FF8000"/>
                </a:solidFill>
                <a:effectLst/>
                <a:latin typeface="Courier New" panose="02070409020205090404" pitchFamily="49" charset="0"/>
              </a:rPr>
              <a:t>20</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not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null</a:t>
            </a:r>
            <a:r>
              <a:rPr lang="en-US" altLang="zh-CN" sz="1600">
                <a:solidFill>
                  <a:srgbClr val="000000"/>
                </a:solidFill>
                <a:effectLst/>
                <a:latin typeface="Courier New" panose="02070409020205090404" pitchFamily="49" charset="0"/>
              </a:rPr>
              <a:t> </a:t>
            </a:r>
            <a:endParaRPr lang="en-US" altLang="zh-CN" sz="1600">
              <a:solidFill>
                <a:srgbClr val="000000"/>
              </a:solidFill>
              <a:effectLst/>
              <a:latin typeface="Courier New" panose="02070409020205090404" pitchFamily="49" charset="0"/>
            </a:endParaRPr>
          </a:p>
          <a:p>
            <a:pPr>
              <a:defRPr/>
            </a:pPr>
            <a:r>
              <a:rPr lang="en-US" altLang="zh-CN" sz="1600" b="1">
                <a:solidFill>
                  <a:srgbClr val="000080"/>
                </a:solidFill>
                <a:effectLst/>
                <a:latin typeface="Courier New" panose="02070409020205090404" pitchFamily="49" charset="0"/>
              </a:rPr>
              <a:t>);</a:t>
            </a:r>
            <a:endParaRPr lang="en-US" altLang="zh-CN" sz="1600">
              <a:effectLst/>
            </a:endParaRPr>
          </a:p>
        </p:txBody>
      </p:sp>
      <p:sp>
        <p:nvSpPr>
          <p:cNvPr id="11" name="文本占位符 3"/>
          <p:cNvSpPr txBox="1"/>
          <p:nvPr/>
        </p:nvSpPr>
        <p:spPr>
          <a:xfrm>
            <a:off x="623475" y="1014799"/>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概念</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3" name="文本占位符 3"/>
          <p:cNvSpPr txBox="1"/>
          <p:nvPr/>
        </p:nvSpPr>
        <p:spPr>
          <a:xfrm>
            <a:off x="623474" y="2361189"/>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语法</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619369"/>
            <a:ext cx="9711065" cy="584775"/>
          </a:xfrm>
          <a:prstGeom prst="rect">
            <a:avLst/>
          </a:prstGeom>
          <a:noFill/>
        </p:spPr>
        <p:txBody>
          <a:bodyPr wrap="square">
            <a:spAutoFit/>
          </a:bodyPr>
          <a:lstStyle/>
          <a:p>
            <a:r>
              <a:rPr lang="en-US" altLang="zh-CN" sz="1600">
                <a:ea typeface="Alibaba PuHuiTi B"/>
              </a:rPr>
              <a:t>MySQL </a:t>
            </a:r>
            <a:r>
              <a:rPr lang="zh-CN" altLang="en-US" sz="1600">
                <a:ea typeface="Alibaba PuHuiTi B"/>
              </a:rPr>
              <a:t>非空约束（</a:t>
            </a:r>
            <a:r>
              <a:rPr lang="en-US" altLang="zh-CN" sz="1600">
                <a:ea typeface="Alibaba PuHuiTi B"/>
              </a:rPr>
              <a:t>not null</a:t>
            </a:r>
            <a:r>
              <a:rPr lang="zh-CN" altLang="en-US" sz="1600">
                <a:ea typeface="Alibaba PuHuiTi B"/>
              </a:rPr>
              <a:t>）指字段的值不能为空。对于使用了非空约束的字段，如果用户在添加数据时没有指定值，数据库系统就会报错。</a:t>
            </a:r>
            <a:endParaRPr lang="zh-CN" altLang="en-US" sz="1600">
              <a:ea typeface="Alibaba PuHuiTi B"/>
            </a:endParaRPr>
          </a:p>
        </p:txBody>
      </p:sp>
      <p:sp>
        <p:nvSpPr>
          <p:cNvPr id="9" name="文本框 8"/>
          <p:cNvSpPr txBox="1"/>
          <p:nvPr/>
        </p:nvSpPr>
        <p:spPr>
          <a:xfrm>
            <a:off x="959933" y="3032313"/>
            <a:ext cx="6790098" cy="584775"/>
          </a:xfrm>
          <a:prstGeom prst="rect">
            <a:avLst/>
          </a:prstGeom>
          <a:solidFill>
            <a:srgbClr val="FFFFE4"/>
          </a:solidFill>
          <a:ln>
            <a:solidFill>
              <a:schemeClr val="tx1"/>
            </a:solidFill>
          </a:ln>
        </p:spPr>
        <p:txBody>
          <a:bodyPr wrap="square">
            <a:spAutoFit/>
          </a:bodyPr>
          <a:lstStyle/>
          <a:p>
            <a:r>
              <a:rPr lang="zh-CN" altLang="en-US" sz="1600" b="1">
                <a:solidFill>
                  <a:srgbClr val="000080"/>
                </a:solidFill>
                <a:effectLst/>
                <a:latin typeface="Courier New" panose="02070409020205090404" pitchFamily="49" charset="0"/>
              </a:rPr>
              <a:t>方式</a:t>
            </a:r>
            <a:r>
              <a:rPr lang="en-US" altLang="zh-CN" sz="1600" b="1">
                <a:solidFill>
                  <a:srgbClr val="000080"/>
                </a:solidFill>
                <a:effectLst/>
                <a:latin typeface="Courier New" panose="02070409020205090404" pitchFamily="49" charset="0"/>
              </a:rPr>
              <a:t>1</a:t>
            </a:r>
            <a:r>
              <a:rPr lang="zh-CN" altLang="en-US" sz="1600" b="1">
                <a:solidFill>
                  <a:srgbClr val="000080"/>
                </a:solidFill>
                <a:effectLst/>
                <a:latin typeface="Courier New" panose="02070409020205090404" pitchFamily="49" charset="0"/>
              </a:rPr>
              <a:t>：</a:t>
            </a:r>
            <a:r>
              <a:rPr lang="en-US" altLang="zh-CN" sz="1600" b="1">
                <a:solidFill>
                  <a:srgbClr val="000080"/>
                </a:solidFill>
                <a:effectLst/>
                <a:latin typeface="Courier New" panose="02070409020205090404" pitchFamily="49" charset="0"/>
              </a:rPr>
              <a:t>&lt;</a:t>
            </a:r>
            <a:r>
              <a:rPr lang="zh-CN" altLang="en-US" sz="1600">
                <a:solidFill>
                  <a:srgbClr val="000000"/>
                </a:solidFill>
                <a:effectLst/>
                <a:latin typeface="Courier New" panose="02070409020205090404" pitchFamily="49" charset="0"/>
              </a:rPr>
              <a:t>字段名</a:t>
            </a:r>
            <a:r>
              <a:rPr lang="en-US" altLang="zh-CN" sz="1600" b="1">
                <a:solidFill>
                  <a:srgbClr val="000080"/>
                </a:solidFill>
                <a:effectLst/>
                <a:latin typeface="Courier New" panose="02070409020205090404" pitchFamily="49" charset="0"/>
              </a:rPr>
              <a:t>&gt;&lt;</a:t>
            </a:r>
            <a:r>
              <a:rPr lang="zh-CN" altLang="en-US" sz="1600">
                <a:solidFill>
                  <a:srgbClr val="000000"/>
                </a:solidFill>
                <a:effectLst/>
                <a:latin typeface="Courier New" panose="02070409020205090404" pitchFamily="49" charset="0"/>
              </a:rPr>
              <a:t>数据</a:t>
            </a:r>
            <a:r>
              <a:rPr lang="zh-CN" altLang="en-US" sz="1600" b="1">
                <a:solidFill>
                  <a:srgbClr val="000080"/>
                </a:solidFill>
                <a:effectLst/>
                <a:latin typeface="Courier New" panose="02070409020205090404" pitchFamily="49" charset="0"/>
              </a:rPr>
              <a:t>类</a:t>
            </a:r>
            <a:r>
              <a:rPr lang="zh-CN" altLang="en-US" sz="1600">
                <a:solidFill>
                  <a:srgbClr val="000000"/>
                </a:solidFill>
                <a:effectLst/>
                <a:latin typeface="Courier New" panose="02070409020205090404" pitchFamily="49" charset="0"/>
              </a:rPr>
              <a:t>型</a:t>
            </a:r>
            <a:r>
              <a:rPr lang="en-US" altLang="zh-CN" sz="1600" b="1">
                <a:solidFill>
                  <a:srgbClr val="000080"/>
                </a:solidFill>
                <a:effectLst/>
                <a:latin typeface="Courier New" panose="02070409020205090404" pitchFamily="49" charset="0"/>
              </a:rPr>
              <a:t>&gt;</a:t>
            </a:r>
            <a:r>
              <a:rPr lang="zh-CN" altLang="en-US"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not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null</a:t>
            </a:r>
            <a:r>
              <a:rPr lang="en-US" altLang="zh-CN" sz="1600" b="1">
                <a:solidFill>
                  <a:srgbClr val="000080"/>
                </a:solidFill>
                <a:effectLst/>
                <a:latin typeface="Courier New" panose="02070409020205090404" pitchFamily="49" charset="0"/>
              </a:rPr>
              <a:t>;</a:t>
            </a:r>
            <a:endParaRPr lang="en-US" altLang="zh-CN" sz="1600" b="1">
              <a:solidFill>
                <a:srgbClr val="000080"/>
              </a:solidFill>
              <a:effectLst/>
              <a:latin typeface="Courier New" panose="02070409020205090404" pitchFamily="49" charset="0"/>
            </a:endParaRPr>
          </a:p>
          <a:p>
            <a:r>
              <a:rPr lang="zh-CN" altLang="en-US" sz="1600" b="1">
                <a:solidFill>
                  <a:srgbClr val="000080"/>
                </a:solidFill>
                <a:latin typeface="Courier New" panose="02070409020205090404" pitchFamily="49" charset="0"/>
              </a:rPr>
              <a:t>方式</a:t>
            </a:r>
            <a:r>
              <a:rPr lang="en-US" altLang="zh-CN" sz="1600" b="1">
                <a:solidFill>
                  <a:srgbClr val="000080"/>
                </a:solidFill>
                <a:latin typeface="Courier New" panose="02070409020205090404" pitchFamily="49" charset="0"/>
              </a:rPr>
              <a:t>2</a:t>
            </a:r>
            <a:r>
              <a:rPr lang="zh-CN" altLang="en-US" sz="1600" b="1">
                <a:solidFill>
                  <a:srgbClr val="000080"/>
                </a:solidFill>
                <a:latin typeface="Courier New" panose="02070409020205090404" pitchFamily="49" charset="0"/>
              </a:rPr>
              <a:t>：</a:t>
            </a:r>
            <a:r>
              <a:rPr lang="en-US" altLang="zh-CN" sz="1600" b="1">
                <a:solidFill>
                  <a:srgbClr val="0000FF"/>
                </a:solidFill>
                <a:effectLst/>
                <a:latin typeface="Courier New" panose="02070409020205090404" pitchFamily="49" charset="0"/>
              </a:rPr>
              <a:t>alter</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table</a:t>
            </a:r>
            <a:r>
              <a:rPr lang="en-US" altLang="zh-CN" sz="1600">
                <a:solidFill>
                  <a:srgbClr val="000000"/>
                </a:solidFill>
                <a:effectLst/>
                <a:latin typeface="Courier New" panose="02070409020205090404" pitchFamily="49" charset="0"/>
              </a:rPr>
              <a:t> </a:t>
            </a:r>
            <a:r>
              <a:rPr lang="zh-CN" altLang="en-US" sz="1600">
                <a:solidFill>
                  <a:srgbClr val="000000"/>
                </a:solidFill>
                <a:effectLst/>
                <a:latin typeface="Courier New" panose="02070409020205090404" pitchFamily="49" charset="0"/>
              </a:rPr>
              <a:t>表名 </a:t>
            </a:r>
            <a:r>
              <a:rPr lang="en-US" altLang="zh-CN" sz="1600" b="1">
                <a:solidFill>
                  <a:srgbClr val="0000FF"/>
                </a:solidFill>
                <a:effectLst/>
                <a:latin typeface="Courier New" panose="02070409020205090404" pitchFamily="49" charset="0"/>
              </a:rPr>
              <a:t>modify</a:t>
            </a:r>
            <a:r>
              <a:rPr lang="en-US" altLang="zh-CN" sz="1600">
                <a:solidFill>
                  <a:srgbClr val="000000"/>
                </a:solidFill>
                <a:effectLst/>
                <a:latin typeface="Courier New" panose="02070409020205090404" pitchFamily="49" charset="0"/>
              </a:rPr>
              <a:t> </a:t>
            </a:r>
            <a:r>
              <a:rPr lang="zh-CN" altLang="en-US" sz="1600">
                <a:solidFill>
                  <a:srgbClr val="000000"/>
                </a:solidFill>
                <a:effectLst/>
                <a:latin typeface="Courier New" panose="02070409020205090404" pitchFamily="49" charset="0"/>
              </a:rPr>
              <a:t>字段 </a:t>
            </a:r>
            <a:r>
              <a:rPr lang="zh-CN" altLang="en-US" sz="1600" b="1">
                <a:solidFill>
                  <a:srgbClr val="000080"/>
                </a:solidFill>
                <a:effectLst/>
                <a:latin typeface="Courier New" panose="02070409020205090404" pitchFamily="49" charset="0"/>
              </a:rPr>
              <a:t>类</a:t>
            </a:r>
            <a:r>
              <a:rPr lang="zh-CN" altLang="en-US" sz="1600">
                <a:solidFill>
                  <a:srgbClr val="000000"/>
                </a:solidFill>
                <a:effectLst/>
                <a:latin typeface="Courier New" panose="02070409020205090404" pitchFamily="49" charset="0"/>
              </a:rPr>
              <a:t>型 </a:t>
            </a:r>
            <a:r>
              <a:rPr lang="en-US" altLang="zh-CN" sz="1600" b="1">
                <a:solidFill>
                  <a:srgbClr val="0000FF"/>
                </a:solidFill>
                <a:effectLst/>
                <a:latin typeface="Courier New" panose="02070409020205090404" pitchFamily="49" charset="0"/>
              </a:rPr>
              <a:t>not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null</a:t>
            </a:r>
            <a:r>
              <a:rPr lang="en-US" altLang="zh-CN" sz="1600" b="1">
                <a:solidFill>
                  <a:srgbClr val="000080"/>
                </a:solidFill>
                <a:effectLst/>
                <a:latin typeface="Courier New" panose="02070409020205090404" pitchFamily="49" charset="0"/>
              </a:rPr>
              <a:t>;</a:t>
            </a:r>
            <a:endParaRPr lang="en-US" altLang="zh-CN" sz="1600">
              <a:effectLst/>
            </a:endParaRPr>
          </a:p>
        </p:txBody>
      </p:sp>
      <p:sp>
        <p:nvSpPr>
          <p:cNvPr id="15" name="文本占位符 3"/>
          <p:cNvSpPr txBox="1"/>
          <p:nvPr/>
        </p:nvSpPr>
        <p:spPr>
          <a:xfrm>
            <a:off x="623473" y="3811311"/>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添加非空约束</a:t>
            </a:r>
            <a:r>
              <a:rPr kumimoji="0" lang="en-US" altLang="zh-CN"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方式</a:t>
            </a:r>
            <a:r>
              <a:rPr kumimoji="0" lang="en-US" altLang="zh-CN"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1</a:t>
            </a:r>
            <a:endParaRPr kumimoji="0" lang="zh-CN" altLang="en-US"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非空约束</a:t>
            </a:r>
            <a:r>
              <a:rPr kumimoji="1" lang="en-US" altLang="zh-CN"/>
              <a:t>(not null)</a:t>
            </a:r>
            <a:endParaRPr kumimoji="1" lang="zh-CN" altLang="en-US" dirty="0"/>
          </a:p>
        </p:txBody>
      </p:sp>
      <p:sp>
        <p:nvSpPr>
          <p:cNvPr id="10" name="文本框 9"/>
          <p:cNvSpPr txBox="1"/>
          <p:nvPr/>
        </p:nvSpPr>
        <p:spPr>
          <a:xfrm>
            <a:off x="791052" y="1979955"/>
            <a:ext cx="9750925" cy="2031325"/>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t_user7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id </a:t>
            </a:r>
            <a:r>
              <a:rPr lang="en-US" altLang="zh-CN" sz="1800">
                <a:solidFill>
                  <a:srgbClr val="800080"/>
                </a:solidFill>
                <a:effectLst/>
                <a:latin typeface="Courier New" panose="02070409020205090404" pitchFamily="49" charset="0"/>
              </a:rPr>
              <a:t>int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name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指定非空约束 </a:t>
            </a:r>
            <a:endParaRPr lang="en-US" altLang="zh-CN" sz="1800">
              <a:solidFill>
                <a:srgbClr val="008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address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指定非空约束 </a:t>
            </a:r>
            <a:endParaRPr lang="en-US" altLang="zh-CN" sz="1800">
              <a:solidFill>
                <a:srgbClr val="008000"/>
              </a:solidFill>
              <a:effectLst/>
              <a:latin typeface="Courier New" panose="02070409020205090404" pitchFamily="49" charset="0"/>
            </a:endParaRPr>
          </a:p>
          <a:p>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t_user7 </a:t>
            </a:r>
            <a:r>
              <a:rPr lang="en-US" altLang="zh-CN" sz="1800" b="1">
                <a:solidFill>
                  <a:srgbClr val="0000FF"/>
                </a:solidFill>
                <a:effectLst/>
                <a:latin typeface="Courier New" panose="02070409020205090404" pitchFamily="49" charset="0"/>
              </a:rPr>
              <a:t>modify</a:t>
            </a:r>
            <a:r>
              <a:rPr lang="en-US" altLang="zh-CN" sz="1800">
                <a:solidFill>
                  <a:srgbClr val="000000"/>
                </a:solidFill>
                <a:effectLst/>
                <a:latin typeface="Courier New" panose="02070409020205090404" pitchFamily="49" charset="0"/>
              </a:rPr>
              <a:t> name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not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null</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t_user7 </a:t>
            </a:r>
            <a:r>
              <a:rPr lang="en-US" altLang="zh-CN" sz="1800" b="1">
                <a:solidFill>
                  <a:srgbClr val="0000FF"/>
                </a:solidFill>
                <a:effectLst/>
                <a:latin typeface="Courier New" panose="02070409020205090404" pitchFamily="49" charset="0"/>
              </a:rPr>
              <a:t>modify</a:t>
            </a:r>
            <a:r>
              <a:rPr lang="en-US" altLang="zh-CN" sz="1800">
                <a:solidFill>
                  <a:srgbClr val="000000"/>
                </a:solidFill>
                <a:effectLst/>
                <a:latin typeface="Courier New" panose="02070409020205090404" pitchFamily="49" charset="0"/>
              </a:rPr>
              <a:t> address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not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null</a:t>
            </a:r>
            <a:r>
              <a:rPr lang="en-US" altLang="zh-CN" sz="1800" b="1">
                <a:solidFill>
                  <a:srgbClr val="000080"/>
                </a:solidFill>
                <a:effectLst/>
                <a:latin typeface="Courier New" panose="02070409020205090404" pitchFamily="49" charset="0"/>
              </a:rPr>
              <a:t>;</a:t>
            </a:r>
            <a:endParaRPr lang="en-US" altLang="zh-CN" sz="1600">
              <a:effectLst/>
            </a:endParaRPr>
          </a:p>
        </p:txBody>
      </p:sp>
      <p:sp>
        <p:nvSpPr>
          <p:cNvPr id="15" name="文本占位符 3"/>
          <p:cNvSpPr txBox="1"/>
          <p:nvPr/>
        </p:nvSpPr>
        <p:spPr>
          <a:xfrm>
            <a:off x="544343" y="1112072"/>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添加非空约束</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方式</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占位符 3"/>
          <p:cNvSpPr txBox="1"/>
          <p:nvPr/>
        </p:nvSpPr>
        <p:spPr>
          <a:xfrm>
            <a:off x="710880" y="4307599"/>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删除非空约束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6" name="文本框 15"/>
          <p:cNvSpPr txBox="1"/>
          <p:nvPr/>
        </p:nvSpPr>
        <p:spPr>
          <a:xfrm>
            <a:off x="791052" y="4976931"/>
            <a:ext cx="9171674" cy="923330"/>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alter table </a:t>
            </a:r>
            <a:r>
              <a:rPr lang="zh-CN" altLang="en-US" sz="1800">
                <a:solidFill>
                  <a:srgbClr val="008000"/>
                </a:solidFill>
                <a:effectLst/>
                <a:latin typeface="Courier New" panose="02070409020205090404" pitchFamily="49" charset="0"/>
              </a:rPr>
              <a:t>表名 </a:t>
            </a:r>
            <a:r>
              <a:rPr lang="en-US" altLang="zh-CN" sz="1800">
                <a:solidFill>
                  <a:srgbClr val="008000"/>
                </a:solidFill>
                <a:effectLst/>
                <a:latin typeface="Courier New" panose="02070409020205090404" pitchFamily="49" charset="0"/>
              </a:rPr>
              <a:t>modify </a:t>
            </a:r>
            <a:r>
              <a:rPr lang="zh-CN" altLang="en-US" sz="1800">
                <a:solidFill>
                  <a:srgbClr val="008000"/>
                </a:solidFill>
                <a:effectLst/>
                <a:latin typeface="Courier New" panose="02070409020205090404" pitchFamily="49" charset="0"/>
              </a:rPr>
              <a:t>字段 类型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t_user7 </a:t>
            </a:r>
            <a:r>
              <a:rPr lang="en-US" altLang="zh-CN" sz="1800" b="1">
                <a:solidFill>
                  <a:srgbClr val="0000FF"/>
                </a:solidFill>
                <a:effectLst/>
                <a:latin typeface="Courier New" panose="02070409020205090404" pitchFamily="49" charset="0"/>
              </a:rPr>
              <a:t>modify</a:t>
            </a:r>
            <a:r>
              <a:rPr lang="en-US" altLang="zh-CN" sz="1800">
                <a:solidFill>
                  <a:srgbClr val="000000"/>
                </a:solidFill>
                <a:effectLst/>
                <a:latin typeface="Courier New" panose="02070409020205090404" pitchFamily="49" charset="0"/>
              </a:rPr>
              <a:t> name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t_user7 </a:t>
            </a:r>
            <a:r>
              <a:rPr lang="en-US" altLang="zh-CN" sz="1800" b="1">
                <a:solidFill>
                  <a:srgbClr val="0000FF"/>
                </a:solidFill>
                <a:effectLst/>
                <a:latin typeface="Courier New" panose="02070409020205090404" pitchFamily="49" charset="0"/>
              </a:rPr>
              <a:t>modify</a:t>
            </a:r>
            <a:r>
              <a:rPr lang="en-US" altLang="zh-CN" sz="1800">
                <a:solidFill>
                  <a:srgbClr val="000000"/>
                </a:solidFill>
                <a:effectLst/>
                <a:latin typeface="Courier New" panose="02070409020205090404" pitchFamily="49" charset="0"/>
              </a:rPr>
              <a:t> address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endParaRPr lang="en-US" altLang="zh-CN">
              <a:effectLst/>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唯一约束</a:t>
            </a:r>
            <a:r>
              <a:rPr kumimoji="1" lang="en-US" altLang="zh-CN"/>
              <a:t>(unique)</a:t>
            </a:r>
            <a:endParaRPr kumimoji="1" lang="zh-CN" altLang="en-US" dirty="0"/>
          </a:p>
        </p:txBody>
      </p:sp>
      <p:sp>
        <p:nvSpPr>
          <p:cNvPr id="15" name="文本占位符 3"/>
          <p:cNvSpPr txBox="1"/>
          <p:nvPr/>
        </p:nvSpPr>
        <p:spPr>
          <a:xfrm>
            <a:off x="473488" y="953229"/>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indent="-285750">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概念</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占位符 3"/>
          <p:cNvSpPr txBox="1"/>
          <p:nvPr/>
        </p:nvSpPr>
        <p:spPr>
          <a:xfrm>
            <a:off x="473488" y="3632622"/>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indent="-285750">
              <a:buFont typeface="Wingdings" panose="05000000000000000000" pitchFamily="2" charset="2"/>
              <a:buChar char="u"/>
              <a:defRPr/>
            </a:pPr>
            <a:r>
              <a:rPr lang="zh-CN" altLang="en-US">
                <a:solidFill>
                  <a:srgbClr val="4BACC6"/>
                </a:solidFill>
                <a:latin typeface="PingFang SC"/>
              </a:rPr>
              <a:t>添加唯一约束</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方式</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1</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6" name="文本框 15"/>
          <p:cNvSpPr txBox="1"/>
          <p:nvPr/>
        </p:nvSpPr>
        <p:spPr>
          <a:xfrm>
            <a:off x="632266" y="4237930"/>
            <a:ext cx="7821928" cy="1754326"/>
          </a:xfrm>
          <a:prstGeom prst="rect">
            <a:avLst/>
          </a:prstGeom>
          <a:solidFill>
            <a:srgbClr val="FFFFE4"/>
          </a:solidFill>
          <a:ln>
            <a:solidFill>
              <a:schemeClr val="tx1"/>
            </a:solidFill>
          </a:ln>
        </p:spPr>
        <p:txBody>
          <a:bodyPr wrap="square">
            <a:spAutoFit/>
          </a:bodyPr>
          <a:lstStyle/>
          <a:p>
            <a:r>
              <a:rPr lang="en-US" altLang="zh-CN">
                <a:solidFill>
                  <a:srgbClr val="008000"/>
                </a:solidFill>
                <a:latin typeface="Courier New" panose="02070409020205090404" pitchFamily="49" charset="0"/>
              </a:rPr>
              <a:t>-- </a:t>
            </a:r>
            <a:r>
              <a:rPr lang="zh-CN" altLang="en-US">
                <a:solidFill>
                  <a:srgbClr val="008000"/>
                </a:solidFill>
                <a:latin typeface="Courier New" panose="02070409020205090404" pitchFamily="49" charset="0"/>
              </a:rPr>
              <a:t>创建表时指定</a:t>
            </a:r>
            <a:endParaRPr lang="en-US" altLang="zh-CN">
              <a:solidFill>
                <a:srgbClr val="008000"/>
              </a:solidFill>
              <a:latin typeface="Courier New" panose="02070409020205090404" pitchFamily="49" charset="0"/>
            </a:endParaRPr>
          </a:p>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t_user8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id </a:t>
            </a:r>
            <a:r>
              <a:rPr lang="en-US" altLang="zh-CN" sz="1800">
                <a:solidFill>
                  <a:srgbClr val="800080"/>
                </a:solidFill>
                <a:effectLst/>
                <a:latin typeface="Courier New" panose="02070409020205090404" pitchFamily="49" charset="0"/>
              </a:rPr>
              <a:t>int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a:solidFill>
                  <a:srgbClr val="000000"/>
                </a:solidFill>
                <a:latin typeface="Courier New" panose="02070409020205090404" pitchFamily="49" charset="0"/>
              </a:rPr>
              <a:t> </a:t>
            </a:r>
            <a:r>
              <a:rPr lang="en-US" altLang="zh-CN" sz="1800">
                <a:solidFill>
                  <a:srgbClr val="000000"/>
                </a:solidFill>
                <a:effectLst/>
                <a:latin typeface="Courier New" panose="02070409020205090404" pitchFamily="49" charset="0"/>
              </a:rPr>
              <a:t>name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phone_number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unique</a:t>
            </a:r>
            <a:r>
              <a:rPr lang="en-US" altLang="zh-CN" sz="1800">
                <a:solidFill>
                  <a:srgbClr val="000000"/>
                </a:solidFill>
                <a:effectLst/>
                <a:latin typeface="Courier New" panose="02070409020205090404" pitchFamily="49" charset="0"/>
              </a:rPr>
              <a:t> </a:t>
            </a:r>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指定唯一约束 </a:t>
            </a:r>
            <a:endParaRPr lang="en-US" altLang="zh-CN" sz="1800">
              <a:solidFill>
                <a:srgbClr val="008000"/>
              </a:solidFill>
              <a:effectLst/>
              <a:latin typeface="Courier New" panose="02070409020205090404" pitchFamily="49" charset="0"/>
            </a:endParaRPr>
          </a:p>
          <a:p>
            <a:r>
              <a:rPr lang="en-US" altLang="zh-CN" sz="1800" b="1">
                <a:solidFill>
                  <a:srgbClr val="000080"/>
                </a:solidFill>
                <a:effectLst/>
                <a:latin typeface="Courier New" panose="02070409020205090404" pitchFamily="49" charset="0"/>
              </a:rPr>
              <a:t>);</a:t>
            </a:r>
            <a:endParaRPr lang="zh-CN" altLang="en-US">
              <a:effectLst/>
            </a:endParaRPr>
          </a:p>
        </p:txBody>
      </p:sp>
      <p:sp>
        <p:nvSpPr>
          <p:cNvPr id="17" name="文本框 16"/>
          <p:cNvSpPr txBox="1"/>
          <p:nvPr/>
        </p:nvSpPr>
        <p:spPr>
          <a:xfrm>
            <a:off x="710880" y="1490952"/>
            <a:ext cx="9048582" cy="584775"/>
          </a:xfrm>
          <a:prstGeom prst="rect">
            <a:avLst/>
          </a:prstGeom>
          <a:noFill/>
        </p:spPr>
        <p:txBody>
          <a:bodyPr wrap="square">
            <a:spAutoFit/>
          </a:bodyPr>
          <a:lstStyle/>
          <a:p>
            <a:r>
              <a:rPr lang="zh-CN" altLang="en-US" sz="1600">
                <a:ea typeface="Alibaba PuHuiTi B"/>
              </a:rPr>
              <a:t>唯一约束（</a:t>
            </a:r>
            <a:r>
              <a:rPr lang="en-US" altLang="zh-CN" sz="1600">
                <a:ea typeface="Alibaba PuHuiTi B"/>
              </a:rPr>
              <a:t>Unique Key</a:t>
            </a:r>
            <a:r>
              <a:rPr lang="zh-CN" altLang="en-US" sz="1600">
                <a:ea typeface="Alibaba PuHuiTi B"/>
              </a:rPr>
              <a:t>）是指所有记录中字段的值不能重复出现。例如，为 </a:t>
            </a:r>
            <a:r>
              <a:rPr lang="en-US" altLang="zh-CN" sz="1600">
                <a:ea typeface="Alibaba PuHuiTi B"/>
              </a:rPr>
              <a:t>id </a:t>
            </a:r>
            <a:r>
              <a:rPr lang="zh-CN" altLang="en-US" sz="1600">
                <a:ea typeface="Alibaba PuHuiTi B"/>
              </a:rPr>
              <a:t>字段加上唯一性约束后，每条记录的 </a:t>
            </a:r>
            <a:r>
              <a:rPr lang="en-US" altLang="zh-CN" sz="1600">
                <a:ea typeface="Alibaba PuHuiTi B"/>
              </a:rPr>
              <a:t>id </a:t>
            </a:r>
            <a:r>
              <a:rPr lang="zh-CN" altLang="en-US" sz="1600">
                <a:ea typeface="Alibaba PuHuiTi B"/>
              </a:rPr>
              <a:t>值都是唯一的，不能出现重复的情况。</a:t>
            </a:r>
            <a:endParaRPr lang="zh-CN" altLang="en-US"/>
          </a:p>
        </p:txBody>
      </p:sp>
      <p:sp>
        <p:nvSpPr>
          <p:cNvPr id="18" name="文本占位符 3"/>
          <p:cNvSpPr txBox="1"/>
          <p:nvPr/>
        </p:nvSpPr>
        <p:spPr>
          <a:xfrm>
            <a:off x="632266" y="2190999"/>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语法</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9" name="文本框 18"/>
          <p:cNvSpPr txBox="1"/>
          <p:nvPr/>
        </p:nvSpPr>
        <p:spPr>
          <a:xfrm>
            <a:off x="710880" y="2786063"/>
            <a:ext cx="8433120" cy="892552"/>
          </a:xfrm>
          <a:prstGeom prst="rect">
            <a:avLst/>
          </a:prstGeom>
          <a:solidFill>
            <a:srgbClr val="FFFFE4"/>
          </a:solidFill>
          <a:ln>
            <a:solidFill>
              <a:schemeClr val="tx1"/>
            </a:solidFill>
          </a:ln>
        </p:spPr>
        <p:txBody>
          <a:bodyPr wrap="square">
            <a:spAutoFit/>
          </a:bodyPr>
          <a:lstStyle/>
          <a:p>
            <a:r>
              <a:rPr lang="zh-CN" altLang="en-US" sz="1600" b="1">
                <a:solidFill>
                  <a:srgbClr val="000080"/>
                </a:solidFill>
                <a:effectLst/>
                <a:latin typeface="Courier New" panose="02070409020205090404" pitchFamily="49" charset="0"/>
              </a:rPr>
              <a:t>方式</a:t>
            </a:r>
            <a:r>
              <a:rPr lang="en-US" altLang="zh-CN" sz="1600" b="1">
                <a:solidFill>
                  <a:srgbClr val="000080"/>
                </a:solidFill>
                <a:effectLst/>
                <a:latin typeface="Courier New" panose="02070409020205090404" pitchFamily="49" charset="0"/>
              </a:rPr>
              <a:t>1</a:t>
            </a:r>
            <a:r>
              <a:rPr lang="zh-CN" altLang="en-US" sz="1600" b="1">
                <a:solidFill>
                  <a:srgbClr val="000080"/>
                </a:solidFill>
                <a:effectLst/>
                <a:latin typeface="Courier New" panose="02070409020205090404" pitchFamily="49" charset="0"/>
              </a:rPr>
              <a:t>：</a:t>
            </a:r>
            <a:r>
              <a:rPr lang="en-US" altLang="zh-CN" sz="1800" b="1">
                <a:solidFill>
                  <a:srgbClr val="000080"/>
                </a:solidFill>
                <a:effectLst/>
                <a:latin typeface="Courier New" panose="02070409020205090404" pitchFamily="49" charset="0"/>
              </a:rPr>
              <a:t>&lt;</a:t>
            </a:r>
            <a:r>
              <a:rPr lang="zh-CN" altLang="en-US" sz="1800">
                <a:solidFill>
                  <a:srgbClr val="000000"/>
                </a:solidFill>
                <a:effectLst/>
                <a:latin typeface="Courier New" panose="02070409020205090404" pitchFamily="49" charset="0"/>
              </a:rPr>
              <a:t>字段名</a:t>
            </a:r>
            <a:r>
              <a:rPr lang="en-US" altLang="zh-CN" sz="1800" b="1">
                <a:solidFill>
                  <a:srgbClr val="000080"/>
                </a:solidFill>
                <a:effectLst/>
                <a:latin typeface="Courier New" panose="02070409020205090404" pitchFamily="49" charset="0"/>
              </a:rPr>
              <a:t>&gt;</a:t>
            </a:r>
            <a:r>
              <a:rPr lang="zh-CN" altLang="en-US"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&lt;</a:t>
            </a:r>
            <a:r>
              <a:rPr lang="zh-CN" altLang="en-US" sz="1800">
                <a:solidFill>
                  <a:srgbClr val="000000"/>
                </a:solidFill>
                <a:effectLst/>
                <a:latin typeface="Courier New" panose="02070409020205090404" pitchFamily="49" charset="0"/>
              </a:rPr>
              <a:t>数据</a:t>
            </a:r>
            <a:r>
              <a:rPr lang="zh-CN" altLang="en-US" sz="1800" b="1">
                <a:solidFill>
                  <a:srgbClr val="000080"/>
                </a:solidFill>
                <a:effectLst/>
                <a:latin typeface="Courier New" panose="02070409020205090404" pitchFamily="49" charset="0"/>
              </a:rPr>
              <a:t>类</a:t>
            </a:r>
            <a:r>
              <a:rPr lang="zh-CN" altLang="en-US" sz="1800">
                <a:solidFill>
                  <a:srgbClr val="000000"/>
                </a:solidFill>
                <a:effectLst/>
                <a:latin typeface="Courier New" panose="02070409020205090404" pitchFamily="49" charset="0"/>
              </a:rPr>
              <a:t>型</a:t>
            </a:r>
            <a:r>
              <a:rPr lang="en-US" altLang="zh-CN" sz="1800" b="1">
                <a:solidFill>
                  <a:srgbClr val="000080"/>
                </a:solidFill>
                <a:effectLst/>
                <a:latin typeface="Courier New" panose="02070409020205090404" pitchFamily="49" charset="0"/>
              </a:rPr>
              <a:t>&gt;</a:t>
            </a:r>
            <a:r>
              <a:rPr lang="zh-CN" altLang="en-US"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unique</a:t>
            </a:r>
            <a:endParaRPr lang="en-US" altLang="zh-CN" sz="1600">
              <a:effectLst/>
            </a:endParaRPr>
          </a:p>
          <a:p>
            <a:r>
              <a:rPr lang="zh-CN" altLang="en-US" sz="1600" b="1">
                <a:solidFill>
                  <a:srgbClr val="000080"/>
                </a:solidFill>
                <a:latin typeface="Courier New" panose="02070409020205090404" pitchFamily="49" charset="0"/>
              </a:rPr>
              <a:t>方式</a:t>
            </a:r>
            <a:r>
              <a:rPr lang="en-US" altLang="zh-CN" sz="1600" b="1">
                <a:solidFill>
                  <a:srgbClr val="000080"/>
                </a:solidFill>
                <a:latin typeface="Courier New" panose="02070409020205090404" pitchFamily="49" charset="0"/>
              </a:rPr>
              <a:t>2</a:t>
            </a:r>
            <a:r>
              <a:rPr lang="zh-CN" altLang="en-US" sz="1600" b="1">
                <a:solidFill>
                  <a:srgbClr val="000080"/>
                </a:solidFill>
                <a:latin typeface="Courier New" panose="02070409020205090404" pitchFamily="49" charset="0"/>
              </a:rPr>
              <a:t>：</a:t>
            </a:r>
            <a:r>
              <a:rPr lang="en-US" altLang="zh-CN" sz="1800" b="1">
                <a:solidFill>
                  <a:srgbClr val="0000FF"/>
                </a:solidFill>
                <a:effectLst/>
                <a:latin typeface="Courier New" panose="02070409020205090404" pitchFamily="49" charset="0"/>
              </a:rPr>
              <a:t> 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表名 </a:t>
            </a:r>
            <a:r>
              <a:rPr lang="en-US" altLang="zh-CN" sz="1800" b="1">
                <a:solidFill>
                  <a:srgbClr val="0000FF"/>
                </a:solidFill>
                <a:effectLst/>
                <a:latin typeface="Courier New" panose="02070409020205090404" pitchFamily="49" charset="0"/>
              </a:rPr>
              <a:t>add</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constraint</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约束名 </a:t>
            </a:r>
            <a:r>
              <a:rPr lang="en-US" altLang="zh-CN" sz="1800" b="1">
                <a:solidFill>
                  <a:srgbClr val="0000FF"/>
                </a:solidFill>
                <a:effectLst/>
                <a:latin typeface="Courier New" panose="02070409020205090404" pitchFamily="49" charset="0"/>
              </a:rPr>
              <a:t>unique</a:t>
            </a:r>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列</a:t>
            </a:r>
            <a:r>
              <a:rPr lang="en-US" altLang="zh-CN" sz="1800" b="1">
                <a:solidFill>
                  <a:srgbClr val="000080"/>
                </a:solidFill>
                <a:effectLst/>
                <a:latin typeface="Courier New" panose="02070409020205090404" pitchFamily="49" charset="0"/>
              </a:rPr>
              <a:t>);</a:t>
            </a:r>
            <a:endParaRPr lang="zh-CN" altLang="en-US" sz="1600">
              <a:effectLst/>
            </a:endParaRPr>
          </a:p>
          <a:p>
            <a:endParaRPr lang="en-US" altLang="zh-CN" sz="1600">
              <a:effectLst/>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唯一约束</a:t>
            </a:r>
            <a:r>
              <a:rPr kumimoji="1" lang="en-US" altLang="zh-CN"/>
              <a:t>(unique)</a:t>
            </a:r>
            <a:endParaRPr kumimoji="1" lang="zh-CN" altLang="en-US" dirty="0"/>
          </a:p>
        </p:txBody>
      </p:sp>
      <p:sp>
        <p:nvSpPr>
          <p:cNvPr id="10" name="文本框 9"/>
          <p:cNvSpPr txBox="1"/>
          <p:nvPr/>
        </p:nvSpPr>
        <p:spPr>
          <a:xfrm>
            <a:off x="878452" y="1814596"/>
            <a:ext cx="9711066" cy="1754326"/>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t_user9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id </a:t>
            </a:r>
            <a:r>
              <a:rPr lang="en-US" altLang="zh-CN" sz="1800">
                <a:solidFill>
                  <a:srgbClr val="800080"/>
                </a:solidFill>
                <a:effectLst/>
                <a:latin typeface="Courier New" panose="02070409020205090404" pitchFamily="49" charset="0"/>
              </a:rPr>
              <a:t>int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name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phone_number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指定唯一约束 </a:t>
            </a:r>
            <a:endParaRPr lang="en-US" altLang="zh-CN" sz="1800">
              <a:solidFill>
                <a:srgbClr val="008000"/>
              </a:solidFill>
              <a:effectLst/>
              <a:latin typeface="Courier New" panose="02070409020205090404" pitchFamily="49" charset="0"/>
            </a:endParaRPr>
          </a:p>
          <a:p>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t_user9 </a:t>
            </a:r>
            <a:r>
              <a:rPr lang="en-US" altLang="zh-CN" sz="1800" b="1">
                <a:solidFill>
                  <a:srgbClr val="0000FF"/>
                </a:solidFill>
                <a:effectLst/>
                <a:latin typeface="Courier New" panose="02070409020205090404" pitchFamily="49" charset="0"/>
              </a:rPr>
              <a:t>add</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constraint</a:t>
            </a:r>
            <a:r>
              <a:rPr lang="en-US" altLang="zh-CN" sz="1800">
                <a:solidFill>
                  <a:srgbClr val="000000"/>
                </a:solidFill>
                <a:effectLst/>
                <a:latin typeface="Courier New" panose="02070409020205090404" pitchFamily="49" charset="0"/>
              </a:rPr>
              <a:t> unique_ph </a:t>
            </a:r>
            <a:r>
              <a:rPr lang="en-US" altLang="zh-CN" sz="1800" b="1">
                <a:solidFill>
                  <a:srgbClr val="0000FF"/>
                </a:solidFill>
                <a:effectLst/>
                <a:latin typeface="Courier New" panose="02070409020205090404" pitchFamily="49" charset="0"/>
              </a:rPr>
              <a:t>unique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phone_number</a:t>
            </a:r>
            <a:r>
              <a:rPr lang="en-US" altLang="zh-CN" sz="1800" b="1">
                <a:solidFill>
                  <a:srgbClr val="000080"/>
                </a:solidFill>
                <a:effectLst/>
                <a:latin typeface="Courier New" panose="02070409020205090404" pitchFamily="49" charset="0"/>
              </a:rPr>
              <a:t>);</a:t>
            </a:r>
            <a:endParaRPr lang="en-US" altLang="zh-CN" sz="1600">
              <a:effectLst/>
            </a:endParaRPr>
          </a:p>
        </p:txBody>
      </p:sp>
      <p:sp>
        <p:nvSpPr>
          <p:cNvPr id="15" name="文本占位符 3"/>
          <p:cNvSpPr txBox="1"/>
          <p:nvPr/>
        </p:nvSpPr>
        <p:spPr>
          <a:xfrm>
            <a:off x="551049" y="1118849"/>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添加唯一约束</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方式</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2</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占位符 3"/>
          <p:cNvSpPr txBox="1"/>
          <p:nvPr/>
        </p:nvSpPr>
        <p:spPr>
          <a:xfrm>
            <a:off x="710880" y="3892617"/>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删除</a:t>
            </a:r>
            <a:r>
              <a:rPr lang="zh-CN" altLang="en-US">
                <a:solidFill>
                  <a:srgbClr val="4BACC6"/>
                </a:solidFill>
                <a:latin typeface="PingFang SC"/>
              </a:rPr>
              <a:t>唯一</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6" name="文本框 15"/>
          <p:cNvSpPr txBox="1"/>
          <p:nvPr/>
        </p:nvSpPr>
        <p:spPr>
          <a:xfrm>
            <a:off x="878452" y="4600378"/>
            <a:ext cx="7821928" cy="646331"/>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alter table &lt;</a:t>
            </a:r>
            <a:r>
              <a:rPr lang="zh-CN" altLang="en-US" sz="1800">
                <a:solidFill>
                  <a:srgbClr val="008000"/>
                </a:solidFill>
                <a:effectLst/>
                <a:latin typeface="Courier New" panose="02070409020205090404" pitchFamily="49" charset="0"/>
              </a:rPr>
              <a:t>表名</a:t>
            </a:r>
            <a:r>
              <a:rPr lang="en-US" altLang="zh-CN" sz="1800">
                <a:solidFill>
                  <a:srgbClr val="008000"/>
                </a:solidFill>
                <a:effectLst/>
                <a:latin typeface="Courier New" panose="02070409020205090404" pitchFamily="49" charset="0"/>
              </a:rPr>
              <a:t>&gt; drop index &lt;</a:t>
            </a:r>
            <a:r>
              <a:rPr lang="zh-CN" altLang="en-US" sz="1800">
                <a:solidFill>
                  <a:srgbClr val="008000"/>
                </a:solidFill>
                <a:effectLst/>
                <a:latin typeface="Courier New" panose="02070409020205090404" pitchFamily="49" charset="0"/>
              </a:rPr>
              <a:t>唯一约束名</a:t>
            </a:r>
            <a:r>
              <a:rPr lang="en-US" altLang="zh-CN" sz="1800">
                <a:solidFill>
                  <a:srgbClr val="008000"/>
                </a:solidFill>
                <a:effectLst/>
                <a:latin typeface="Courier New" panose="02070409020205090404" pitchFamily="49" charset="0"/>
              </a:rPr>
              <a:t>&gt;;</a:t>
            </a:r>
            <a:endParaRPr lang="en-US" altLang="zh-CN" sz="1800">
              <a:solidFill>
                <a:srgbClr val="008000"/>
              </a:solidFill>
              <a:effectLst/>
              <a:latin typeface="Courier New" panose="02070409020205090404" pitchFamily="49" charset="0"/>
            </a:endParaRPr>
          </a:p>
          <a:p>
            <a:r>
              <a:rPr lang="fr-FR" altLang="zh-CN" sz="1800" b="1">
                <a:solidFill>
                  <a:srgbClr val="0000FF"/>
                </a:solidFill>
                <a:effectLst/>
                <a:latin typeface="Courier New" panose="02070409020205090404" pitchFamily="49" charset="0"/>
              </a:rPr>
              <a:t>alter</a:t>
            </a:r>
            <a:r>
              <a:rPr lang="fr-FR" altLang="zh-CN" sz="1800">
                <a:solidFill>
                  <a:srgbClr val="000000"/>
                </a:solidFill>
                <a:effectLst/>
                <a:latin typeface="Courier New" panose="02070409020205090404" pitchFamily="49" charset="0"/>
              </a:rPr>
              <a:t> </a:t>
            </a:r>
            <a:r>
              <a:rPr lang="fr-FR" altLang="zh-CN" sz="1800" b="1">
                <a:solidFill>
                  <a:srgbClr val="0000FF"/>
                </a:solidFill>
                <a:effectLst/>
                <a:latin typeface="Courier New" panose="02070409020205090404" pitchFamily="49" charset="0"/>
              </a:rPr>
              <a:t>table</a:t>
            </a:r>
            <a:r>
              <a:rPr lang="fr-FR" altLang="zh-CN" sz="1800">
                <a:solidFill>
                  <a:srgbClr val="000000"/>
                </a:solidFill>
                <a:effectLst/>
                <a:latin typeface="Courier New" panose="02070409020205090404" pitchFamily="49" charset="0"/>
              </a:rPr>
              <a:t> t_user9 </a:t>
            </a:r>
            <a:r>
              <a:rPr lang="fr-FR" altLang="zh-CN" sz="1800" b="1">
                <a:solidFill>
                  <a:srgbClr val="0000FF"/>
                </a:solidFill>
                <a:effectLst/>
                <a:latin typeface="Courier New" panose="02070409020205090404" pitchFamily="49" charset="0"/>
              </a:rPr>
              <a:t>drop</a:t>
            </a:r>
            <a:r>
              <a:rPr lang="fr-FR" altLang="zh-CN" sz="1800">
                <a:solidFill>
                  <a:srgbClr val="000000"/>
                </a:solidFill>
                <a:effectLst/>
                <a:latin typeface="Courier New" panose="02070409020205090404" pitchFamily="49" charset="0"/>
              </a:rPr>
              <a:t> </a:t>
            </a:r>
            <a:r>
              <a:rPr lang="fr-FR" altLang="zh-CN" sz="1800" b="1">
                <a:solidFill>
                  <a:srgbClr val="0000FF"/>
                </a:solidFill>
                <a:effectLst/>
                <a:latin typeface="Courier New" panose="02070409020205090404" pitchFamily="49" charset="0"/>
              </a:rPr>
              <a:t>index</a:t>
            </a:r>
            <a:r>
              <a:rPr lang="fr-FR" altLang="zh-CN" sz="1800">
                <a:solidFill>
                  <a:srgbClr val="000000"/>
                </a:solidFill>
                <a:effectLst/>
                <a:latin typeface="Courier New" panose="02070409020205090404" pitchFamily="49" charset="0"/>
              </a:rPr>
              <a:t> unique_ph</a:t>
            </a:r>
            <a:r>
              <a:rPr lang="fr-FR" altLang="zh-CN" sz="1800" b="1">
                <a:solidFill>
                  <a:srgbClr val="000080"/>
                </a:solidFill>
                <a:effectLst/>
                <a:latin typeface="Courier New" panose="02070409020205090404" pitchFamily="49" charset="0"/>
              </a:rPr>
              <a:t>;</a:t>
            </a:r>
            <a:endParaRPr lang="fr-FR" altLang="zh-CN">
              <a:effectLs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Line 16"/>
          <p:cNvSpPr>
            <a:spLocks noChangeShapeType="1"/>
          </p:cNvSpPr>
          <p:nvPr/>
        </p:nvSpPr>
        <p:spPr bwMode="auto">
          <a:xfrm flipH="1">
            <a:off x="4820893" y="2278591"/>
            <a:ext cx="1028700" cy="0"/>
          </a:xfrm>
          <a:prstGeom prst="line">
            <a:avLst/>
          </a:prstGeom>
          <a:noFill/>
          <a:ln w="12700" cap="flat">
            <a:solidFill>
              <a:schemeClr val="bg1">
                <a:lumMod val="65000"/>
              </a:schemeClr>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9" name="标题 18"/>
          <p:cNvSpPr>
            <a:spLocks noGrp="1"/>
          </p:cNvSpPr>
          <p:nvPr>
            <p:ph type="title"/>
          </p:nvPr>
        </p:nvSpPr>
        <p:spPr/>
        <p:txBody>
          <a:bodyPr/>
          <a:lstStyle/>
          <a:p>
            <a:r>
              <a:rPr lang="zh-CN" altLang="en-US" dirty="0"/>
              <a:t>课程特点</a:t>
            </a:r>
            <a:endParaRPr lang="zh-CN" altLang="en-US" dirty="0"/>
          </a:p>
        </p:txBody>
      </p:sp>
      <p:sp>
        <p:nvSpPr>
          <p:cNvPr id="7" name="Freeform 7"/>
          <p:cNvSpPr/>
          <p:nvPr/>
        </p:nvSpPr>
        <p:spPr bwMode="auto">
          <a:xfrm>
            <a:off x="5470870" y="1561306"/>
            <a:ext cx="968375" cy="4479925"/>
          </a:xfrm>
          <a:custGeom>
            <a:avLst/>
            <a:gdLst>
              <a:gd name="T0" fmla="*/ 0 w 777"/>
              <a:gd name="T1" fmla="*/ 2974 h 2974"/>
              <a:gd name="T2" fmla="*/ 507 w 777"/>
              <a:gd name="T3" fmla="*/ 2467 h 2974"/>
              <a:gd name="T4" fmla="*/ 388 w 777"/>
              <a:gd name="T5" fmla="*/ 2138 h 2974"/>
              <a:gd name="T6" fmla="*/ 277 w 777"/>
              <a:gd name="T7" fmla="*/ 1818 h 2974"/>
              <a:gd name="T8" fmla="*/ 398 w 777"/>
              <a:gd name="T9" fmla="*/ 1488 h 2974"/>
              <a:gd name="T10" fmla="*/ 507 w 777"/>
              <a:gd name="T11" fmla="*/ 1171 h 2974"/>
              <a:gd name="T12" fmla="*/ 390 w 777"/>
              <a:gd name="T13" fmla="*/ 844 h 2974"/>
              <a:gd name="T14" fmla="*/ 267 w 777"/>
              <a:gd name="T15" fmla="*/ 511 h 2974"/>
              <a:gd name="T16" fmla="*/ 777 w 777"/>
              <a:gd name="T17" fmla="*/ 0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7" h="2974">
                <a:moveTo>
                  <a:pt x="0" y="2974"/>
                </a:moveTo>
                <a:cubicBezTo>
                  <a:pt x="280" y="2974"/>
                  <a:pt x="507" y="2747"/>
                  <a:pt x="507" y="2467"/>
                </a:cubicBezTo>
                <a:cubicBezTo>
                  <a:pt x="507" y="2342"/>
                  <a:pt x="459" y="2227"/>
                  <a:pt x="388" y="2138"/>
                </a:cubicBezTo>
                <a:cubicBezTo>
                  <a:pt x="317" y="2049"/>
                  <a:pt x="277" y="1939"/>
                  <a:pt x="277" y="1818"/>
                </a:cubicBezTo>
                <a:cubicBezTo>
                  <a:pt x="277" y="1692"/>
                  <a:pt x="326" y="1577"/>
                  <a:pt x="398" y="1488"/>
                </a:cubicBezTo>
                <a:cubicBezTo>
                  <a:pt x="469" y="1400"/>
                  <a:pt x="507" y="1290"/>
                  <a:pt x="507" y="1171"/>
                </a:cubicBezTo>
                <a:cubicBezTo>
                  <a:pt x="507" y="1047"/>
                  <a:pt x="465" y="933"/>
                  <a:pt x="390" y="844"/>
                </a:cubicBezTo>
                <a:cubicBezTo>
                  <a:pt x="315" y="754"/>
                  <a:pt x="267" y="638"/>
                  <a:pt x="267" y="511"/>
                </a:cubicBezTo>
                <a:cubicBezTo>
                  <a:pt x="267" y="229"/>
                  <a:pt x="496" y="0"/>
                  <a:pt x="777" y="0"/>
                </a:cubicBezTo>
              </a:path>
            </a:pathLst>
          </a:custGeom>
          <a:noFill/>
          <a:ln w="12700" cap="flat">
            <a:solidFill>
              <a:schemeClr val="bg1">
                <a:lumMod val="65000"/>
              </a:schemeClr>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8" name="Oval 12"/>
          <p:cNvSpPr>
            <a:spLocks noChangeArrowheads="1"/>
          </p:cNvSpPr>
          <p:nvPr/>
        </p:nvSpPr>
        <p:spPr bwMode="auto">
          <a:xfrm>
            <a:off x="5740745" y="2167291"/>
            <a:ext cx="163512" cy="163513"/>
          </a:xfrm>
          <a:prstGeom prst="ellipse">
            <a:avLst/>
          </a:prstGeom>
          <a:solidFill>
            <a:srgbClr val="AD2B26"/>
          </a:solidFill>
          <a:ln w="12700" cap="flat">
            <a:noFill/>
            <a:prstDash val="solid"/>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3" name="Oval 13"/>
          <p:cNvSpPr>
            <a:spLocks noChangeArrowheads="1"/>
          </p:cNvSpPr>
          <p:nvPr/>
        </p:nvSpPr>
        <p:spPr bwMode="auto">
          <a:xfrm>
            <a:off x="6035966" y="3225007"/>
            <a:ext cx="165100" cy="165100"/>
          </a:xfrm>
          <a:prstGeom prst="ellipse">
            <a:avLst/>
          </a:prstGeom>
          <a:solidFill>
            <a:srgbClr val="49504F"/>
          </a:solidFill>
          <a:ln w="12700" cap="flat">
            <a:noFill/>
            <a:prstDash val="solid"/>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4" name="Oval 14"/>
          <p:cNvSpPr>
            <a:spLocks noChangeArrowheads="1"/>
          </p:cNvSpPr>
          <p:nvPr/>
        </p:nvSpPr>
        <p:spPr bwMode="auto">
          <a:xfrm>
            <a:off x="5731220" y="4201727"/>
            <a:ext cx="163512" cy="163513"/>
          </a:xfrm>
          <a:prstGeom prst="ellipse">
            <a:avLst/>
          </a:prstGeom>
          <a:solidFill>
            <a:srgbClr val="AD2B26"/>
          </a:solidFill>
          <a:ln w="12700" cap="flat">
            <a:noFill/>
            <a:prstDash val="solid"/>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5" name="Oval 15"/>
          <p:cNvSpPr>
            <a:spLocks noChangeArrowheads="1"/>
          </p:cNvSpPr>
          <p:nvPr/>
        </p:nvSpPr>
        <p:spPr bwMode="auto">
          <a:xfrm>
            <a:off x="6044165" y="5176296"/>
            <a:ext cx="163513" cy="163512"/>
          </a:xfrm>
          <a:prstGeom prst="ellipse">
            <a:avLst/>
          </a:prstGeom>
          <a:solidFill>
            <a:srgbClr val="49504F"/>
          </a:solidFill>
          <a:ln w="12700" cap="flat">
            <a:noFill/>
            <a:prstDash val="solid"/>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7" name="Line 17"/>
          <p:cNvSpPr>
            <a:spLocks noChangeShapeType="1"/>
          </p:cNvSpPr>
          <p:nvPr/>
        </p:nvSpPr>
        <p:spPr bwMode="auto">
          <a:xfrm flipH="1">
            <a:off x="6201066" y="3305969"/>
            <a:ext cx="1028700" cy="0"/>
          </a:xfrm>
          <a:prstGeom prst="line">
            <a:avLst/>
          </a:prstGeom>
          <a:noFill/>
          <a:ln w="12700" cap="flat">
            <a:solidFill>
              <a:schemeClr val="bg1">
                <a:lumMod val="65000"/>
              </a:schemeClr>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8" name="Line 18"/>
          <p:cNvSpPr>
            <a:spLocks noChangeShapeType="1"/>
          </p:cNvSpPr>
          <p:nvPr/>
        </p:nvSpPr>
        <p:spPr bwMode="auto">
          <a:xfrm flipH="1">
            <a:off x="4275482" y="4284277"/>
            <a:ext cx="1457325" cy="0"/>
          </a:xfrm>
          <a:prstGeom prst="line">
            <a:avLst/>
          </a:prstGeom>
          <a:noFill/>
          <a:ln w="12700" cap="flat">
            <a:solidFill>
              <a:schemeClr val="bg1">
                <a:lumMod val="65000"/>
              </a:schemeClr>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20" name="Line 19"/>
          <p:cNvSpPr>
            <a:spLocks noChangeShapeType="1"/>
          </p:cNvSpPr>
          <p:nvPr/>
        </p:nvSpPr>
        <p:spPr bwMode="auto">
          <a:xfrm flipH="1">
            <a:off x="6206090" y="5258846"/>
            <a:ext cx="1027113" cy="0"/>
          </a:xfrm>
          <a:prstGeom prst="line">
            <a:avLst/>
          </a:prstGeom>
          <a:noFill/>
          <a:ln w="12700" cap="flat">
            <a:solidFill>
              <a:schemeClr val="bg1">
                <a:lumMod val="65000"/>
              </a:schemeClr>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21" name="TextBox 45"/>
          <p:cNvSpPr txBox="1"/>
          <p:nvPr/>
        </p:nvSpPr>
        <p:spPr>
          <a:xfrm>
            <a:off x="834887" y="2318104"/>
            <a:ext cx="3707295" cy="345094"/>
          </a:xfrm>
          <a:prstGeom prst="rect">
            <a:avLst/>
          </a:prstGeom>
          <a:noFill/>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30000"/>
              </a:lnSpc>
              <a:spcBef>
                <a:spcPts val="0"/>
              </a:spcBef>
              <a:spcAft>
                <a:spcPts val="0"/>
              </a:spcAft>
              <a:buClrTx/>
              <a:buSzTx/>
              <a:buFontTx/>
              <a:buNone/>
              <a:defRPr/>
            </a:pPr>
            <a:r>
              <a:rPr lang="en-US" altLang="zh-CN"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MySQL8.0</a:t>
            </a: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新特性</a:t>
            </a:r>
            <a:endParaRPr kumimoji="0" lang="en-US" altLang="zh-CN" sz="1400" b="0" i="0" u="none" strike="noStrike" kern="1200" cap="none" spc="0" normalizeH="0" baseline="0" noProof="0" dirty="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p:txBody>
      </p:sp>
      <p:sp>
        <p:nvSpPr>
          <p:cNvPr id="22" name="TextBox 46"/>
          <p:cNvSpPr txBox="1">
            <a:spLocks noChangeArrowheads="1"/>
          </p:cNvSpPr>
          <p:nvPr/>
        </p:nvSpPr>
        <p:spPr bwMode="auto">
          <a:xfrm>
            <a:off x="3062797" y="1873188"/>
            <a:ext cx="1479386" cy="407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50000"/>
              </a:lnSpc>
              <a:spcBef>
                <a:spcPts val="0"/>
              </a:spcBef>
              <a:spcAft>
                <a:spcPts val="0"/>
              </a:spcAft>
              <a:buClrTx/>
              <a:buSzTx/>
              <a:buFontTx/>
              <a:buNone/>
              <a:defRPr/>
            </a:pPr>
            <a:r>
              <a:rPr kumimoji="0" lang="zh-CN" altLang="en-US" sz="2000" b="0" i="0" u="none" strike="noStrike" kern="1200" cap="none" spc="0" normalizeH="0" baseline="0" noProof="0">
                <a:ln>
                  <a:noFill/>
                </a:ln>
                <a:solidFill>
                  <a:srgbClr val="AD2B26"/>
                </a:solidFill>
                <a:effectLst/>
                <a:uLnTx/>
                <a:uFillTx/>
                <a:latin typeface="Alibaba PuHuiTi M" pitchFamily="18" charset="-122"/>
                <a:ea typeface="Alibaba PuHuiTi M" pitchFamily="18" charset="-122"/>
                <a:cs typeface="Alibaba PuHuiTi M" pitchFamily="18" charset="-122"/>
                <a:sym typeface="Bebas"/>
              </a:rPr>
              <a:t>新</a:t>
            </a:r>
            <a:endParaRPr kumimoji="0" lang="zh-CN" altLang="en-US" sz="2000" b="0" i="0" u="none" strike="noStrike" kern="1200" cap="none" spc="0" normalizeH="0" baseline="0" noProof="0" dirty="0">
              <a:ln>
                <a:noFill/>
              </a:ln>
              <a:solidFill>
                <a:srgbClr val="AD2B26"/>
              </a:solidFill>
              <a:effectLst/>
              <a:uLnTx/>
              <a:uFillTx/>
              <a:latin typeface="Alibaba PuHuiTi M" pitchFamily="18" charset="-122"/>
              <a:ea typeface="Alibaba PuHuiTi M" pitchFamily="18" charset="-122"/>
              <a:cs typeface="Alibaba PuHuiTi M" pitchFamily="18" charset="-122"/>
              <a:sym typeface="Bebas"/>
            </a:endParaRPr>
          </a:p>
        </p:txBody>
      </p:sp>
      <p:sp>
        <p:nvSpPr>
          <p:cNvPr id="23" name="TextBox 47"/>
          <p:cNvSpPr txBox="1"/>
          <p:nvPr/>
        </p:nvSpPr>
        <p:spPr>
          <a:xfrm>
            <a:off x="319230" y="4380989"/>
            <a:ext cx="4012749" cy="345094"/>
          </a:xfrm>
          <a:prstGeom prst="rect">
            <a:avLst/>
          </a:prstGeom>
          <a:noFill/>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30000"/>
              </a:lnSpc>
              <a:spcBef>
                <a:spcPts val="0"/>
              </a:spcBef>
              <a:spcAft>
                <a:spcPts val="0"/>
              </a:spcAft>
              <a:buClrTx/>
              <a:buSzTx/>
              <a:buFontTx/>
              <a:buNone/>
              <a:defRPr/>
            </a:pP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对</a:t>
            </a:r>
            <a:r>
              <a:rPr lang="en-US" altLang="zh-CN" sz="1400" noProof="0">
                <a:solidFill>
                  <a:prstClr val="black">
                    <a:lumMod val="85000"/>
                    <a:lumOff val="15000"/>
                  </a:prstClr>
                </a:solidFill>
                <a:latin typeface="Alibaba PuHuiTi R" pitchFamily="18" charset="-122"/>
                <a:ea typeface="Alibaba PuHuiTi R" pitchFamily="18" charset="-122"/>
                <a:cs typeface="Alibaba PuHuiTi R" pitchFamily="18" charset="-122"/>
                <a:sym typeface="Bebas"/>
              </a:rPr>
              <a:t>MySQL</a:t>
            </a: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高阶部分一挖到底</a:t>
            </a:r>
            <a:endParaRPr kumimoji="0" lang="zh-CN" altLang="en-US" sz="1400" b="0" i="0" u="none" strike="noStrike" kern="1200" cap="none" spc="0" normalizeH="0" baseline="0" noProof="0" dirty="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p:txBody>
      </p:sp>
      <p:sp>
        <p:nvSpPr>
          <p:cNvPr id="24" name="TextBox 48"/>
          <p:cNvSpPr txBox="1"/>
          <p:nvPr/>
        </p:nvSpPr>
        <p:spPr>
          <a:xfrm>
            <a:off x="3717751" y="3933428"/>
            <a:ext cx="441147" cy="407291"/>
          </a:xfrm>
          <a:prstGeom prst="rect">
            <a:avLst/>
          </a:prstGeom>
          <a:noFill/>
        </p:spPr>
        <p:txBody>
          <a:bodyPr wrap="none" t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50000"/>
              </a:lnSpc>
              <a:spcBef>
                <a:spcPts val="0"/>
              </a:spcBef>
              <a:spcAft>
                <a:spcPts val="0"/>
              </a:spcAft>
              <a:buClrTx/>
              <a:buSzTx/>
              <a:buFontTx/>
              <a:buNone/>
              <a:defRPr/>
            </a:pPr>
            <a:r>
              <a:rPr kumimoji="0" lang="zh-CN" altLang="en-US" sz="2000" b="0" i="0" u="none" strike="noStrike" kern="1200" cap="none" spc="0" normalizeH="0" baseline="0" noProof="0">
                <a:ln>
                  <a:noFill/>
                </a:ln>
                <a:solidFill>
                  <a:srgbClr val="AD2B26"/>
                </a:solidFill>
                <a:effectLst/>
                <a:uLnTx/>
                <a:uFillTx/>
                <a:latin typeface="Alibaba PuHuiTi M" pitchFamily="18" charset="-122"/>
                <a:ea typeface="Alibaba PuHuiTi M" pitchFamily="18" charset="-122"/>
                <a:cs typeface="Alibaba PuHuiTi M" pitchFamily="18" charset="-122"/>
                <a:sym typeface="Bebas"/>
              </a:rPr>
              <a:t>深</a:t>
            </a:r>
            <a:endParaRPr kumimoji="0" lang="zh-CN" altLang="en-US" sz="2000" b="0" i="0" u="none" strike="noStrike" kern="1200" cap="none" spc="0" normalizeH="0" baseline="0" noProof="0" dirty="0">
              <a:ln>
                <a:noFill/>
              </a:ln>
              <a:solidFill>
                <a:srgbClr val="AD2B26"/>
              </a:solidFill>
              <a:effectLst/>
              <a:uLnTx/>
              <a:uFillTx/>
              <a:latin typeface="Alibaba PuHuiTi M" pitchFamily="18" charset="-122"/>
              <a:ea typeface="Alibaba PuHuiTi M" pitchFamily="18" charset="-122"/>
              <a:cs typeface="Alibaba PuHuiTi M" pitchFamily="18" charset="-122"/>
              <a:sym typeface="Bebas"/>
            </a:endParaRPr>
          </a:p>
        </p:txBody>
      </p:sp>
      <p:sp>
        <p:nvSpPr>
          <p:cNvPr id="25" name="TextBox 49"/>
          <p:cNvSpPr txBox="1"/>
          <p:nvPr/>
        </p:nvSpPr>
        <p:spPr>
          <a:xfrm>
            <a:off x="6715416" y="3355117"/>
            <a:ext cx="3384378" cy="625171"/>
          </a:xfrm>
          <a:prstGeom prst="rect">
            <a:avLst/>
          </a:prstGeom>
          <a:noFill/>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30000"/>
              </a:lnSpc>
              <a:spcBef>
                <a:spcPts val="0"/>
              </a:spcBef>
              <a:spcAft>
                <a:spcPts val="0"/>
              </a:spcAft>
              <a:buClrTx/>
              <a:buSzTx/>
              <a:buFontTx/>
              <a:buNone/>
              <a:defRPr/>
            </a:pP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涵盖</a:t>
            </a:r>
            <a:r>
              <a:rPr kumimoji="0" lang="en-US" altLang="zh-CN" sz="1400" b="0" i="0" u="none" strike="noStrike" kern="1200" cap="none" spc="0" normalizeH="0" baseline="0" noProof="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rPr>
              <a:t>MySQL</a:t>
            </a:r>
            <a:r>
              <a:rPr kumimoji="0" lang="zh-CN" altLang="en-US" sz="1400" b="0" i="0" u="none" strike="noStrike" kern="1200" cap="none" spc="0" normalizeH="0" baseline="0" noProof="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rPr>
              <a:t>几乎所有的知识模块</a:t>
            </a:r>
            <a:endParaRPr kumimoji="0" lang="en-US" altLang="zh-CN" sz="1400" b="0" i="0" u="none" strike="noStrike" kern="1200" cap="none" spc="0" normalizeH="0" baseline="0" noProof="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a:p>
            <a:pPr marL="0" marR="0" lvl="0" indent="0" defTabSz="9144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rPr>
              <a:t>            一站式学习</a:t>
            </a:r>
            <a:endParaRPr kumimoji="0" lang="zh-CN" altLang="en-US" sz="1400" b="0" i="0" u="none" strike="noStrike" kern="1200" cap="none" spc="0" normalizeH="0" baseline="0" noProof="0" dirty="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p:txBody>
      </p:sp>
      <p:sp>
        <p:nvSpPr>
          <p:cNvPr id="26" name="TextBox 50"/>
          <p:cNvSpPr txBox="1">
            <a:spLocks noChangeArrowheads="1"/>
          </p:cNvSpPr>
          <p:nvPr/>
        </p:nvSpPr>
        <p:spPr bwMode="auto">
          <a:xfrm>
            <a:off x="7291911" y="2947826"/>
            <a:ext cx="441147" cy="407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t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50000"/>
              </a:lnSpc>
              <a:spcBef>
                <a:spcPts val="0"/>
              </a:spcBef>
              <a:spcAft>
                <a:spcPts val="0"/>
              </a:spcAft>
              <a:buClrTx/>
              <a:buSzTx/>
              <a:buFontTx/>
              <a:buNone/>
              <a:defRPr/>
            </a:pPr>
            <a:r>
              <a:rPr lang="zh-CN" altLang="en-US" sz="2000">
                <a:solidFill>
                  <a:srgbClr val="404040"/>
                </a:solidFill>
                <a:latin typeface="Alibaba PuHuiTi M" pitchFamily="18" charset="-122"/>
                <a:ea typeface="Alibaba PuHuiTi M" pitchFamily="18" charset="-122"/>
                <a:cs typeface="Alibaba PuHuiTi M" pitchFamily="18" charset="-122"/>
                <a:sym typeface="Bebas"/>
              </a:rPr>
              <a:t>全</a:t>
            </a:r>
            <a:endParaRPr kumimoji="0" lang="zh-CN" altLang="en-US" sz="2000" b="0" i="0" u="none" strike="noStrike" kern="1200" cap="none" spc="0" normalizeH="0" baseline="0" noProof="0" dirty="0">
              <a:ln>
                <a:noFill/>
              </a:ln>
              <a:solidFill>
                <a:srgbClr val="404040"/>
              </a:solidFill>
              <a:effectLst/>
              <a:uLnTx/>
              <a:uFillTx/>
              <a:latin typeface="Alibaba PuHuiTi M" pitchFamily="18" charset="-122"/>
              <a:ea typeface="Alibaba PuHuiTi M" pitchFamily="18" charset="-122"/>
              <a:cs typeface="Alibaba PuHuiTi M" pitchFamily="18" charset="-122"/>
              <a:sym typeface="Bebas"/>
            </a:endParaRPr>
          </a:p>
        </p:txBody>
      </p:sp>
      <p:sp>
        <p:nvSpPr>
          <p:cNvPr id="27" name="TextBox 51"/>
          <p:cNvSpPr txBox="1"/>
          <p:nvPr/>
        </p:nvSpPr>
        <p:spPr>
          <a:xfrm>
            <a:off x="7421370" y="5309220"/>
            <a:ext cx="3887530" cy="345094"/>
          </a:xfrm>
          <a:prstGeom prst="rect">
            <a:avLst/>
          </a:prstGeom>
          <a:noFill/>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保姆式教学，所有案例实战操作，图文并茂</a:t>
            </a:r>
            <a:endParaRPr kumimoji="0" lang="zh-CN" altLang="en-US" sz="1400" b="0" i="0" u="none" strike="noStrike" kern="1200" cap="none" spc="0" normalizeH="0" baseline="0" noProof="0" dirty="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p:txBody>
      </p:sp>
      <p:sp>
        <p:nvSpPr>
          <p:cNvPr id="28" name="TextBox 52"/>
          <p:cNvSpPr txBox="1"/>
          <p:nvPr/>
        </p:nvSpPr>
        <p:spPr>
          <a:xfrm>
            <a:off x="7396177" y="4852781"/>
            <a:ext cx="441146" cy="407291"/>
          </a:xfrm>
          <a:prstGeom prst="rect">
            <a:avLst/>
          </a:prstGeom>
          <a:noFill/>
        </p:spPr>
        <p:txBody>
          <a:bodyPr wrap="none" t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0" algn="r">
              <a:lnSpc>
                <a:spcPct val="150000"/>
              </a:lnSpc>
              <a:defRPr/>
            </a:pPr>
            <a:r>
              <a:rPr lang="zh-CN" altLang="en-US" sz="2000">
                <a:solidFill>
                  <a:srgbClr val="AD2B26"/>
                </a:solidFill>
                <a:latin typeface="Alibaba PuHuiTi M" pitchFamily="18" charset="-122"/>
                <a:ea typeface="Alibaba PuHuiTi M" pitchFamily="18" charset="-122"/>
                <a:cs typeface="Alibaba PuHuiTi M" pitchFamily="18" charset="-122"/>
                <a:sym typeface="Bebas"/>
              </a:rPr>
              <a:t>细</a:t>
            </a:r>
            <a:endParaRPr lang="zh-CN" altLang="en-US" sz="2000" dirty="0">
              <a:solidFill>
                <a:srgbClr val="AD2B26"/>
              </a:solidFill>
              <a:latin typeface="Alibaba PuHuiTi M" pitchFamily="18" charset="-122"/>
              <a:ea typeface="Alibaba PuHuiTi M" pitchFamily="18" charset="-122"/>
              <a:cs typeface="Alibaba PuHuiTi M" pitchFamily="18" charset="-122"/>
              <a:sym typeface="Bebas"/>
            </a:endParaRPr>
          </a:p>
        </p:txBody>
      </p:sp>
      <p:sp>
        <p:nvSpPr>
          <p:cNvPr id="29" name="椭圆 28"/>
          <p:cNvSpPr/>
          <p:nvPr/>
        </p:nvSpPr>
        <p:spPr>
          <a:xfrm>
            <a:off x="6122504" y="1774384"/>
            <a:ext cx="947738" cy="949325"/>
          </a:xfrm>
          <a:prstGeom prst="ellipse">
            <a:avLst/>
          </a:prstGeom>
          <a:solidFill>
            <a:srgbClr val="AD2B26"/>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rPr>
              <a:t>01</a:t>
            </a:r>
            <a:endParaRPr kumimoji="0" lang="zh-CN" altLang="en-US"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30" name="椭圆 29"/>
          <p:cNvSpPr/>
          <p:nvPr/>
        </p:nvSpPr>
        <p:spPr>
          <a:xfrm>
            <a:off x="4903458" y="2835876"/>
            <a:ext cx="947737" cy="947737"/>
          </a:xfrm>
          <a:prstGeom prst="ellipse">
            <a:avLst/>
          </a:prstGeom>
          <a:solidFill>
            <a:srgbClr val="49504F"/>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rPr>
              <a:t>02</a:t>
            </a:r>
            <a:endParaRPr kumimoji="0" lang="zh-CN" altLang="en-US"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31" name="椭圆 30"/>
          <p:cNvSpPr/>
          <p:nvPr/>
        </p:nvSpPr>
        <p:spPr>
          <a:xfrm>
            <a:off x="6122504" y="3810408"/>
            <a:ext cx="947738" cy="947737"/>
          </a:xfrm>
          <a:prstGeom prst="ellipse">
            <a:avLst/>
          </a:prstGeom>
          <a:solidFill>
            <a:srgbClr val="AD2B26"/>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rPr>
              <a:t>03</a:t>
            </a:r>
            <a:endParaRPr kumimoji="0" lang="zh-CN" altLang="en-US"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32" name="椭圆 31"/>
          <p:cNvSpPr/>
          <p:nvPr/>
        </p:nvSpPr>
        <p:spPr>
          <a:xfrm>
            <a:off x="4901856" y="4758145"/>
            <a:ext cx="947737" cy="947738"/>
          </a:xfrm>
          <a:prstGeom prst="ellipse">
            <a:avLst/>
          </a:prstGeom>
          <a:solidFill>
            <a:srgbClr val="49504F"/>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rPr>
              <a:t>04</a:t>
            </a:r>
            <a:endParaRPr kumimoji="0" lang="zh-CN" altLang="en-US"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500"/>
                                        <p:tgtEl>
                                          <p:spTgt spid="2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20" grpId="0" animBg="1"/>
      <p:bldP spid="21" grpId="0"/>
      <p:bldP spid="22" grpId="0"/>
      <p:bldP spid="23" grpId="0"/>
      <p:bldP spid="24" grpId="0"/>
      <p:bldP spid="25" grpId="0"/>
      <p:bldP spid="26" grpId="0"/>
      <p:bldP spid="27" grpId="0"/>
      <p:bldP spid="28" grpId="0"/>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默认约束</a:t>
            </a:r>
            <a:r>
              <a:rPr kumimoji="1" lang="en-US" altLang="zh-CN"/>
              <a:t>(default)</a:t>
            </a:r>
            <a:endParaRPr kumimoji="1" lang="zh-CN" altLang="en-US" dirty="0"/>
          </a:p>
        </p:txBody>
      </p:sp>
      <p:sp>
        <p:nvSpPr>
          <p:cNvPr id="10" name="文本框 9"/>
          <p:cNvSpPr txBox="1"/>
          <p:nvPr/>
        </p:nvSpPr>
        <p:spPr>
          <a:xfrm>
            <a:off x="997343" y="4004558"/>
            <a:ext cx="8198094" cy="148184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t_user10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id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int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name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varchar</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20</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a:solidFill>
                  <a:srgbClr val="000000"/>
                </a:solidFill>
                <a:latin typeface="Courier New" panose="02070409020205090404" pitchFamily="49" charset="0"/>
                <a:ea typeface="黑体" panose="02010609060101010101" pitchFamily="49" charset="-122"/>
              </a:rPr>
              <a:t>  </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address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varchar</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20</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default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zh-CN" altLang="en-US" sz="18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北京</a:t>
            </a:r>
            <a:r>
              <a:rPr kumimoji="0" lang="en-US" altLang="zh-CN" sz="18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指定默认约束 </a:t>
            </a:r>
            <a:endPar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5" name="文本占位符 3"/>
          <p:cNvSpPr txBox="1"/>
          <p:nvPr/>
        </p:nvSpPr>
        <p:spPr>
          <a:xfrm>
            <a:off x="551049" y="1118849"/>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概念</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占位符 3"/>
          <p:cNvSpPr txBox="1"/>
          <p:nvPr/>
        </p:nvSpPr>
        <p:spPr>
          <a:xfrm>
            <a:off x="529800" y="2120775"/>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语法</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8" name="文本框 7"/>
          <p:cNvSpPr txBox="1"/>
          <p:nvPr/>
        </p:nvSpPr>
        <p:spPr>
          <a:xfrm>
            <a:off x="997343" y="1692472"/>
            <a:ext cx="6097464"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rPr>
              <a:t>MySQL </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默认值约束用来指定某列的默认值。</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1" name="文本框 10"/>
          <p:cNvSpPr txBox="1"/>
          <p:nvPr/>
        </p:nvSpPr>
        <p:spPr>
          <a:xfrm>
            <a:off x="997343" y="2691612"/>
            <a:ext cx="8198094" cy="58477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方式</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1</a:t>
            </a: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&lt;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Alibaba PuHuiTi B"/>
                <a:cs typeface="+mn-cs"/>
              </a:rPr>
              <a:t>字段名</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&gt;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Alibaba PuHuiTi B"/>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&lt;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Alibaba PuHuiTi B"/>
                <a:cs typeface="+mn-cs"/>
              </a:rPr>
              <a:t>数据</a:t>
            </a: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类</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Alibaba PuHuiTi B"/>
                <a:cs typeface="+mn-cs"/>
              </a:rPr>
              <a:t>型</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&gt;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Alibaba PuHuiTi B"/>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Alibaba PuHuiTi B"/>
                <a:cs typeface="+mn-cs"/>
              </a:rPr>
              <a:t>default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Alibaba PuHuiTi B"/>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&lt;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Alibaba PuHuiTi B"/>
                <a:cs typeface="+mn-cs"/>
              </a:rPr>
              <a:t>默认</a:t>
            </a: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值</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&gt;;</a:t>
            </a:r>
            <a:endPar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方式</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Alibaba PuHuiTi B"/>
                <a:cs typeface="+mn-cs"/>
              </a:rPr>
              <a:t>2: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alter</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表名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modify</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列名 </a:t>
            </a: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类</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型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default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默认</a:t>
            </a: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值</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占位符 3"/>
          <p:cNvSpPr txBox="1"/>
          <p:nvPr/>
        </p:nvSpPr>
        <p:spPr>
          <a:xfrm>
            <a:off x="529799" y="336613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添加默认约束</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方式</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1</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默认约束</a:t>
            </a:r>
            <a:r>
              <a:rPr kumimoji="1" lang="en-US" altLang="zh-CN"/>
              <a:t>(default)</a:t>
            </a:r>
            <a:endParaRPr kumimoji="1" lang="zh-CN" altLang="en-US" dirty="0"/>
          </a:p>
        </p:txBody>
      </p:sp>
      <p:sp>
        <p:nvSpPr>
          <p:cNvPr id="10" name="文本框 9"/>
          <p:cNvSpPr txBox="1"/>
          <p:nvPr/>
        </p:nvSpPr>
        <p:spPr>
          <a:xfrm>
            <a:off x="961142" y="1799839"/>
            <a:ext cx="9711066" cy="2308324"/>
          </a:xfrm>
          <a:prstGeom prst="rect">
            <a:avLst/>
          </a:prstGeom>
          <a:solidFill>
            <a:srgbClr val="FFFFE4"/>
          </a:solidFill>
          <a:ln>
            <a:solidFill>
              <a:schemeClr val="tx1"/>
            </a:solidFill>
          </a:ln>
        </p:spPr>
        <p:txBody>
          <a:bodyPr wrap="square">
            <a:spAutoFit/>
          </a:bodyPr>
          <a:lstStyle/>
          <a:p>
            <a:r>
              <a:rPr lang="en-US" altLang="zh-CN">
                <a:solidFill>
                  <a:srgbClr val="008000"/>
                </a:solidFill>
                <a:latin typeface="Courier New" panose="02070409020205090404" pitchFamily="49" charset="0"/>
                <a:ea typeface="黑体" panose="02010609060101010101" pitchFamily="49" charset="-122"/>
              </a:rPr>
              <a:t>-- alter table </a:t>
            </a:r>
            <a:r>
              <a:rPr lang="zh-CN" altLang="en-US">
                <a:solidFill>
                  <a:srgbClr val="008000"/>
                </a:solidFill>
                <a:latin typeface="Courier New" panose="02070409020205090404" pitchFamily="49" charset="0"/>
                <a:ea typeface="黑体" panose="02010609060101010101" pitchFamily="49" charset="-122"/>
              </a:rPr>
              <a:t>表名 </a:t>
            </a:r>
            <a:r>
              <a:rPr lang="en-US" altLang="zh-CN">
                <a:solidFill>
                  <a:srgbClr val="008000"/>
                </a:solidFill>
                <a:latin typeface="Courier New" panose="02070409020205090404" pitchFamily="49" charset="0"/>
                <a:ea typeface="黑体" panose="02010609060101010101" pitchFamily="49" charset="-122"/>
              </a:rPr>
              <a:t>modify </a:t>
            </a:r>
            <a:r>
              <a:rPr lang="zh-CN" altLang="en-US">
                <a:solidFill>
                  <a:srgbClr val="008000"/>
                </a:solidFill>
                <a:latin typeface="Courier New" panose="02070409020205090404" pitchFamily="49" charset="0"/>
                <a:ea typeface="黑体" panose="02010609060101010101" pitchFamily="49" charset="-122"/>
              </a:rPr>
              <a:t>列名 类型 </a:t>
            </a:r>
            <a:r>
              <a:rPr lang="en-US" altLang="zh-CN">
                <a:solidFill>
                  <a:srgbClr val="008000"/>
                </a:solidFill>
                <a:latin typeface="Courier New" panose="02070409020205090404" pitchFamily="49" charset="0"/>
                <a:ea typeface="黑体" panose="02010609060101010101" pitchFamily="49" charset="-122"/>
              </a:rPr>
              <a:t>default </a:t>
            </a:r>
            <a:r>
              <a:rPr lang="zh-CN" altLang="en-US">
                <a:solidFill>
                  <a:srgbClr val="008000"/>
                </a:solidFill>
                <a:latin typeface="Courier New" panose="02070409020205090404" pitchFamily="49" charset="0"/>
                <a:ea typeface="黑体" panose="02010609060101010101" pitchFamily="49" charset="-122"/>
              </a:rPr>
              <a:t>默认值</a:t>
            </a:r>
            <a:r>
              <a:rPr lang="en-US" altLang="zh-CN">
                <a:solidFill>
                  <a:srgbClr val="008000"/>
                </a:solidFill>
                <a:latin typeface="Courier New" panose="02070409020205090404" pitchFamily="49" charset="0"/>
                <a:ea typeface="黑体" panose="02010609060101010101" pitchFamily="49" charset="-122"/>
              </a:rPr>
              <a:t>;</a:t>
            </a:r>
            <a:r>
              <a:rPr lang="zh-CN" altLang="en-US">
                <a:solidFill>
                  <a:srgbClr val="008000"/>
                </a:solidFill>
                <a:latin typeface="Courier New" panose="02070409020205090404" pitchFamily="49" charset="0"/>
                <a:ea typeface="黑体" panose="02010609060101010101" pitchFamily="49" charset="-122"/>
              </a:rPr>
              <a:t> </a:t>
            </a:r>
            <a:endParaRPr lang="zh-CN" altLang="en-US">
              <a:solidFill>
                <a:srgbClr val="008000"/>
              </a:solidFill>
              <a:latin typeface="Courier New" panose="02070409020205090404" pitchFamily="49" charset="0"/>
              <a:ea typeface="黑体" panose="02010609060101010101" pitchFamily="49" charset="-122"/>
            </a:endParaRPr>
          </a:p>
          <a:p>
            <a:endPar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t_user11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alter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t_user11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modify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北京</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12" name="文本占位符 3"/>
          <p:cNvSpPr txBox="1"/>
          <p:nvPr/>
        </p:nvSpPr>
        <p:spPr>
          <a:xfrm>
            <a:off x="721200" y="109911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添加默认约束</a:t>
            </a:r>
            <a:r>
              <a:rPr lang="en-US" altLang="zh-CN">
                <a:solidFill>
                  <a:srgbClr val="4BACC6"/>
                </a:solidFill>
                <a:latin typeface="PingFang SC"/>
              </a:rPr>
              <a:t>-</a:t>
            </a:r>
            <a:r>
              <a:rPr lang="zh-CN" altLang="en-US">
                <a:solidFill>
                  <a:srgbClr val="4BACC6"/>
                </a:solidFill>
                <a:latin typeface="PingFang SC"/>
              </a:rPr>
              <a:t>方式</a:t>
            </a:r>
            <a:r>
              <a:rPr lang="en-US" altLang="zh-CN">
                <a:solidFill>
                  <a:srgbClr val="4BACC6"/>
                </a:solidFill>
                <a:latin typeface="PingFang SC"/>
              </a:rPr>
              <a:t>2</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3" name="文本占位符 3"/>
          <p:cNvSpPr txBox="1"/>
          <p:nvPr/>
        </p:nvSpPr>
        <p:spPr>
          <a:xfrm>
            <a:off x="710880" y="4214523"/>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删除默认约束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7" name="文本框 16"/>
          <p:cNvSpPr txBox="1"/>
          <p:nvPr/>
        </p:nvSpPr>
        <p:spPr>
          <a:xfrm>
            <a:off x="961142" y="4838073"/>
            <a:ext cx="9711066" cy="920811"/>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alter table &lt;</a:t>
            </a:r>
            <a:r>
              <a:rPr lang="zh-CN" altLang="en-US" sz="1800">
                <a:solidFill>
                  <a:srgbClr val="008000"/>
                </a:solidFill>
                <a:effectLst/>
                <a:latin typeface="Courier New" panose="02070409020205090404" pitchFamily="49" charset="0"/>
              </a:rPr>
              <a:t>表名</a:t>
            </a:r>
            <a:r>
              <a:rPr lang="en-US" altLang="zh-CN" sz="1800">
                <a:solidFill>
                  <a:srgbClr val="008000"/>
                </a:solidFill>
                <a:effectLst/>
                <a:latin typeface="Courier New" panose="02070409020205090404" pitchFamily="49" charset="0"/>
              </a:rPr>
              <a:t>&gt;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modify</a:t>
            </a:r>
            <a:r>
              <a:rPr lang="en-US" altLang="zh-CN" sz="1800">
                <a:solidFill>
                  <a:srgbClr val="008000"/>
                </a:solidFill>
                <a:effectLst/>
                <a:latin typeface="Courier New" panose="02070409020205090404" pitchFamily="49" charset="0"/>
              </a:rPr>
              <a:t> column &lt;</a:t>
            </a:r>
            <a:r>
              <a:rPr lang="zh-CN" altLang="en-US" sz="1800">
                <a:solidFill>
                  <a:srgbClr val="008000"/>
                </a:solidFill>
                <a:effectLst/>
                <a:latin typeface="Courier New" panose="02070409020205090404" pitchFamily="49" charset="0"/>
              </a:rPr>
              <a:t>字段名</a:t>
            </a:r>
            <a:r>
              <a:rPr lang="en-US" altLang="zh-CN" sz="1800">
                <a:solidFill>
                  <a:srgbClr val="008000"/>
                </a:solidFill>
                <a:effectLst/>
                <a:latin typeface="Courier New" panose="02070409020205090404" pitchFamily="49" charset="0"/>
              </a:rPr>
              <a:t>&gt; &lt;</a:t>
            </a:r>
            <a:r>
              <a:rPr lang="zh-CN" altLang="en-US" sz="1800">
                <a:solidFill>
                  <a:srgbClr val="008000"/>
                </a:solidFill>
                <a:effectLst/>
                <a:latin typeface="Courier New" panose="02070409020205090404" pitchFamily="49" charset="0"/>
              </a:rPr>
              <a:t>类型</a:t>
            </a:r>
            <a:r>
              <a:rPr lang="en-US" altLang="zh-CN" sz="1800">
                <a:solidFill>
                  <a:srgbClr val="008000"/>
                </a:solidFill>
                <a:effectLst/>
                <a:latin typeface="Courier New" panose="02070409020205090404" pitchFamily="49" charset="0"/>
              </a:rPr>
              <a:t>&gt; default null; </a:t>
            </a:r>
            <a:endParaRPr lang="en-US" altLang="zh-CN" sz="1800">
              <a:solidFill>
                <a:srgbClr val="008000"/>
              </a:solidFill>
              <a:effectLst/>
              <a:latin typeface="Courier New" panose="02070409020205090404" pitchFamily="49" charset="0"/>
            </a:endParaRPr>
          </a:p>
          <a:p>
            <a:endParaRPr lang="en-US" altLang="zh-CN" b="1">
              <a:solidFill>
                <a:srgbClr val="008000"/>
              </a:solidFill>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t_user11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modify</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column</a:t>
            </a:r>
            <a:r>
              <a:rPr lang="en-US" altLang="zh-CN" sz="1800">
                <a:solidFill>
                  <a:srgbClr val="000000"/>
                </a:solidFill>
                <a:effectLst/>
                <a:latin typeface="Courier New" panose="02070409020205090404" pitchFamily="49" charset="0"/>
              </a:rPr>
              <a:t> address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default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null</a:t>
            </a:r>
            <a:r>
              <a:rPr lang="en-US" altLang="zh-CN" sz="1800" b="1">
                <a:solidFill>
                  <a:srgbClr val="000080"/>
                </a:solidFill>
                <a:effectLst/>
                <a:latin typeface="Courier New" panose="02070409020205090404" pitchFamily="49" charset="0"/>
              </a:rPr>
              <a:t>;</a:t>
            </a:r>
            <a:endParaRPr lang="en-US" altLang="zh-CN">
              <a:effectLst/>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约束</a:t>
            </a:r>
            <a:r>
              <a:rPr kumimoji="1" lang="en-US" altLang="zh-CN"/>
              <a:t>-</a:t>
            </a:r>
            <a:r>
              <a:rPr kumimoji="1" lang="zh-CN" altLang="en-US"/>
              <a:t> 零填充约束</a:t>
            </a:r>
            <a:r>
              <a:rPr kumimoji="1" lang="en-US" altLang="zh-CN"/>
              <a:t>(zerofill)</a:t>
            </a:r>
            <a:endParaRPr kumimoji="1" lang="zh-CN" altLang="en-US" dirty="0"/>
          </a:p>
        </p:txBody>
      </p:sp>
      <p:sp>
        <p:nvSpPr>
          <p:cNvPr id="12" name="文本占位符 3"/>
          <p:cNvSpPr txBox="1"/>
          <p:nvPr/>
        </p:nvSpPr>
        <p:spPr>
          <a:xfrm>
            <a:off x="721200" y="109911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概念</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3" name="文本占位符 3"/>
          <p:cNvSpPr txBox="1"/>
          <p:nvPr/>
        </p:nvSpPr>
        <p:spPr>
          <a:xfrm>
            <a:off x="798803" y="3169767"/>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7" name="文本框 16"/>
          <p:cNvSpPr txBox="1"/>
          <p:nvPr/>
        </p:nvSpPr>
        <p:spPr>
          <a:xfrm>
            <a:off x="1005104" y="3964555"/>
            <a:ext cx="9711066" cy="1200329"/>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t_user12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 zerofill</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零填充约束</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1096840" y="1605270"/>
            <a:ext cx="10271613" cy="1200329"/>
          </a:xfrm>
          <a:prstGeom prst="rect">
            <a:avLst/>
          </a:prstGeom>
          <a:noFill/>
        </p:spPr>
        <p:txBody>
          <a:bodyPr wrap="square">
            <a:spAutoFit/>
          </a:bodyPr>
          <a:lstStyle/>
          <a:p>
            <a:r>
              <a:rPr lang="en-US" altLang="zh-CN" b="0" i="0">
                <a:solidFill>
                  <a:srgbClr val="111111"/>
                </a:solidFill>
                <a:effectLst/>
                <a:latin typeface="Arial" panose="020B0604020202020204" pitchFamily="34" charset="0"/>
              </a:rPr>
              <a:t>1</a:t>
            </a:r>
            <a:r>
              <a:rPr lang="zh-CN" altLang="en-US" b="0" i="0">
                <a:solidFill>
                  <a:srgbClr val="111111"/>
                </a:solidFill>
                <a:effectLst/>
                <a:latin typeface="Arial" panose="020B0604020202020204" pitchFamily="34" charset="0"/>
              </a:rPr>
              <a:t>、插入数据时，当该字段的值的长度小于定义的长度时，会在该值的前面补上相应的</a:t>
            </a:r>
            <a:r>
              <a:rPr lang="en-US" altLang="zh-CN" b="0" i="0">
                <a:solidFill>
                  <a:srgbClr val="111111"/>
                </a:solidFill>
                <a:effectLst/>
                <a:latin typeface="Arial" panose="020B0604020202020204" pitchFamily="34" charset="0"/>
              </a:rPr>
              <a:t>0</a:t>
            </a:r>
            <a:br>
              <a:rPr lang="zh-CN" altLang="en-US"/>
            </a:br>
            <a:r>
              <a:rPr lang="en-US" altLang="zh-CN" b="0" i="0">
                <a:solidFill>
                  <a:srgbClr val="111111"/>
                </a:solidFill>
                <a:effectLst/>
                <a:latin typeface="Arial" panose="020B0604020202020204" pitchFamily="34" charset="0"/>
              </a:rPr>
              <a:t>2</a:t>
            </a:r>
            <a:r>
              <a:rPr lang="zh-CN" altLang="en-US" b="0" i="0">
                <a:solidFill>
                  <a:srgbClr val="111111"/>
                </a:solidFill>
                <a:effectLst/>
                <a:latin typeface="Arial" panose="020B0604020202020204" pitchFamily="34" charset="0"/>
              </a:rPr>
              <a:t>、</a:t>
            </a:r>
            <a:r>
              <a:rPr lang="en-US" altLang="zh-CN" b="0" i="0">
                <a:solidFill>
                  <a:srgbClr val="111111"/>
                </a:solidFill>
                <a:effectLst/>
                <a:latin typeface="Arial" panose="020B0604020202020204" pitchFamily="34" charset="0"/>
              </a:rPr>
              <a:t>zerofill</a:t>
            </a:r>
            <a:r>
              <a:rPr lang="zh-CN" altLang="en-US" b="0" i="0">
                <a:solidFill>
                  <a:srgbClr val="111111"/>
                </a:solidFill>
                <a:effectLst/>
                <a:latin typeface="Arial" panose="020B0604020202020204" pitchFamily="34" charset="0"/>
              </a:rPr>
              <a:t>默认为</a:t>
            </a:r>
            <a:r>
              <a:rPr lang="en-US" altLang="zh-CN" b="0" i="0">
                <a:solidFill>
                  <a:srgbClr val="111111"/>
                </a:solidFill>
                <a:effectLst/>
                <a:latin typeface="Arial" panose="020B0604020202020204" pitchFamily="34" charset="0"/>
              </a:rPr>
              <a:t>int(10)</a:t>
            </a:r>
            <a:br>
              <a:rPr lang="zh-CN" altLang="en-US"/>
            </a:br>
            <a:r>
              <a:rPr lang="en-US" altLang="zh-CN" b="0" i="0">
                <a:solidFill>
                  <a:srgbClr val="111111"/>
                </a:solidFill>
                <a:effectLst/>
                <a:latin typeface="Arial" panose="020B0604020202020204" pitchFamily="34" charset="0"/>
              </a:rPr>
              <a:t>3</a:t>
            </a:r>
            <a:r>
              <a:rPr lang="zh-CN" altLang="en-US" b="0" i="0">
                <a:solidFill>
                  <a:srgbClr val="111111"/>
                </a:solidFill>
                <a:effectLst/>
                <a:latin typeface="Arial" panose="020B0604020202020204" pitchFamily="34" charset="0"/>
              </a:rPr>
              <a:t>、当使用</a:t>
            </a:r>
            <a:r>
              <a:rPr lang="en-US" altLang="zh-CN" b="0" i="0">
                <a:solidFill>
                  <a:srgbClr val="111111"/>
                </a:solidFill>
                <a:effectLst/>
                <a:latin typeface="Arial" panose="020B0604020202020204" pitchFamily="34" charset="0"/>
              </a:rPr>
              <a:t>zerofill </a:t>
            </a:r>
            <a:r>
              <a:rPr lang="zh-CN" altLang="en-US" b="0" i="0">
                <a:solidFill>
                  <a:srgbClr val="111111"/>
                </a:solidFill>
                <a:effectLst/>
                <a:latin typeface="Arial" panose="020B0604020202020204" pitchFamily="34" charset="0"/>
              </a:rPr>
              <a:t>时，默认会自动加</a:t>
            </a:r>
            <a:r>
              <a:rPr lang="en-US" altLang="zh-CN" b="0" i="0">
                <a:solidFill>
                  <a:srgbClr val="111111"/>
                </a:solidFill>
                <a:effectLst/>
                <a:latin typeface="Arial" panose="020B0604020202020204" pitchFamily="34" charset="0"/>
              </a:rPr>
              <a:t>unsigned</a:t>
            </a:r>
            <a:r>
              <a:rPr lang="zh-CN" altLang="en-US" b="0" i="0">
                <a:solidFill>
                  <a:srgbClr val="111111"/>
                </a:solidFill>
                <a:effectLst/>
                <a:latin typeface="Arial" panose="020B0604020202020204" pitchFamily="34" charset="0"/>
              </a:rPr>
              <a:t>（无符号）属性，使用</a:t>
            </a:r>
            <a:r>
              <a:rPr lang="en-US" altLang="zh-CN" b="0" i="0">
                <a:solidFill>
                  <a:srgbClr val="111111"/>
                </a:solidFill>
                <a:effectLst/>
                <a:latin typeface="Arial" panose="020B0604020202020204" pitchFamily="34" charset="0"/>
              </a:rPr>
              <a:t>unsigned</a:t>
            </a:r>
            <a:r>
              <a:rPr lang="zh-CN" altLang="en-US" b="0" i="0">
                <a:solidFill>
                  <a:srgbClr val="111111"/>
                </a:solidFill>
                <a:effectLst/>
                <a:latin typeface="Arial" panose="020B0604020202020204" pitchFamily="34" charset="0"/>
              </a:rPr>
              <a:t>属性后，数值范围是原值的</a:t>
            </a:r>
            <a:r>
              <a:rPr lang="en-US" altLang="zh-CN" b="0" i="0">
                <a:solidFill>
                  <a:srgbClr val="111111"/>
                </a:solidFill>
                <a:effectLst/>
                <a:latin typeface="Arial" panose="020B0604020202020204" pitchFamily="34" charset="0"/>
              </a:rPr>
              <a:t>2</a:t>
            </a:r>
            <a:r>
              <a:rPr lang="zh-CN" altLang="en-US" b="0" i="0">
                <a:solidFill>
                  <a:srgbClr val="111111"/>
                </a:solidFill>
                <a:effectLst/>
                <a:latin typeface="Arial" panose="020B0604020202020204" pitchFamily="34" charset="0"/>
              </a:rPr>
              <a:t>倍，例如，有符号为</a:t>
            </a:r>
            <a:r>
              <a:rPr lang="en-US" altLang="zh-CN" b="0" i="0">
                <a:solidFill>
                  <a:srgbClr val="111111"/>
                </a:solidFill>
                <a:effectLst/>
                <a:latin typeface="Arial" panose="020B0604020202020204" pitchFamily="34" charset="0"/>
              </a:rPr>
              <a:t>-128~+127</a:t>
            </a:r>
            <a:r>
              <a:rPr lang="zh-CN" altLang="en-US" b="0" i="0">
                <a:solidFill>
                  <a:srgbClr val="111111"/>
                </a:solidFill>
                <a:effectLst/>
                <a:latin typeface="Arial" panose="020B0604020202020204" pitchFamily="34" charset="0"/>
              </a:rPr>
              <a:t>，无符号为</a:t>
            </a:r>
            <a:r>
              <a:rPr lang="en-US" altLang="zh-CN" b="0" i="0">
                <a:solidFill>
                  <a:srgbClr val="111111"/>
                </a:solidFill>
                <a:effectLst/>
                <a:latin typeface="Arial" panose="020B0604020202020204" pitchFamily="34" charset="0"/>
              </a:rPr>
              <a:t>0~256</a:t>
            </a:r>
            <a:r>
              <a:rPr lang="zh-CN" altLang="en-US" b="0" i="0">
                <a:solidFill>
                  <a:srgbClr val="111111"/>
                </a:solidFill>
                <a:effectLst/>
                <a:latin typeface="Arial" panose="020B0604020202020204" pitchFamily="34" charset="0"/>
              </a:rPr>
              <a:t>。</a:t>
            </a:r>
            <a:endParaRPr lang="zh-CN" altLang="en-US"/>
          </a:p>
        </p:txBody>
      </p:sp>
      <p:sp>
        <p:nvSpPr>
          <p:cNvPr id="11" name="文本框 10"/>
          <p:cNvSpPr txBox="1"/>
          <p:nvPr/>
        </p:nvSpPr>
        <p:spPr>
          <a:xfrm>
            <a:off x="1096840" y="5946344"/>
            <a:ext cx="6097464" cy="369332"/>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t_user12 </a:t>
            </a:r>
            <a:r>
              <a:rPr lang="en-US" altLang="zh-CN" sz="1800" b="1">
                <a:solidFill>
                  <a:srgbClr val="0000FF"/>
                </a:solidFill>
                <a:effectLst/>
                <a:latin typeface="Courier New" panose="02070409020205090404" pitchFamily="49" charset="0"/>
              </a:rPr>
              <a:t>modify</a:t>
            </a:r>
            <a:r>
              <a:rPr lang="en-US" altLang="zh-CN" sz="1800">
                <a:solidFill>
                  <a:srgbClr val="000000"/>
                </a:solidFill>
                <a:effectLst/>
                <a:latin typeface="Courier New" panose="02070409020205090404" pitchFamily="49" charset="0"/>
              </a:rPr>
              <a:t> id </a:t>
            </a:r>
            <a:r>
              <a:rPr lang="en-US" altLang="zh-CN" sz="1800">
                <a:solidFill>
                  <a:srgbClr val="800080"/>
                </a:solidFill>
                <a:effectLst/>
                <a:latin typeface="Courier New" panose="02070409020205090404" pitchFamily="49" charset="0"/>
              </a:rPr>
              <a:t>int</a:t>
            </a:r>
            <a:r>
              <a:rPr lang="en-US" altLang="zh-CN" sz="1800" b="1">
                <a:solidFill>
                  <a:srgbClr val="000080"/>
                </a:solidFill>
                <a:effectLst/>
                <a:latin typeface="Courier New" panose="02070409020205090404" pitchFamily="49" charset="0"/>
              </a:rPr>
              <a:t>;</a:t>
            </a:r>
            <a:endParaRPr lang="en-US" altLang="zh-CN">
              <a:effectLst/>
            </a:endParaRPr>
          </a:p>
        </p:txBody>
      </p:sp>
      <p:sp>
        <p:nvSpPr>
          <p:cNvPr id="14" name="文本占位符 3"/>
          <p:cNvSpPr txBox="1"/>
          <p:nvPr/>
        </p:nvSpPr>
        <p:spPr>
          <a:xfrm>
            <a:off x="798802" y="5297019"/>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删除</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a:xfrm>
            <a:off x="4808185" y="970670"/>
            <a:ext cx="7512424" cy="4511040"/>
          </a:xfrm>
        </p:spPr>
        <p:txBody>
          <a:bodyPr/>
          <a:lstStyle/>
          <a:p>
            <a:pPr marL="0" indent="0">
              <a:buNone/>
            </a:pPr>
            <a:r>
              <a:rPr lang="en-US" altLang="zh-CN"/>
              <a:t>1</a:t>
            </a:r>
            <a:r>
              <a:rPr lang="zh-CN" altLang="en-US"/>
              <a:t>：约束的分类</a:t>
            </a:r>
            <a:endParaRPr lang="en-US" altLang="zh-CN"/>
          </a:p>
          <a:p>
            <a:pPr marL="0" indent="0">
              <a:buNone/>
            </a:pPr>
            <a:r>
              <a:rPr lang="en-US" altLang="zh-CN"/>
              <a:t>2</a:t>
            </a:r>
            <a:r>
              <a:rPr lang="zh-CN" altLang="en-US"/>
              <a:t>：约束的作用</a:t>
            </a:r>
            <a:endParaRPr lang="en-US" altLang="zh-CN"/>
          </a:p>
          <a:p>
            <a:pPr marL="0" indent="0">
              <a:buNone/>
            </a:pPr>
            <a:r>
              <a:rPr lang="en-US" altLang="zh-CN"/>
              <a:t>3</a:t>
            </a:r>
            <a:r>
              <a:rPr lang="zh-CN" altLang="en-US"/>
              <a:t>：约束的用法</a:t>
            </a:r>
            <a:endParaRPr lang="en-US" altLang="zh-CN" dirty="0"/>
          </a:p>
        </p:txBody>
      </p:sp>
      <p:sp>
        <p:nvSpPr>
          <p:cNvPr id="4" name="标题 3"/>
          <p:cNvSpPr>
            <a:spLocks noGrp="1"/>
          </p:cNvSpPr>
          <p:nvPr>
            <p:ph type="title"/>
          </p:nvPr>
        </p:nvSpPr>
        <p:spPr/>
        <p:txBody>
          <a:bodyPr/>
          <a:lstStyle/>
          <a:p>
            <a:r>
              <a:rPr kumimoji="1" lang="en-US" altLang="zh-CN"/>
              <a:t>MySQL</a:t>
            </a:r>
            <a:r>
              <a:rPr kumimoji="1" lang="zh-CN" altLang="en-US"/>
              <a:t>约束</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sz="2800"/>
              <a:t>MySQL</a:t>
            </a:r>
            <a:r>
              <a:rPr kumimoji="1" lang="zh-CN" altLang="en-US" sz="2800"/>
              <a:t>数据库基本操作</a:t>
            </a:r>
            <a:r>
              <a:rPr kumimoji="1" lang="en-US" altLang="zh-CN" sz="2800"/>
              <a:t>-DQL-</a:t>
            </a:r>
            <a:r>
              <a:rPr kumimoji="1" lang="zh-CN" altLang="en-US" sz="2800"/>
              <a:t>基本查询</a:t>
            </a:r>
            <a:endParaRPr kumimoji="1" lang="zh-CN" altLang="en-US" sz="2800" dirty="0"/>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8" name="文本框 7"/>
          <p:cNvSpPr txBox="1"/>
          <p:nvPr/>
        </p:nvSpPr>
        <p:spPr>
          <a:xfrm>
            <a:off x="835774" y="1417221"/>
            <a:ext cx="9697410" cy="1077218"/>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prstClr val="black"/>
                </a:solidFill>
                <a:latin typeface="Calibri" panose="020F0502020204030204"/>
                <a:ea typeface="Alibaba PuHuiTi B"/>
              </a:rPr>
              <a:t>数据库管理系统一个重要功能就是数据查询，数据查询不应只是简单返回数据库中存储的数据，还应该根据需要对数据进行筛选以及确定数据以什么样的格式显示。</a:t>
            </a: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sz="1600">
                <a:solidFill>
                  <a:prstClr val="black"/>
                </a:solidFill>
                <a:latin typeface="Calibri" panose="020F0502020204030204"/>
                <a:ea typeface="Alibaba PuHuiTi B"/>
              </a:rPr>
              <a:t>MySQL</a:t>
            </a:r>
            <a:r>
              <a:rPr lang="zh-CN" altLang="en-US" sz="1600">
                <a:solidFill>
                  <a:prstClr val="black"/>
                </a:solidFill>
                <a:latin typeface="Calibri" panose="020F0502020204030204"/>
                <a:ea typeface="Alibaba PuHuiTi B"/>
              </a:rPr>
              <a:t>提供了功能强大、灵活的语句来实现这些操作。</a:t>
            </a:r>
            <a:endParaRPr lang="en-US" altLang="zh-CN" sz="1600">
              <a:solidFill>
                <a:prstClr val="black"/>
              </a:solidFill>
              <a:latin typeface="Calibri" panose="020F0502020204030204"/>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sz="1600">
                <a:solidFill>
                  <a:prstClr val="black"/>
                </a:solidFill>
                <a:latin typeface="Calibri" panose="020F0502020204030204"/>
                <a:ea typeface="Alibaba PuHuiTi B"/>
              </a:rPr>
              <a:t>MySQL</a:t>
            </a:r>
            <a:r>
              <a:rPr lang="zh-CN" altLang="en-US" sz="1600">
                <a:solidFill>
                  <a:prstClr val="black"/>
                </a:solidFill>
                <a:latin typeface="Calibri" panose="020F0502020204030204"/>
                <a:ea typeface="Alibaba PuHuiTi B"/>
              </a:rPr>
              <a:t>数据库使用</a:t>
            </a:r>
            <a:r>
              <a:rPr lang="en-US" altLang="zh-CN" sz="1600">
                <a:solidFill>
                  <a:prstClr val="black"/>
                </a:solidFill>
                <a:latin typeface="Calibri" panose="020F0502020204030204"/>
                <a:ea typeface="Alibaba PuHuiTi B"/>
              </a:rPr>
              <a:t>select</a:t>
            </a:r>
            <a:r>
              <a:rPr lang="zh-CN" altLang="en-US" sz="1600">
                <a:solidFill>
                  <a:prstClr val="black"/>
                </a:solidFill>
                <a:latin typeface="Calibri" panose="020F0502020204030204"/>
                <a:ea typeface="Alibaba PuHuiTi B"/>
              </a:rPr>
              <a:t>语句来查询数据。</a:t>
            </a:r>
            <a:endParaRPr lang="zh-CN" altLang="en-US" sz="1600">
              <a:solidFill>
                <a:prstClr val="black"/>
              </a:solidFill>
              <a:latin typeface="Calibri" panose="020F0502020204030204"/>
              <a:ea typeface="Alibaba PuHuiTi B"/>
            </a:endParaRPr>
          </a:p>
        </p:txBody>
      </p:sp>
      <p:sp>
        <p:nvSpPr>
          <p:cNvPr id="10" name="文本框 9"/>
          <p:cNvSpPr txBox="1"/>
          <p:nvPr/>
        </p:nvSpPr>
        <p:spPr>
          <a:xfrm>
            <a:off x="710880" y="2622876"/>
            <a:ext cx="6094378" cy="369332"/>
          </a:xfrm>
          <a:prstGeom prst="rect">
            <a:avLst/>
          </a:prstGeom>
          <a:noFill/>
        </p:spPr>
        <p:txBody>
          <a:bodyPr wrap="square">
            <a:spAutoFit/>
          </a:bodyPr>
          <a:lstStyle/>
          <a:p>
            <a:pPr marL="285750" indent="-285750" eaLnBrk="0" fontAlgn="base" hangingPunct="0">
              <a:spcBef>
                <a:spcPct val="20000"/>
              </a:spcBef>
              <a:spcAft>
                <a:spcPct val="0"/>
              </a:spcAft>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应用</a:t>
            </a:r>
            <a:endParaRPr lang="zh-CN" altLang="en-US" b="1">
              <a:solidFill>
                <a:srgbClr val="4BACC6"/>
              </a:solidFill>
              <a:latin typeface="PingFang SC"/>
              <a:ea typeface="阿里巴巴普惠体" panose="00020600040101010101" pitchFamily="18" charset="-122"/>
            </a:endParaRPr>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概念</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pic>
        <p:nvPicPr>
          <p:cNvPr id="17" name="图片 16"/>
          <p:cNvPicPr>
            <a:picLocks noChangeAspect="1"/>
          </p:cNvPicPr>
          <p:nvPr/>
        </p:nvPicPr>
        <p:blipFill>
          <a:blip r:embed="rId1"/>
          <a:stretch>
            <a:fillRect/>
          </a:stretch>
        </p:blipFill>
        <p:spPr>
          <a:xfrm>
            <a:off x="835774" y="3129735"/>
            <a:ext cx="7523285" cy="3484076"/>
          </a:xfrm>
          <a:prstGeom prst="rect">
            <a:avLst/>
          </a:prstGeom>
        </p:spPr>
      </p:pic>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6" name="文本框 5"/>
          <p:cNvSpPr txBox="1"/>
          <p:nvPr/>
        </p:nvSpPr>
        <p:spPr>
          <a:xfrm>
            <a:off x="1468821" y="1411756"/>
            <a:ext cx="6716817" cy="2862322"/>
          </a:xfrm>
          <a:prstGeom prst="rect">
            <a:avLst/>
          </a:prstGeom>
          <a:solidFill>
            <a:srgbClr val="FFFFE4"/>
          </a:solidFill>
          <a:ln w="3175">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distinct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目标列的表达式</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别</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目标列的表达式</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别</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表名或视图名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别</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表名或视图名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别</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条件表达式</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group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列名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having</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条件表达式</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列名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desc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limit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数字或者列表</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0" name="文本框 9"/>
          <p:cNvSpPr txBox="1"/>
          <p:nvPr/>
        </p:nvSpPr>
        <p:spPr>
          <a:xfrm>
            <a:off x="710880" y="4421936"/>
            <a:ext cx="6094378"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简化版语法</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语法格式</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9" name="文本框 8"/>
          <p:cNvSpPr txBox="1"/>
          <p:nvPr/>
        </p:nvSpPr>
        <p:spPr>
          <a:xfrm>
            <a:off x="1468821" y="4997780"/>
            <a:ext cx="6716816" cy="646331"/>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列名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条件</a:t>
            </a:r>
            <a:endParaRPr lang="zh-CN" altLang="en-US">
              <a:effectLst/>
            </a:endParaRPr>
          </a:p>
          <a:p>
            <a:endParaRPr lang="zh-CN" altLang="en-US"/>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6" name="文本框 5"/>
          <p:cNvSpPr txBox="1"/>
          <p:nvPr/>
        </p:nvSpPr>
        <p:spPr>
          <a:xfrm>
            <a:off x="932996" y="1772253"/>
            <a:ext cx="8835765" cy="2862322"/>
          </a:xfrm>
          <a:prstGeom prst="rect">
            <a:avLst/>
          </a:prstGeom>
          <a:solidFill>
            <a:srgbClr val="FFFFE4"/>
          </a:solidFill>
          <a:ln w="3175">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创建数据库</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database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if</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exist mydb2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use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mydb2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创建商品表：</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auto_increment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商品编号</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pname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FF"/>
                </a:solidFill>
                <a:effectLst/>
                <a:latin typeface="Courier New" panose="02070409020205090404" pitchFamily="49" charset="0"/>
              </a:rPr>
              <a:t>not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null</a:t>
            </a:r>
            <a:r>
              <a:rPr lang="en-US" altLang="zh-CN"/>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商品名字</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double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商品价格</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category_id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商品所属分类</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10" name="文本框 9"/>
          <p:cNvSpPr txBox="1"/>
          <p:nvPr/>
        </p:nvSpPr>
        <p:spPr>
          <a:xfrm>
            <a:off x="836280" y="4706896"/>
            <a:ext cx="6094378"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添加数据：</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数据准备</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9" name="文本框 8"/>
          <p:cNvSpPr txBox="1"/>
          <p:nvPr/>
        </p:nvSpPr>
        <p:spPr>
          <a:xfrm>
            <a:off x="932995" y="5148550"/>
            <a:ext cx="8835765" cy="120032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海尔洗衣机</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'c001'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美的冰箱</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'c001'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格力空调</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'c001'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九阳电饭煲</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lang="en-US" altLang="zh-CN" kern="0">
                <a:solidFill>
                  <a:srgbClr val="FF8000"/>
                </a:solidFill>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'c001'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836280" y="1360277"/>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创建数据库和表：</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6" name="文本框 5"/>
          <p:cNvSpPr txBox="1"/>
          <p:nvPr/>
        </p:nvSpPr>
        <p:spPr>
          <a:xfrm>
            <a:off x="1029207" y="1843131"/>
            <a:ext cx="9020402" cy="4524315"/>
          </a:xfrm>
          <a:prstGeom prst="rect">
            <a:avLst/>
          </a:prstGeom>
          <a:solidFill>
            <a:srgbClr val="FFFFE4"/>
          </a:solidFill>
          <a:ln w="3175">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啄木鸟衬衣</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恒源祥西裤</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花花公子夹克</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440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劲霸休闲裤</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266</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海澜之家卫衣</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180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杰克琼斯运动裤</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430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兰蔻面霜</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雅诗兰黛精华水</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香奈儿香水</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350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'SK-II</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神仙水</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350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资生堂粉底液</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180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老北京方便面</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56</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'c004'</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良品铺子海带丝</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17</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'c004'</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三只松鼠坚果</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88</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10" name="文本框 9"/>
          <p:cNvSpPr txBox="1"/>
          <p:nvPr/>
        </p:nvSpPr>
        <p:spPr>
          <a:xfrm>
            <a:off x="909706" y="1360277"/>
            <a:ext cx="6094378"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添加数据：</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数据准备</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6" name="文本框 5"/>
          <p:cNvSpPr txBox="1"/>
          <p:nvPr/>
        </p:nvSpPr>
        <p:spPr>
          <a:xfrm>
            <a:off x="941282" y="1669987"/>
            <a:ext cx="9495187" cy="3693319"/>
          </a:xfrm>
          <a:prstGeom prst="rect">
            <a:avLst/>
          </a:prstGeom>
          <a:solidFill>
            <a:srgbClr val="FFFFE4"/>
          </a:solidFill>
          <a:ln w="3175">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查询所有的商品</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-- 2.</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查询商品名和商品价格</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别名查询</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使用的关键字是</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as</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as</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可以省略的）</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表别名</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-- 3.2</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列别名：</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pn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-- 4.</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去掉重复值</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distinct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-- 5.</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查询结果是表达式（运算查询）：将所有商品的价格</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元进行显示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简单查询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dirty="0"/>
              <a:t>开启课程之旅</a:t>
            </a:r>
            <a:endParaRPr lang="zh-CN" altLang="en-US" dirty="0"/>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78749" y="2236016"/>
            <a:ext cx="2581275" cy="2581275"/>
          </a:xfrm>
          <a:prstGeom prst="rect">
            <a:avLst/>
          </a:prstGeom>
        </p:spPr>
      </p:pic>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7" name="文本框 6"/>
          <p:cNvSpPr txBox="1"/>
          <p:nvPr/>
        </p:nvSpPr>
        <p:spPr>
          <a:xfrm>
            <a:off x="885825" y="1492416"/>
            <a:ext cx="6097464" cy="369332"/>
          </a:xfrm>
          <a:prstGeom prst="rect">
            <a:avLst/>
          </a:prstGeom>
          <a:noFill/>
        </p:spPr>
        <p:txBody>
          <a:bodyPr wrap="square">
            <a:spAutoFit/>
          </a:bodyPr>
          <a:lstStyle/>
          <a:p>
            <a:pPr marL="285750" indent="-285750">
              <a:buFont typeface="Arial" panose="020B0604020202020204" pitchFamily="34" charset="0"/>
              <a:buChar char="•"/>
            </a:pPr>
            <a:r>
              <a:rPr lang="zh-CN" altLang="en-US"/>
              <a:t>简介</a:t>
            </a:r>
            <a:endParaRPr lang="zh-CN" altLang="en-US"/>
          </a:p>
        </p:txBody>
      </p:sp>
      <p:sp>
        <p:nvSpPr>
          <p:cNvPr id="5" name="Rectangle 1"/>
          <p:cNvSpPr>
            <a:spLocks noChangeArrowheads="1"/>
          </p:cNvSpPr>
          <p:nvPr/>
        </p:nvSpPr>
        <p:spPr bwMode="auto">
          <a:xfrm>
            <a:off x="334978" y="4372718"/>
            <a:ext cx="10420539" cy="1384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900" b="0" i="0" u="none" strike="noStrike" cap="none" normalizeH="0" baseline="0">
                <a:ln>
                  <a:noFill/>
                </a:ln>
                <a:solidFill>
                  <a:srgbClr val="000000"/>
                </a:solidFill>
                <a:effectLst/>
                <a:latin typeface="Arial" panose="020B0604020202020204" pitchFamily="34" charset="0"/>
                <a:ea typeface="PingFang SC"/>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9" name="Rectangle 3"/>
          <p:cNvSpPr>
            <a:spLocks noChangeArrowheads="1"/>
          </p:cNvSpPr>
          <p:nvPr/>
        </p:nvSpPr>
        <p:spPr bwMode="auto">
          <a:xfrm>
            <a:off x="334978" y="4591877"/>
            <a:ext cx="1042053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 name="文本框 11"/>
          <p:cNvSpPr txBox="1"/>
          <p:nvPr/>
        </p:nvSpPr>
        <p:spPr>
          <a:xfrm>
            <a:off x="1083285" y="1942408"/>
            <a:ext cx="10377194" cy="378565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0" i="0" u="none" strike="noStrike" cap="none" normalizeH="0" baseline="0">
                <a:ln>
                  <a:noFill/>
                </a:ln>
                <a:solidFill>
                  <a:srgbClr val="000000"/>
                </a:solidFill>
                <a:effectLst/>
                <a:latin typeface="Arial" panose="020B0604020202020204" pitchFamily="34" charset="0"/>
                <a:ea typeface="Alibaba PuHuiTi B"/>
              </a:rPr>
              <a:t>数据库中的表结构确立后，表中的数据代表的意义就已经确定。通过MySQL运算符进行运算，就可以获取到表结构以外的另一种数据。</a:t>
            </a:r>
            <a:endParaRPr kumimoji="0" lang="en-US" altLang="zh-CN" sz="1600" b="0" i="0" u="none" strike="noStrike" cap="none" normalizeH="0" baseline="0">
              <a:ln>
                <a:noFill/>
              </a:ln>
              <a:solidFill>
                <a:srgbClr val="000000"/>
              </a:solidFill>
              <a:effectLst/>
              <a:latin typeface="Arial" panose="020B0604020202020204" pitchFamily="34" charset="0"/>
              <a:ea typeface="Alibaba PuHuiTi B"/>
            </a:endParaRPr>
          </a:p>
          <a:p>
            <a:pPr marL="0" marR="0" lvl="0" indent="0" algn="l" defTabSz="914400" rtl="0" eaLnBrk="0" fontAlgn="base" latinLnBrk="0" hangingPunct="0">
              <a:lnSpc>
                <a:spcPct val="100000"/>
              </a:lnSpc>
              <a:spcBef>
                <a:spcPct val="0"/>
              </a:spcBef>
              <a:spcAft>
                <a:spcPct val="0"/>
              </a:spcAft>
              <a:buClrTx/>
              <a:buSzTx/>
              <a:buFontTx/>
              <a:buNone/>
            </a:pPr>
            <a:endParaRPr lang="en-US" altLang="zh-CN" sz="1600">
              <a:solidFill>
                <a:srgbClr val="000000"/>
              </a:solidFill>
              <a:latin typeface="Arial" panose="020B0604020202020204" pitchFamily="34" charset="0"/>
              <a:ea typeface="Alibaba PuHuiTi B"/>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0" i="0" u="none" strike="noStrike" cap="none" normalizeH="0" baseline="0">
                <a:ln>
                  <a:noFill/>
                </a:ln>
                <a:solidFill>
                  <a:srgbClr val="000000"/>
                </a:solidFill>
                <a:effectLst/>
                <a:latin typeface="Arial" panose="020B0604020202020204" pitchFamily="34" charset="0"/>
                <a:ea typeface="Alibaba PuHuiTi B"/>
              </a:rPr>
              <a:t>例如，学生表中存在一个birth字段，这个字段表示学生的出生年份。而运用MySQL的算术运算符用当前的年份减学生出生的年份，那么得到的就是这个学生的实际年龄数据。</a:t>
            </a:r>
            <a:endParaRPr kumimoji="0" lang="en-US" altLang="zh-CN" sz="1600" b="0" i="0" u="none" strike="noStrike" cap="none" normalizeH="0" baseline="0">
              <a:ln>
                <a:noFill/>
              </a:ln>
              <a:solidFill>
                <a:srgbClr val="000000"/>
              </a:solidFill>
              <a:effectLst/>
              <a:latin typeface="Arial" panose="020B0604020202020204" pitchFamily="34" charset="0"/>
              <a:ea typeface="Alibaba PuHuiTi B"/>
            </a:endParaRP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zh-CN" sz="1600" b="0" i="0" u="none" strike="noStrike" cap="none" normalizeH="0" baseline="0">
              <a:ln>
                <a:noFill/>
              </a:ln>
              <a:solidFill>
                <a:srgbClr val="000000"/>
              </a:solidFill>
              <a:effectLst/>
              <a:latin typeface="Arial" panose="020B0604020202020204" pitchFamily="34" charset="0"/>
              <a:ea typeface="Alibaba PuHuiTi B"/>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0" i="0" u="none" strike="noStrike" cap="none" normalizeH="0" baseline="0">
                <a:ln>
                  <a:noFill/>
                </a:ln>
                <a:solidFill>
                  <a:srgbClr val="000000"/>
                </a:solidFill>
                <a:effectLst/>
                <a:latin typeface="Arial" panose="020B0604020202020204" pitchFamily="34" charset="0"/>
                <a:ea typeface="Alibaba PuHuiTi B"/>
              </a:rPr>
              <a:t>MySQL支持4种运算符</a:t>
            </a:r>
            <a:endParaRPr kumimoji="0" lang="en-US" altLang="zh-CN" sz="1600" b="0" i="0" u="none" strike="noStrike" cap="none" normalizeH="0" baseline="0">
              <a:ln>
                <a:noFill/>
              </a:ln>
              <a:solidFill>
                <a:srgbClr val="000000"/>
              </a:solidFill>
              <a:effectLst/>
              <a:latin typeface="Arial" panose="020B0604020202020204" pitchFamily="34" charset="0"/>
              <a:ea typeface="Alibaba PuHuiTi B"/>
            </a:endParaRPr>
          </a:p>
          <a:p>
            <a:pPr marL="0" marR="0" lvl="0" indent="0" algn="l" defTabSz="914400" rtl="0" eaLnBrk="0" fontAlgn="base" latinLnBrk="0" hangingPunct="0">
              <a:lnSpc>
                <a:spcPct val="100000"/>
              </a:lnSpc>
              <a:spcBef>
                <a:spcPct val="0"/>
              </a:spcBef>
              <a:spcAft>
                <a:spcPct val="0"/>
              </a:spcAft>
              <a:buClrTx/>
              <a:buSzTx/>
              <a:buFontTx/>
              <a:buNone/>
            </a:pPr>
            <a:endParaRPr lang="en-US" altLang="zh-CN" sz="1600">
              <a:solidFill>
                <a:srgbClr val="000000"/>
              </a:solidFill>
              <a:latin typeface="Arial" panose="020B0604020202020204" pitchFamily="34" charset="0"/>
              <a:ea typeface="PingFang SC"/>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zh-CN" altLang="zh-CN" sz="1600" b="0" i="0" u="none" strike="noStrike" cap="none" normalizeH="0" baseline="0">
                <a:ln>
                  <a:noFill/>
                </a:ln>
                <a:solidFill>
                  <a:srgbClr val="FF0000"/>
                </a:solidFill>
                <a:effectLst/>
                <a:latin typeface="Arial" panose="020B0604020202020204" pitchFamily="34" charset="0"/>
                <a:ea typeface="PingFang SC"/>
              </a:rPr>
              <a:t>算术运算符</a:t>
            </a:r>
            <a:endParaRPr kumimoji="0" lang="en-US" altLang="zh-CN" sz="1600" b="0" i="0" u="none" strike="noStrike" cap="none" normalizeH="0" baseline="0">
              <a:ln>
                <a:noFill/>
              </a:ln>
              <a:solidFill>
                <a:srgbClr val="FF0000"/>
              </a:solidFill>
              <a:effectLst/>
              <a:latin typeface="Arial" panose="020B0604020202020204" pitchFamily="34" charset="0"/>
              <a:ea typeface="PingFang SC"/>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endParaRPr lang="en-US" altLang="zh-CN" sz="1600">
              <a:solidFill>
                <a:srgbClr val="FF0000"/>
              </a:solidFill>
              <a:latin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zh-CN" altLang="zh-CN" sz="1600" b="0" i="0" u="none" strike="noStrike" cap="none" normalizeH="0" baseline="0">
                <a:ln>
                  <a:noFill/>
                </a:ln>
                <a:solidFill>
                  <a:srgbClr val="FF0000"/>
                </a:solidFill>
                <a:effectLst/>
                <a:latin typeface="Arial" panose="020B0604020202020204" pitchFamily="34" charset="0"/>
                <a:ea typeface="PingFang SC"/>
              </a:rPr>
              <a:t>比较运算符</a:t>
            </a:r>
            <a:endParaRPr kumimoji="0" lang="en-US" altLang="zh-CN" sz="1600" b="0" i="0" u="none" strike="noStrike" cap="none" normalizeH="0" baseline="0">
              <a:ln>
                <a:noFill/>
              </a:ln>
              <a:solidFill>
                <a:srgbClr val="FF0000"/>
              </a:solidFill>
              <a:effectLst/>
              <a:latin typeface="Arial" panose="020B0604020202020204" pitchFamily="34" charset="0"/>
              <a:ea typeface="PingFang SC"/>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endParaRPr kumimoji="0" lang="en-US" altLang="zh-CN" sz="1600" b="0" i="0" u="none" strike="noStrike" cap="none" normalizeH="0" baseline="0">
              <a:ln>
                <a:noFill/>
              </a:ln>
              <a:solidFill>
                <a:srgbClr val="FF0000"/>
              </a:solidFill>
              <a:effectLst/>
              <a:latin typeface="Arial" panose="020B0604020202020204" pitchFamily="34" charset="0"/>
              <a:ea typeface="PingFang SC"/>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zh-CN" altLang="zh-CN" sz="1600" b="0" i="0" u="none" strike="noStrike" cap="none" normalizeH="0" baseline="0">
                <a:ln>
                  <a:noFill/>
                </a:ln>
                <a:solidFill>
                  <a:srgbClr val="FF0000"/>
                </a:solidFill>
                <a:effectLst/>
                <a:latin typeface="Arial" panose="020B0604020202020204" pitchFamily="34" charset="0"/>
                <a:ea typeface="PingFang SC"/>
              </a:rPr>
              <a:t>逻辑运算符</a:t>
            </a:r>
            <a:endParaRPr kumimoji="0" lang="en-US" altLang="zh-CN" sz="1600" b="0" i="0" u="none" strike="noStrike" cap="none" normalizeH="0" baseline="0">
              <a:ln>
                <a:noFill/>
              </a:ln>
              <a:solidFill>
                <a:srgbClr val="FF0000"/>
              </a:solidFill>
              <a:effectLst/>
              <a:latin typeface="Arial" panose="020B0604020202020204" pitchFamily="34" charset="0"/>
              <a:ea typeface="PingFang SC"/>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endParaRPr lang="en-US" altLang="zh-CN" sz="1600">
              <a:solidFill>
                <a:srgbClr val="FF0000"/>
              </a:solidFill>
              <a:latin typeface="Arial" panose="020B0604020202020204" pitchFamily="34" charset="0"/>
              <a:ea typeface="PingFang SC"/>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zh-CN" altLang="zh-CN" sz="1600" b="0" i="0" u="none" strike="noStrike" cap="none" normalizeH="0" baseline="0">
                <a:ln>
                  <a:noFill/>
                </a:ln>
                <a:solidFill>
                  <a:srgbClr val="FF0000"/>
                </a:solidFill>
                <a:effectLst/>
                <a:latin typeface="Arial" panose="020B0604020202020204" pitchFamily="34" charset="0"/>
                <a:ea typeface="PingFang SC"/>
              </a:rPr>
              <a:t>位运算符</a:t>
            </a:r>
            <a:endParaRPr kumimoji="0" lang="zh-CN" altLang="zh-CN" sz="1600" b="0" i="0" u="none" strike="noStrike" cap="none" normalizeH="0" baseline="0">
              <a:ln>
                <a:noFill/>
              </a:ln>
              <a:solidFill>
                <a:srgbClr val="FF0000"/>
              </a:solidFill>
              <a:effectLst/>
              <a:latin typeface="Arial" panose="020B0604020202020204" pitchFamily="34" charset="0"/>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7" name="文本框 6"/>
          <p:cNvSpPr txBox="1"/>
          <p:nvPr/>
        </p:nvSpPr>
        <p:spPr>
          <a:xfrm>
            <a:off x="1017709" y="1471603"/>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算数运算符</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graphicFrame>
        <p:nvGraphicFramePr>
          <p:cNvPr id="4" name="表格 3"/>
          <p:cNvGraphicFramePr>
            <a:graphicFrameLocks noGrp="1"/>
          </p:cNvGraphicFramePr>
          <p:nvPr/>
        </p:nvGraphicFramePr>
        <p:xfrm>
          <a:off x="1341925" y="2058194"/>
          <a:ext cx="7125068" cy="3401832"/>
        </p:xfrm>
        <a:graphic>
          <a:graphicData uri="http://schemas.openxmlformats.org/drawingml/2006/table">
            <a:tbl>
              <a:tblPr firstRow="1" firstCol="1" bandRow="1">
                <a:tableStyleId>{5C22544A-7EE6-4342-B048-85BDC9FD1C3A}</a:tableStyleId>
              </a:tblPr>
              <a:tblGrid>
                <a:gridCol w="3562534"/>
                <a:gridCol w="3562534"/>
              </a:tblGrid>
              <a:tr h="566972">
                <a:tc>
                  <a:txBody>
                    <a:bodyPr/>
                    <a:lstStyle/>
                    <a:p>
                      <a:pPr indent="-547370" algn="ctr"/>
                      <a:r>
                        <a:rPr lang="zh-CN" sz="1600" kern="0">
                          <a:effectLst/>
                        </a:rPr>
                        <a:t>算术运算符</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lgn="ctr"/>
                      <a:r>
                        <a:rPr lang="zh-CN" sz="1600" kern="0">
                          <a:effectLst/>
                        </a:rPr>
                        <a:t>说明</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566972">
                <a:tc>
                  <a:txBody>
                    <a:bodyPr/>
                    <a:lstStyle/>
                    <a:p>
                      <a:pPr indent="-547370"/>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加法运算</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566972">
                <a:tc>
                  <a:txBody>
                    <a:bodyPr/>
                    <a:lstStyle/>
                    <a:p>
                      <a:pPr indent="-547370"/>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减法运算</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566972">
                <a:tc>
                  <a:txBody>
                    <a:bodyPr/>
                    <a:lstStyle/>
                    <a:p>
                      <a:pPr indent="-547370"/>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乘法运算</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566972">
                <a:tc>
                  <a:txBody>
                    <a:bodyPr/>
                    <a:lstStyle/>
                    <a:p>
                      <a:pPr indent="-547370"/>
                      <a:r>
                        <a:rPr lang="en-US" sz="1600" kern="0">
                          <a:effectLst/>
                        </a:rPr>
                        <a:t>/ </a:t>
                      </a:r>
                      <a:r>
                        <a:rPr lang="zh-CN" altLang="en-US" sz="1600" kern="0">
                          <a:effectLst/>
                        </a:rPr>
                        <a:t>或  </a:t>
                      </a:r>
                      <a:r>
                        <a:rPr lang="en-US" sz="1600" kern="0">
                          <a:effectLst/>
                        </a:rPr>
                        <a:t>DIV</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除法运算，返回商</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566972">
                <a:tc>
                  <a:txBody>
                    <a:bodyPr/>
                    <a:lstStyle/>
                    <a:p>
                      <a:pPr indent="-547370"/>
                      <a:r>
                        <a:rPr lang="en-US" sz="1600" kern="0">
                          <a:effectLst/>
                        </a:rPr>
                        <a:t>% </a:t>
                      </a:r>
                      <a:r>
                        <a:rPr lang="zh-CN" altLang="en-US" sz="1600" kern="0">
                          <a:effectLst/>
                        </a:rPr>
                        <a:t>或  </a:t>
                      </a:r>
                      <a:r>
                        <a:rPr lang="en-US" sz="1600" kern="0">
                          <a:effectLst/>
                        </a:rPr>
                        <a:t>MOD</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求余运算，返回余数</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bl>
          </a:graphicData>
        </a:graphic>
      </p:graphicFrame>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640541" y="718703"/>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7" name="文本框 6"/>
          <p:cNvSpPr txBox="1"/>
          <p:nvPr/>
        </p:nvSpPr>
        <p:spPr>
          <a:xfrm>
            <a:off x="801860" y="1153207"/>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比较运算符</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graphicFrame>
        <p:nvGraphicFramePr>
          <p:cNvPr id="5" name="表格 4"/>
          <p:cNvGraphicFramePr>
            <a:graphicFrameLocks noGrp="1"/>
          </p:cNvGraphicFramePr>
          <p:nvPr/>
        </p:nvGraphicFramePr>
        <p:xfrm>
          <a:off x="1108157" y="1434616"/>
          <a:ext cx="10128412" cy="5333460"/>
        </p:xfrm>
        <a:graphic>
          <a:graphicData uri="http://schemas.openxmlformats.org/drawingml/2006/table">
            <a:tbl>
              <a:tblPr firstRow="1" firstCol="1" bandRow="1">
                <a:tableStyleId>{5C22544A-7EE6-4342-B048-85BDC9FD1C3A}</a:tableStyleId>
              </a:tblPr>
              <a:tblGrid>
                <a:gridCol w="5064206"/>
                <a:gridCol w="5064206"/>
              </a:tblGrid>
              <a:tr h="333027">
                <a:tc>
                  <a:txBody>
                    <a:bodyPr/>
                    <a:lstStyle/>
                    <a:p>
                      <a:pPr indent="-547370" algn="ctr"/>
                      <a:r>
                        <a:rPr lang="zh-CN" sz="1400" kern="0">
                          <a:effectLst/>
                        </a:rPr>
                        <a:t>比较运算符</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lgn="ctr"/>
                      <a:r>
                        <a:rPr lang="zh-CN" sz="1400" kern="0">
                          <a:effectLst/>
                        </a:rPr>
                        <a:t>说明</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等于</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marL="0" marR="0" lvl="0" indent="-547370" algn="l" defTabSz="1219200" rtl="0" eaLnBrk="1" fontAlgn="auto" latinLnBrk="0" hangingPunct="1">
                        <a:lnSpc>
                          <a:spcPct val="100000"/>
                        </a:lnSpc>
                        <a:spcBef>
                          <a:spcPts val="0"/>
                        </a:spcBef>
                        <a:spcAft>
                          <a:spcPts val="0"/>
                        </a:spcAft>
                        <a:buClrTx/>
                        <a:buSzTx/>
                        <a:buFontTx/>
                        <a:buNone/>
                        <a:defRPr/>
                      </a:pPr>
                      <a:r>
                        <a:rPr lang="en-US" sz="1400" kern="0">
                          <a:effectLst/>
                        </a:rPr>
                        <a:t>&lt;    </a:t>
                      </a:r>
                      <a:r>
                        <a:rPr lang="zh-CN" altLang="en-US" sz="1400" kern="0">
                          <a:effectLst/>
                        </a:rPr>
                        <a:t>和</a:t>
                      </a:r>
                      <a:r>
                        <a:rPr lang="en-US" sz="1400" kern="0">
                          <a:effectLst/>
                        </a:rPr>
                        <a:t>    </a:t>
                      </a:r>
                      <a:r>
                        <a:rPr lang="en-US" altLang="zh-CN" sz="1400" kern="0">
                          <a:effectLst/>
                        </a:rPr>
                        <a:t>&lt;=</a:t>
                      </a:r>
                      <a:endParaRPr lang="zh-CN" alt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小于</a:t>
                      </a:r>
                      <a:r>
                        <a:rPr lang="zh-CN" altLang="en-US" sz="1400" kern="0">
                          <a:effectLst/>
                        </a:rPr>
                        <a:t>和小于等于</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marL="0" marR="0" lvl="0" indent="-547370" algn="l" defTabSz="1219200" rtl="0" eaLnBrk="1" fontAlgn="auto" latinLnBrk="0" hangingPunct="1">
                        <a:lnSpc>
                          <a:spcPct val="100000"/>
                        </a:lnSpc>
                        <a:spcBef>
                          <a:spcPts val="0"/>
                        </a:spcBef>
                        <a:spcAft>
                          <a:spcPts val="0"/>
                        </a:spcAft>
                        <a:buClrTx/>
                        <a:buSzTx/>
                        <a:buFontTx/>
                        <a:buNone/>
                        <a:defRPr/>
                      </a:pPr>
                      <a:r>
                        <a:rPr lang="en-US" altLang="zh-CN" sz="1400" kern="0">
                          <a:effectLst/>
                        </a:rPr>
                        <a:t>&gt;    </a:t>
                      </a:r>
                      <a:r>
                        <a:rPr lang="zh-CN" altLang="en-US" sz="1400" kern="0">
                          <a:effectLst/>
                        </a:rPr>
                        <a:t>和</a:t>
                      </a:r>
                      <a:r>
                        <a:rPr lang="en-US" altLang="zh-CN" sz="1400" kern="0">
                          <a:effectLst/>
                        </a:rPr>
                        <a:t>    &gt;=</a:t>
                      </a:r>
                      <a:endParaRPr lang="zh-CN" alt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altLang="en-US" sz="1400" kern="0">
                          <a:effectLst/>
                          <a:latin typeface="等线" panose="02010600030101010101" charset="-122"/>
                          <a:ea typeface="等线" panose="02010600030101010101" charset="-122"/>
                          <a:cs typeface="Times New Roman" panose="02020603050405020304" pitchFamily="18" charset="0"/>
                        </a:rPr>
                        <a:t>大于和大于等于</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541192">
                <a:tc>
                  <a:txBody>
                    <a:bodyPr/>
                    <a:lstStyle/>
                    <a:p>
                      <a:pPr indent="-547370"/>
                      <a:r>
                        <a:rPr lang="en-US" sz="1400" kern="0">
                          <a:effectLst/>
                        </a:rPr>
                        <a:t>&lt;=&gt;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安全的等于，</a:t>
                      </a:r>
                      <a:r>
                        <a:rPr lang="zh-CN" altLang="en-US" sz="1400" kern="0">
                          <a:effectLst/>
                        </a:rPr>
                        <a:t>两个操作码均为</a:t>
                      </a:r>
                      <a:r>
                        <a:rPr lang="en-US" altLang="zh-CN" sz="1400" kern="0">
                          <a:effectLst/>
                        </a:rPr>
                        <a:t>NULL</a:t>
                      </a:r>
                      <a:r>
                        <a:rPr lang="zh-CN" altLang="en-US" sz="1400" kern="0">
                          <a:effectLst/>
                        </a:rPr>
                        <a:t>时，其所得值为</a:t>
                      </a:r>
                      <a:r>
                        <a:rPr lang="en-US" altLang="zh-CN" sz="1400" kern="0">
                          <a:effectLst/>
                        </a:rPr>
                        <a:t>1</a:t>
                      </a:r>
                      <a:r>
                        <a:rPr lang="zh-CN" altLang="en-US" sz="1400" kern="0">
                          <a:effectLst/>
                        </a:rPr>
                        <a:t>；而当一个操作码为</a:t>
                      </a:r>
                      <a:r>
                        <a:rPr lang="en-US" altLang="zh-CN" sz="1400" kern="0">
                          <a:effectLst/>
                        </a:rPr>
                        <a:t>NULL</a:t>
                      </a:r>
                      <a:r>
                        <a:rPr lang="zh-CN" altLang="en-US" sz="1400" kern="0">
                          <a:effectLst/>
                        </a:rPr>
                        <a:t>时，其所得值为</a:t>
                      </a:r>
                      <a:r>
                        <a:rPr lang="en-US" altLang="zh-CN" sz="1400" kern="0">
                          <a:effectLst/>
                        </a:rPr>
                        <a:t>0</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&lt;&gt; </a:t>
                      </a:r>
                      <a:r>
                        <a:rPr lang="zh-CN" sz="1400" kern="0">
                          <a:effectLst/>
                        </a:rPr>
                        <a:t>或</a:t>
                      </a:r>
                      <a:r>
                        <a:rPr lang="en-US" sz="1400" kern="0">
                          <a:effectLst/>
                        </a:rPr>
                        <a: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不等于</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IS NULL </a:t>
                      </a:r>
                      <a:r>
                        <a:rPr lang="zh-CN" sz="1400" kern="0">
                          <a:effectLst/>
                        </a:rPr>
                        <a:t>或</a:t>
                      </a:r>
                      <a:r>
                        <a:rPr lang="en-US" sz="1400" kern="0">
                          <a:effectLst/>
                        </a:rPr>
                        <a:t> ISNULL</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判断一个值是否为</a:t>
                      </a:r>
                      <a:r>
                        <a:rPr lang="en-US" sz="1400" kern="0">
                          <a:effectLst/>
                        </a:rPr>
                        <a:t> NULL</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IS NOT NULL</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判断一个值是否不为</a:t>
                      </a:r>
                      <a:r>
                        <a:rPr lang="en-US" sz="1400" kern="0">
                          <a:effectLst/>
                        </a:rPr>
                        <a:t> NULL</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LEAST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当有两个或多个参数时，返回最小值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GREATEST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当有两个或多个参数时，返回最大值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BETWEEN AND</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判断一个值是否落在两个值之间</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IN</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判断一个值是</a:t>
                      </a:r>
                      <a:r>
                        <a:rPr lang="en-US" sz="1400" kern="0">
                          <a:effectLst/>
                        </a:rPr>
                        <a:t>IN</a:t>
                      </a:r>
                      <a:r>
                        <a:rPr lang="zh-CN" sz="1400" kern="0">
                          <a:effectLst/>
                        </a:rPr>
                        <a:t>列表中的任意一个值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NOT IN</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判断一个值不是</a:t>
                      </a:r>
                      <a:r>
                        <a:rPr lang="en-US" sz="1400" kern="0">
                          <a:effectLst/>
                        </a:rPr>
                        <a:t>IN</a:t>
                      </a:r>
                      <a:r>
                        <a:rPr lang="zh-CN" sz="1400" kern="0">
                          <a:effectLst/>
                        </a:rPr>
                        <a:t>列表中的任意一个值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LIKE</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通配符匹配</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r h="333027">
                <a:tc>
                  <a:txBody>
                    <a:bodyPr/>
                    <a:lstStyle/>
                    <a:p>
                      <a:pPr indent="-547370"/>
                      <a:r>
                        <a:rPr lang="en-US" sz="1400" kern="0">
                          <a:effectLst/>
                        </a:rPr>
                        <a:t>REGEXP</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c>
                  <a:txBody>
                    <a:bodyPr/>
                    <a:lstStyle/>
                    <a:p>
                      <a:pPr indent="-547370"/>
                      <a:r>
                        <a:rPr lang="zh-CN" sz="1400" kern="0">
                          <a:effectLst/>
                        </a:rPr>
                        <a:t>正则表达式匹配</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11983" marR="111983" marT="63990" marB="63990" anchor="ctr"/>
                </a:tc>
              </a:tr>
            </a:tbl>
          </a:graphicData>
        </a:graphic>
      </p:graphicFrame>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640541" y="718703"/>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7" name="文本框 6"/>
          <p:cNvSpPr txBox="1"/>
          <p:nvPr/>
        </p:nvSpPr>
        <p:spPr>
          <a:xfrm>
            <a:off x="810653" y="1288483"/>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逻辑运算符</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graphicFrame>
        <p:nvGraphicFramePr>
          <p:cNvPr id="2" name="表格 1"/>
          <p:cNvGraphicFramePr>
            <a:graphicFrameLocks noGrp="1"/>
          </p:cNvGraphicFramePr>
          <p:nvPr/>
        </p:nvGraphicFramePr>
        <p:xfrm>
          <a:off x="1196487" y="1868722"/>
          <a:ext cx="6197844" cy="2465940"/>
        </p:xfrm>
        <a:graphic>
          <a:graphicData uri="http://schemas.openxmlformats.org/drawingml/2006/table">
            <a:tbl>
              <a:tblPr firstRow="1" firstCol="1" bandRow="1">
                <a:tableStyleId>{5C22544A-7EE6-4342-B048-85BDC9FD1C3A}</a:tableStyleId>
              </a:tblPr>
              <a:tblGrid>
                <a:gridCol w="3098922"/>
                <a:gridCol w="3098922"/>
              </a:tblGrid>
              <a:tr h="493188">
                <a:tc>
                  <a:txBody>
                    <a:bodyPr/>
                    <a:lstStyle/>
                    <a:p>
                      <a:pPr indent="-547370" algn="ctr"/>
                      <a:r>
                        <a:rPr lang="zh-CN" sz="1600" kern="0">
                          <a:effectLst/>
                        </a:rPr>
                        <a:t>逻辑运算符</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lgn="ctr"/>
                      <a:r>
                        <a:rPr lang="zh-CN" sz="1600" kern="0">
                          <a:effectLst/>
                        </a:rPr>
                        <a:t>说明</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493188">
                <a:tc>
                  <a:txBody>
                    <a:bodyPr/>
                    <a:lstStyle/>
                    <a:p>
                      <a:pPr indent="-547370"/>
                      <a:r>
                        <a:rPr lang="en-US" sz="1600" kern="0">
                          <a:effectLst/>
                        </a:rPr>
                        <a:t>NOT </a:t>
                      </a:r>
                      <a:r>
                        <a:rPr lang="zh-CN" sz="1600" kern="0">
                          <a:effectLst/>
                        </a:rPr>
                        <a:t>或者</a:t>
                      </a:r>
                      <a:r>
                        <a:rPr lang="en-US" sz="1600" kern="0">
                          <a:effectLst/>
                        </a:rPr>
                        <a:t> !</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逻辑非</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493188">
                <a:tc>
                  <a:txBody>
                    <a:bodyPr/>
                    <a:lstStyle/>
                    <a:p>
                      <a:pPr indent="-547370"/>
                      <a:r>
                        <a:rPr lang="en-US" sz="1600" kern="0">
                          <a:effectLst/>
                        </a:rPr>
                        <a:t>AND </a:t>
                      </a:r>
                      <a:r>
                        <a:rPr lang="zh-CN" sz="1600" kern="0">
                          <a:effectLst/>
                        </a:rPr>
                        <a:t>或者</a:t>
                      </a:r>
                      <a:r>
                        <a:rPr lang="en-US" sz="1600" kern="0">
                          <a:effectLst/>
                        </a:rPr>
                        <a:t> &amp;&amp;</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逻辑与</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493188">
                <a:tc>
                  <a:txBody>
                    <a:bodyPr/>
                    <a:lstStyle/>
                    <a:p>
                      <a:pPr indent="-547370"/>
                      <a:r>
                        <a:rPr lang="en-US" sz="1600" kern="0">
                          <a:effectLst/>
                        </a:rPr>
                        <a:t>OR </a:t>
                      </a:r>
                      <a:r>
                        <a:rPr lang="zh-CN" sz="1600" kern="0">
                          <a:effectLst/>
                        </a:rPr>
                        <a:t>或者</a:t>
                      </a:r>
                      <a:r>
                        <a:rPr lang="en-US" sz="1600" kern="0">
                          <a:effectLst/>
                        </a:rPr>
                        <a:t> ||</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逻辑或</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493188">
                <a:tc>
                  <a:txBody>
                    <a:bodyPr/>
                    <a:lstStyle/>
                    <a:p>
                      <a:pPr indent="-547370"/>
                      <a:r>
                        <a:rPr lang="en-US" sz="1600" kern="0">
                          <a:effectLst/>
                        </a:rPr>
                        <a:t>XOR</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逻辑异或</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bl>
          </a:graphicData>
        </a:graphic>
      </p:graphicFrame>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640541" y="718703"/>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7" name="文本框 6"/>
          <p:cNvSpPr txBox="1"/>
          <p:nvPr/>
        </p:nvSpPr>
        <p:spPr>
          <a:xfrm>
            <a:off x="793068" y="1235893"/>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位运算符</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graphicFrame>
        <p:nvGraphicFramePr>
          <p:cNvPr id="4" name="表格 3"/>
          <p:cNvGraphicFramePr>
            <a:graphicFrameLocks noGrp="1"/>
          </p:cNvGraphicFramePr>
          <p:nvPr/>
        </p:nvGraphicFramePr>
        <p:xfrm>
          <a:off x="1346982" y="1839090"/>
          <a:ext cx="5543550" cy="2773680"/>
        </p:xfrm>
        <a:graphic>
          <a:graphicData uri="http://schemas.openxmlformats.org/drawingml/2006/table">
            <a:tbl>
              <a:tblPr firstRow="1" firstCol="1" bandRow="1">
                <a:tableStyleId>{5C22544A-7EE6-4342-B048-85BDC9FD1C3A}</a:tableStyleId>
              </a:tblPr>
              <a:tblGrid>
                <a:gridCol w="2771775"/>
                <a:gridCol w="2771775"/>
              </a:tblGrid>
              <a:tr h="0">
                <a:tc>
                  <a:txBody>
                    <a:bodyPr/>
                    <a:lstStyle/>
                    <a:p>
                      <a:pPr indent="-547370" algn="ctr"/>
                      <a:r>
                        <a:rPr lang="zh-CN" sz="1600" kern="0">
                          <a:effectLst/>
                        </a:rPr>
                        <a:t>位运算符</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lgn="ctr"/>
                      <a:r>
                        <a:rPr lang="zh-CN" sz="1600" kern="0">
                          <a:effectLst/>
                        </a:rPr>
                        <a:t>说明</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0">
                <a:tc>
                  <a:txBody>
                    <a:bodyPr/>
                    <a:lstStyle/>
                    <a:p>
                      <a:pPr indent="-547370"/>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按位或</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0">
                <a:tc>
                  <a:txBody>
                    <a:bodyPr/>
                    <a:lstStyle/>
                    <a:p>
                      <a:pPr indent="-547370"/>
                      <a:r>
                        <a:rPr lang="en-US" sz="1600" kern="0">
                          <a:effectLst/>
                        </a:rPr>
                        <a:t>&amp;</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按位与</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0">
                <a:tc>
                  <a:txBody>
                    <a:bodyPr/>
                    <a:lstStyle/>
                    <a:p>
                      <a:pPr indent="-547370"/>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按位异或</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0">
                <a:tc>
                  <a:txBody>
                    <a:bodyPr/>
                    <a:lstStyle/>
                    <a:p>
                      <a:pPr indent="-547370"/>
                      <a:r>
                        <a:rPr lang="en-US" sz="1600" kern="0">
                          <a:effectLst/>
                        </a:rPr>
                        <a:t>&lt;&lt; </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按位左移</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0">
                <a:tc>
                  <a:txBody>
                    <a:bodyPr/>
                    <a:lstStyle/>
                    <a:p>
                      <a:pPr indent="-547370"/>
                      <a:r>
                        <a:rPr lang="en-US" sz="1600" kern="0">
                          <a:effectLst/>
                        </a:rPr>
                        <a:t>&gt;&gt; </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按位右移</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r h="0">
                <a:tc>
                  <a:txBody>
                    <a:bodyPr/>
                    <a:lstStyle/>
                    <a:p>
                      <a:pPr indent="-547370"/>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c>
                  <a:txBody>
                    <a:bodyPr/>
                    <a:lstStyle/>
                    <a:p>
                      <a:pPr indent="-547370"/>
                      <a:r>
                        <a:rPr lang="zh-CN" sz="1600" kern="0">
                          <a:effectLst/>
                        </a:rPr>
                        <a:t>按位取反，反转所有比特</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133350" marR="133350" marT="76200" marB="76200" anchor="ctr"/>
                </a:tc>
              </a:tr>
            </a:tbl>
          </a:graphicData>
        </a:graphic>
      </p:graphicFrame>
      <p:sp>
        <p:nvSpPr>
          <p:cNvPr id="8" name="文本框 7"/>
          <p:cNvSpPr txBox="1"/>
          <p:nvPr/>
        </p:nvSpPr>
        <p:spPr>
          <a:xfrm>
            <a:off x="1087608" y="4975776"/>
            <a:ext cx="9603837" cy="646331"/>
          </a:xfrm>
          <a:prstGeom prst="rect">
            <a:avLst/>
          </a:prstGeom>
          <a:noFill/>
        </p:spPr>
        <p:txBody>
          <a:bodyPr wrap="square">
            <a:spAutoFit/>
          </a:bodyPr>
          <a:lstStyle/>
          <a:p>
            <a:r>
              <a:rPr lang="zh-CN" altLang="en-US" b="0" i="0">
                <a:solidFill>
                  <a:srgbClr val="FF0000"/>
                </a:solidFill>
                <a:effectLst/>
                <a:latin typeface="PingFang SC"/>
              </a:rPr>
              <a:t>位运算符是在二进制数上进行计算的运算符。位运算会先将操作数变成二进制数，进行位运算。然后再将计算结果从二进制数变回十进制数。</a:t>
            </a:r>
            <a:endParaRPr lang="zh-CN" altLang="en-US">
              <a:solidFill>
                <a:srgbClr val="FF0000"/>
              </a:solidFill>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6" name="文本框 5"/>
          <p:cNvSpPr txBox="1"/>
          <p:nvPr/>
        </p:nvSpPr>
        <p:spPr>
          <a:xfrm>
            <a:off x="941282" y="1669987"/>
            <a:ext cx="9495187" cy="3139321"/>
          </a:xfrm>
          <a:prstGeom prst="rect">
            <a:avLst/>
          </a:prstGeom>
          <a:solidFill>
            <a:srgbClr val="FFFFE4"/>
          </a:solidFill>
          <a:ln w="3175">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将每件商品的价格加</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10</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new_price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将所有商品的价格上调</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10%</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1.1</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new_price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算数运算符</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6" name="文本框 5"/>
          <p:cNvSpPr txBox="1"/>
          <p:nvPr/>
        </p:nvSpPr>
        <p:spPr>
          <a:xfrm>
            <a:off x="906113" y="1544943"/>
            <a:ext cx="9495187" cy="5078313"/>
          </a:xfrm>
          <a:prstGeom prst="rect">
            <a:avLst/>
          </a:prstGeom>
          <a:solidFill>
            <a:srgbClr val="FFFFE4"/>
          </a:solidFill>
          <a:ln w="3175">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查询商品名称为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海尔洗衣机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的商品所有信息：</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pname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海尔洗衣机</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查询价格为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800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商品</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查询价格不是</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800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的所有商品</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&lt;&gt;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查询商品价格大于</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60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元的所有商品信息</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查询商品价格在</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200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到</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1000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之间所有商品</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200</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&lt;=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between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200</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lang="zh-CN" altLang="en-US">
                <a:solidFill>
                  <a:srgbClr val="4BACC6"/>
                </a:solidFill>
                <a:latin typeface="PingFang SC"/>
              </a:rPr>
              <a:t>条件</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6" name="文本框 5"/>
          <p:cNvSpPr txBox="1"/>
          <p:nvPr/>
        </p:nvSpPr>
        <p:spPr>
          <a:xfrm>
            <a:off x="1002829" y="1411756"/>
            <a:ext cx="9495187" cy="5078313"/>
          </a:xfrm>
          <a:prstGeom prst="rect">
            <a:avLst/>
          </a:prstGeom>
          <a:solidFill>
            <a:srgbClr val="FFFFE4"/>
          </a:solidFill>
          <a:ln w="3175">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查询商品价格是</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200</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或</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800</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的所有商品</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price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200</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price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price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查询含有</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en-US"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裤</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字的所有商品</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like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lang="zh-CN" altLang="en-US" kern="0">
                <a:solidFill>
                  <a:srgbClr val="808080"/>
                </a:solidFill>
                <a:latin typeface="Courier New" panose="02070409020205090404" pitchFamily="49" charset="0"/>
                <a:ea typeface="宋体" panose="02010600030101010101" pitchFamily="2" charset="-122"/>
                <a:cs typeface="Courier New" panose="02070409020205090404" pitchFamily="49" charset="0"/>
              </a:rPr>
              <a:t>裤</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查询以</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海</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开头的所有商品</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like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海</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查询第二个字为</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蔻</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的所有商品</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like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'_</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蔻</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category_id</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为</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的商品</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category_id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category_id</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不为</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分类的商品</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category_id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算数运算符</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6" name="文本框 5"/>
          <p:cNvSpPr txBox="1"/>
          <p:nvPr/>
        </p:nvSpPr>
        <p:spPr>
          <a:xfrm>
            <a:off x="950074" y="1731533"/>
            <a:ext cx="9495187" cy="2031325"/>
          </a:xfrm>
          <a:prstGeom prst="rect">
            <a:avLst/>
          </a:prstGeom>
          <a:solidFill>
            <a:srgbClr val="FFFFE4"/>
          </a:solidFill>
          <a:ln w="3175">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使用</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least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求最小值</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least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-- 10</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least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null</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使用</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greatest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求最大值</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greatest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greatest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null</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1" name="文本占位符 3"/>
          <p:cNvSpPr txBox="1"/>
          <p:nvPr/>
        </p:nvSpPr>
        <p:spPr>
          <a:xfrm>
            <a:off x="710880" y="894566"/>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算数运算符</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运算符操作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位运算符（</a:t>
            </a:r>
            <a:r>
              <a:rPr lang="zh-CN" altLang="en-US">
                <a:solidFill>
                  <a:srgbClr val="4BACC6"/>
                </a:solidFill>
                <a:latin typeface="PingFang SC"/>
              </a:rPr>
              <a:t>了解</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7" name="文本框 6"/>
          <p:cNvSpPr txBox="1"/>
          <p:nvPr/>
        </p:nvSpPr>
        <p:spPr>
          <a:xfrm>
            <a:off x="710880" y="1451911"/>
            <a:ext cx="9933549" cy="645645"/>
          </a:xfrm>
          <a:prstGeom prst="rect">
            <a:avLst/>
          </a:prstGeom>
          <a:noFill/>
        </p:spPr>
        <p:txBody>
          <a:bodyPr wrap="square">
            <a:spAutoFit/>
          </a:bodyPr>
          <a:lstStyle/>
          <a:p>
            <a:r>
              <a:rPr lang="zh-CN" altLang="en-US" b="0" i="0">
                <a:solidFill>
                  <a:srgbClr val="333333"/>
                </a:solidFill>
                <a:effectLst/>
                <a:latin typeface="Helvetica Neue"/>
              </a:rPr>
              <a:t>位运算符是在二进制数上进行计算的运算符。位运算会先将操作数变成二进制数，进行位运算。然后再将计算结果从二进制数变回十进制数。</a:t>
            </a:r>
            <a:endParaRPr lang="zh-CN" altLang="en-US"/>
          </a:p>
        </p:txBody>
      </p:sp>
      <p:sp>
        <p:nvSpPr>
          <p:cNvPr id="8" name="文本框 7"/>
          <p:cNvSpPr txBox="1"/>
          <p:nvPr/>
        </p:nvSpPr>
        <p:spPr>
          <a:xfrm>
            <a:off x="807595" y="2419952"/>
            <a:ext cx="6097464" cy="1754326"/>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&amp;</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位与</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位或</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位异或</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&gt;&gt;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位左移</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&lt;&lt;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位右移</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位取反</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计算机语言</a:t>
            </a:r>
            <a:endParaRPr kumimoji="1" lang="zh-CN" altLang="en-US" dirty="0"/>
          </a:p>
        </p:txBody>
      </p:sp>
      <p:sp>
        <p:nvSpPr>
          <p:cNvPr id="3" name="文本占位符 2"/>
          <p:cNvSpPr>
            <a:spLocks noGrp="1"/>
          </p:cNvSpPr>
          <p:nvPr>
            <p:ph type="body" sz="quarter" idx="10"/>
          </p:nvPr>
        </p:nvSpPr>
        <p:spPr/>
        <p:txBody>
          <a:bodyPr/>
          <a:lstStyle/>
          <a:p>
            <a:r>
              <a:rPr kumimoji="1" lang="en-US" altLang="zh-CN" dirty="0"/>
              <a:t>01</a:t>
            </a:r>
            <a:endParaRPr kumimoji="1" lang="zh-CN" altLang="en-US" dirty="0"/>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排序查询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7" name="文本框 6"/>
          <p:cNvSpPr txBox="1"/>
          <p:nvPr/>
        </p:nvSpPr>
        <p:spPr>
          <a:xfrm>
            <a:off x="710880" y="1835177"/>
            <a:ext cx="9933549"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333333"/>
                </a:solidFill>
                <a:effectLst/>
                <a:uLnTx/>
                <a:uFillTx/>
                <a:latin typeface="Helvetica Neue"/>
                <a:ea typeface="Alibaba PuHuiTi B"/>
              </a:rPr>
              <a:t>如果我们需要对读取的数据进行排序，我们就可以使用 </a:t>
            </a:r>
            <a:r>
              <a:rPr kumimoji="0" lang="en-US" altLang="zh-CN" sz="1600" b="0" i="0" u="none" strike="noStrike" kern="1200" cap="none" spc="0" normalizeH="0" baseline="0" noProof="0">
                <a:ln>
                  <a:noFill/>
                </a:ln>
                <a:solidFill>
                  <a:srgbClr val="333333"/>
                </a:solidFill>
                <a:effectLst/>
                <a:uLnTx/>
                <a:uFillTx/>
                <a:latin typeface="Helvetica Neue"/>
                <a:ea typeface="Alibaba PuHuiTi B"/>
              </a:rPr>
              <a:t>MySQL </a:t>
            </a:r>
            <a:r>
              <a:rPr kumimoji="0" lang="zh-CN" altLang="en-US" sz="1600" b="0" i="0" u="none" strike="noStrike" kern="1200" cap="none" spc="0" normalizeH="0" baseline="0" noProof="0">
                <a:ln>
                  <a:noFill/>
                </a:ln>
                <a:solidFill>
                  <a:srgbClr val="333333"/>
                </a:solidFill>
                <a:effectLst/>
                <a:uLnTx/>
                <a:uFillTx/>
                <a:latin typeface="Helvetica Neue"/>
                <a:ea typeface="Alibaba PuHuiTi B"/>
              </a:rPr>
              <a:t>的 </a:t>
            </a:r>
            <a:r>
              <a:rPr kumimoji="0" lang="en-US" altLang="zh-CN" sz="1600" b="0" i="0" u="none" strike="noStrike" kern="1200" cap="none" spc="0" normalizeH="0" baseline="0" noProof="0">
                <a:ln>
                  <a:noFill/>
                </a:ln>
                <a:solidFill>
                  <a:srgbClr val="333333"/>
                </a:solidFill>
                <a:effectLst/>
                <a:highlight>
                  <a:srgbClr val="FFFF00"/>
                </a:highlight>
                <a:uLnTx/>
                <a:uFillTx/>
                <a:latin typeface="Helvetica Neue"/>
                <a:ea typeface="Alibaba PuHuiTi B"/>
              </a:rPr>
              <a:t>order by </a:t>
            </a:r>
            <a:r>
              <a:rPr kumimoji="0" lang="zh-CN" altLang="en-US" sz="1600" b="0" i="0" u="none" strike="noStrike" kern="1200" cap="none" spc="0" normalizeH="0" baseline="0" noProof="0">
                <a:ln>
                  <a:noFill/>
                </a:ln>
                <a:solidFill>
                  <a:srgbClr val="333333"/>
                </a:solidFill>
                <a:effectLst/>
                <a:uLnTx/>
                <a:uFillTx/>
                <a:latin typeface="Helvetica Neue"/>
                <a:ea typeface="Alibaba PuHuiTi B"/>
              </a:rPr>
              <a:t>子句来设定你想按哪个字段哪种方式来进行排序，再返回搜索结果。</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endParaRPr>
          </a:p>
        </p:txBody>
      </p:sp>
      <p:sp>
        <p:nvSpPr>
          <p:cNvPr id="8" name="文本框 7"/>
          <p:cNvSpPr txBox="1"/>
          <p:nvPr/>
        </p:nvSpPr>
        <p:spPr>
          <a:xfrm>
            <a:off x="833973" y="2579599"/>
            <a:ext cx="6560358" cy="1200329"/>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endParaRPr>
          </a:p>
          <a:p>
            <a:r>
              <a:rPr lang="en-US" altLang="zh-CN"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10" name="文本框 9"/>
          <p:cNvSpPr txBox="1"/>
          <p:nvPr/>
        </p:nvSpPr>
        <p:spPr>
          <a:xfrm>
            <a:off x="833973" y="4438049"/>
            <a:ext cx="9242913" cy="830997"/>
          </a:xfrm>
          <a:prstGeom prst="rect">
            <a:avLst/>
          </a:prstGeom>
          <a:noFill/>
        </p:spPr>
        <p:txBody>
          <a:bodyPr wrap="square">
            <a:spAutoFit/>
          </a:bodyPr>
          <a:lstStyle/>
          <a:p>
            <a:r>
              <a:rPr lang="en-US" altLang="zh-CN" sz="1600">
                <a:solidFill>
                  <a:srgbClr val="333333"/>
                </a:solidFill>
                <a:latin typeface="Helvetica Neue"/>
                <a:ea typeface="Alibaba PuHuiTi B"/>
              </a:rPr>
              <a:t>1.asc</a:t>
            </a:r>
            <a:r>
              <a:rPr lang="zh-CN" altLang="en-US" sz="1600">
                <a:solidFill>
                  <a:srgbClr val="333333"/>
                </a:solidFill>
                <a:latin typeface="Helvetica Neue"/>
                <a:ea typeface="Alibaba PuHuiTi B"/>
              </a:rPr>
              <a:t>代表升序，</a:t>
            </a:r>
            <a:r>
              <a:rPr lang="en-US" altLang="zh-CN" sz="1600">
                <a:solidFill>
                  <a:srgbClr val="333333"/>
                </a:solidFill>
                <a:latin typeface="Helvetica Neue"/>
                <a:ea typeface="Alibaba PuHuiTi B"/>
              </a:rPr>
              <a:t>desc</a:t>
            </a:r>
            <a:r>
              <a:rPr lang="zh-CN" altLang="en-US" sz="1600">
                <a:solidFill>
                  <a:srgbClr val="333333"/>
                </a:solidFill>
                <a:latin typeface="Helvetica Neue"/>
                <a:ea typeface="Alibaba PuHuiTi B"/>
              </a:rPr>
              <a:t>代表降序，</a:t>
            </a:r>
            <a:r>
              <a:rPr lang="zh-CN" altLang="en-US" sz="1600">
                <a:solidFill>
                  <a:srgbClr val="333333"/>
                </a:solidFill>
                <a:highlight>
                  <a:srgbClr val="FFFF00"/>
                </a:highlight>
                <a:latin typeface="Helvetica Neue"/>
                <a:ea typeface="Alibaba PuHuiTi B"/>
              </a:rPr>
              <a:t>如果不写默认升序</a:t>
            </a:r>
            <a:endParaRPr lang="zh-CN" altLang="en-US" sz="1600">
              <a:solidFill>
                <a:srgbClr val="333333"/>
              </a:solidFill>
              <a:highlight>
                <a:srgbClr val="FFFF00"/>
              </a:highlight>
              <a:latin typeface="Helvetica Neue"/>
              <a:ea typeface="Alibaba PuHuiTi B"/>
            </a:endParaRPr>
          </a:p>
          <a:p>
            <a:r>
              <a:rPr lang="en-US" altLang="zh-CN" sz="1600">
                <a:solidFill>
                  <a:srgbClr val="333333"/>
                </a:solidFill>
                <a:latin typeface="Helvetica Neue"/>
                <a:ea typeface="Alibaba PuHuiTi B"/>
              </a:rPr>
              <a:t>2.order by</a:t>
            </a:r>
            <a:r>
              <a:rPr lang="zh-CN" altLang="en-US" sz="1600">
                <a:solidFill>
                  <a:srgbClr val="333333"/>
                </a:solidFill>
                <a:latin typeface="Helvetica Neue"/>
                <a:ea typeface="Alibaba PuHuiTi B"/>
              </a:rPr>
              <a:t>用于子句中可以支持单个字段，多个字段，表达式，函数，别名</a:t>
            </a:r>
            <a:endParaRPr lang="zh-CN" altLang="en-US" sz="1600">
              <a:solidFill>
                <a:srgbClr val="333333"/>
              </a:solidFill>
              <a:latin typeface="Helvetica Neue"/>
              <a:ea typeface="Alibaba PuHuiTi B"/>
            </a:endParaRPr>
          </a:p>
          <a:p>
            <a:r>
              <a:rPr lang="en-US" altLang="zh-CN" sz="1600">
                <a:solidFill>
                  <a:srgbClr val="333333"/>
                </a:solidFill>
                <a:latin typeface="Helvetica Neue"/>
                <a:ea typeface="Alibaba PuHuiTi B"/>
              </a:rPr>
              <a:t>3.order by</a:t>
            </a:r>
            <a:r>
              <a:rPr lang="zh-CN" altLang="en-US" sz="1600">
                <a:solidFill>
                  <a:srgbClr val="333333"/>
                </a:solidFill>
                <a:latin typeface="Helvetica Neue"/>
                <a:ea typeface="Alibaba PuHuiTi B"/>
              </a:rPr>
              <a:t>子句，放在查询语句的最后面。</a:t>
            </a:r>
            <a:r>
              <a:rPr lang="en-US" altLang="zh-CN" sz="1600">
                <a:solidFill>
                  <a:srgbClr val="333333"/>
                </a:solidFill>
                <a:latin typeface="Helvetica Neue"/>
                <a:ea typeface="Alibaba PuHuiTi B"/>
              </a:rPr>
              <a:t>LIMIT</a:t>
            </a:r>
            <a:r>
              <a:rPr lang="zh-CN" altLang="en-US" sz="1600">
                <a:solidFill>
                  <a:srgbClr val="333333"/>
                </a:solidFill>
                <a:latin typeface="Helvetica Neue"/>
                <a:ea typeface="Alibaba PuHuiTi B"/>
              </a:rPr>
              <a:t>子句除外</a:t>
            </a:r>
            <a:endParaRPr lang="zh-CN" altLang="en-US" sz="1600">
              <a:solidFill>
                <a:srgbClr val="333333"/>
              </a:solidFill>
              <a:latin typeface="Helvetica Neue"/>
              <a:ea typeface="Alibaba PuHuiTi B"/>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indent="-285750">
              <a:buFont typeface="Arial" panose="020B0604020202020204" pitchFamily="34" charset="0"/>
              <a:buChar char="•"/>
            </a:pPr>
            <a:r>
              <a:rPr lang="zh-CN" altLang="en-US">
                <a:solidFill>
                  <a:srgbClr val="FF0000"/>
                </a:solidFill>
              </a:rPr>
              <a:t>介绍</a:t>
            </a:r>
            <a:endParaRPr lang="zh-CN" altLang="en-US">
              <a:solidFill>
                <a:srgbClr val="FF0000"/>
              </a:solidFill>
            </a:endParaRPr>
          </a:p>
        </p:txBody>
      </p:sp>
      <p:sp>
        <p:nvSpPr>
          <p:cNvPr id="13" name="文本框 12"/>
          <p:cNvSpPr txBox="1"/>
          <p:nvPr/>
        </p:nvSpPr>
        <p:spPr>
          <a:xfrm>
            <a:off x="587788" y="3939575"/>
            <a:ext cx="6097464" cy="369332"/>
          </a:xfrm>
          <a:prstGeom prst="rect">
            <a:avLst/>
          </a:prstGeom>
          <a:noFill/>
        </p:spPr>
        <p:txBody>
          <a:bodyPr wrap="square">
            <a:spAutoFit/>
          </a:bodyPr>
          <a:lstStyle/>
          <a:p>
            <a:pPr marL="285750" indent="-285750">
              <a:buFont typeface="Arial" panose="020B0604020202020204" pitchFamily="34" charset="0"/>
              <a:buChar char="•"/>
            </a:pPr>
            <a:r>
              <a:rPr lang="zh-CN" altLang="en-US">
                <a:solidFill>
                  <a:srgbClr val="FF0000"/>
                </a:solidFill>
              </a:rPr>
              <a:t>特点</a:t>
            </a:r>
            <a:endParaRPr lang="zh-CN" altLang="en-US">
              <a:solidFill>
                <a:srgbClr val="FF0000"/>
              </a:solidFill>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排序查询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8" name="文本框 7"/>
          <p:cNvSpPr txBox="1"/>
          <p:nvPr/>
        </p:nvSpPr>
        <p:spPr>
          <a:xfrm>
            <a:off x="965857" y="2133260"/>
            <a:ext cx="8828773" cy="1754326"/>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使用价格排序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降序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-- 2.</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在价格排序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降序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的基础上，以分类排序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降序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category_id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显示商品的价格</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去重复</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，并排序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降序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distinct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a:solidFill>
                  <a:srgbClr val="FF0000"/>
                </a:solidFill>
              </a:rPr>
              <a:t>操作</a:t>
            </a:r>
            <a:endParaRPr lang="zh-CN" altLang="en-US">
              <a:solidFill>
                <a:srgbClr val="FF0000"/>
              </a:solidFill>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聚合查询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简介</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824278" y="2000071"/>
            <a:ext cx="9497890" cy="615553"/>
          </a:xfrm>
          <a:prstGeom prst="rect">
            <a:avLst/>
          </a:prstGeom>
          <a:noFill/>
        </p:spPr>
        <p:txBody>
          <a:bodyPr wrap="square">
            <a:spAutoFit/>
          </a:bodyPr>
          <a:lstStyle/>
          <a:p>
            <a:pPr indent="266700"/>
            <a:r>
              <a:rPr lang="zh-CN" altLang="zh-CN" sz="1600">
                <a:solidFill>
                  <a:srgbClr val="333333"/>
                </a:solidFill>
                <a:latin typeface="Helvetica Neue"/>
                <a:ea typeface="Alibaba PuHuiTi B"/>
              </a:rPr>
              <a:t>之前我们做的查询都是横向查询，它们都是根据条件一行一行的进行判断，而使用聚合函数查询是纵向查询，它是对一列的值进行计算，然后返回一个单一的值；另外聚合函数会忽略空值</a:t>
            </a:r>
            <a:r>
              <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p:txBody>
      </p:sp>
      <p:graphicFrame>
        <p:nvGraphicFramePr>
          <p:cNvPr id="4" name="表格 3"/>
          <p:cNvGraphicFramePr>
            <a:graphicFrameLocks noGrp="1"/>
          </p:cNvGraphicFramePr>
          <p:nvPr/>
        </p:nvGraphicFramePr>
        <p:xfrm>
          <a:off x="1061672" y="2907374"/>
          <a:ext cx="9344759" cy="2670005"/>
        </p:xfrm>
        <a:graphic>
          <a:graphicData uri="http://schemas.openxmlformats.org/drawingml/2006/table">
            <a:tbl>
              <a:tblPr firstRow="1" firstCol="1" bandRow="1">
                <a:tableStyleId>{5C22544A-7EE6-4342-B048-85BDC9FD1C3A}</a:tableStyleId>
              </a:tblPr>
              <a:tblGrid>
                <a:gridCol w="2018010"/>
                <a:gridCol w="7326749"/>
              </a:tblGrid>
              <a:tr h="392846">
                <a:tc>
                  <a:txBody>
                    <a:bodyPr/>
                    <a:lstStyle/>
                    <a:p>
                      <a:pPr algn="ctr"/>
                      <a:r>
                        <a:rPr lang="zh-CN" sz="1600">
                          <a:effectLst/>
                        </a:rPr>
                        <a:t>聚合函数</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c>
                  <a:txBody>
                    <a:bodyPr/>
                    <a:lstStyle/>
                    <a:p>
                      <a:pPr algn="ctr"/>
                      <a:r>
                        <a:rPr lang="zh-CN" sz="1600">
                          <a:effectLst/>
                        </a:rPr>
                        <a:t>作用</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r>
              <a:tr h="394023">
                <a:tc>
                  <a:txBody>
                    <a:bodyPr/>
                    <a:lstStyle/>
                    <a:p>
                      <a:pPr marL="0" algn="ctr" defTabSz="1219200" rtl="0" eaLnBrk="1" latinLnBrk="0" hangingPunct="1"/>
                      <a:r>
                        <a:rPr lang="en-US" sz="1600" b="1" kern="1200">
                          <a:solidFill>
                            <a:schemeClr val="lt1"/>
                          </a:solidFill>
                          <a:effectLst/>
                          <a:latin typeface="+mn-lt"/>
                          <a:ea typeface="+mn-ea"/>
                          <a:cs typeface="+mn-cs"/>
                        </a:rPr>
                        <a:t>count()</a:t>
                      </a:r>
                      <a:endParaRPr lang="zh-CN" altLang="en-US" sz="1600" b="1" kern="1200">
                        <a:solidFill>
                          <a:schemeClr val="lt1"/>
                        </a:solidFill>
                        <a:effectLst/>
                        <a:latin typeface="+mn-lt"/>
                        <a:ea typeface="+mn-ea"/>
                        <a:cs typeface="+mn-cs"/>
                      </a:endParaRPr>
                    </a:p>
                  </a:txBody>
                  <a:tcPr marL="68580" marR="68580" marT="0" marB="0"/>
                </a:tc>
                <a:tc>
                  <a:txBody>
                    <a:bodyPr/>
                    <a:lstStyle/>
                    <a:p>
                      <a:pPr marL="0" indent="-266700" algn="l" defTabSz="1219200" rtl="0" eaLnBrk="1" latinLnBrk="0" hangingPunct="1">
                        <a:tabLst>
                          <a:tab pos="533400" algn="l"/>
                          <a:tab pos="533400" algn="l"/>
                          <a:tab pos="2426970" algn="l"/>
                        </a:tabLst>
                      </a:pPr>
                      <a:r>
                        <a:rPr lang="zh-CN" altLang="en-US" sz="1600" kern="1200">
                          <a:solidFill>
                            <a:schemeClr val="dk1"/>
                          </a:solidFill>
                          <a:effectLst/>
                          <a:latin typeface="+mn-lt"/>
                          <a:ea typeface="+mn-ea"/>
                          <a:cs typeface="+mn-cs"/>
                        </a:rPr>
                        <a:t>统计指定列不为</a:t>
                      </a:r>
                      <a:r>
                        <a:rPr lang="en-US" sz="1600" kern="1200">
                          <a:solidFill>
                            <a:schemeClr val="dk1"/>
                          </a:solidFill>
                          <a:effectLst/>
                          <a:latin typeface="+mn-lt"/>
                          <a:ea typeface="+mn-ea"/>
                          <a:cs typeface="+mn-cs"/>
                        </a:rPr>
                        <a:t>NULL</a:t>
                      </a:r>
                      <a:r>
                        <a:rPr lang="zh-CN" altLang="en-US" sz="1600" kern="1200">
                          <a:solidFill>
                            <a:schemeClr val="dk1"/>
                          </a:solidFill>
                          <a:effectLst/>
                          <a:latin typeface="+mn-lt"/>
                          <a:ea typeface="+mn-ea"/>
                          <a:cs typeface="+mn-cs"/>
                        </a:rPr>
                        <a:t>的</a:t>
                      </a:r>
                      <a:r>
                        <a:rPr lang="zh-CN" altLang="en-US" sz="1600" kern="1200">
                          <a:solidFill>
                            <a:schemeClr val="dk1"/>
                          </a:solidFill>
                          <a:effectLst/>
                          <a:highlight>
                            <a:srgbClr val="FFFF00"/>
                          </a:highlight>
                          <a:latin typeface="+mn-lt"/>
                          <a:ea typeface="+mn-ea"/>
                          <a:cs typeface="+mn-cs"/>
                        </a:rPr>
                        <a:t>记录行数</a:t>
                      </a:r>
                      <a:r>
                        <a:rPr lang="zh-CN" altLang="en-US" sz="1600" kern="1200">
                          <a:solidFill>
                            <a:schemeClr val="dk1"/>
                          </a:solidFill>
                          <a:effectLst/>
                          <a:latin typeface="+mn-lt"/>
                          <a:ea typeface="+mn-ea"/>
                          <a:cs typeface="+mn-cs"/>
                        </a:rPr>
                        <a:t>；</a:t>
                      </a:r>
                      <a:endParaRPr lang="zh-CN" altLang="en-US" sz="1600" kern="1200">
                        <a:solidFill>
                          <a:schemeClr val="dk1"/>
                        </a:solidFill>
                        <a:effectLst/>
                        <a:latin typeface="+mn-lt"/>
                        <a:ea typeface="+mn-ea"/>
                        <a:cs typeface="+mn-cs"/>
                      </a:endParaRPr>
                    </a:p>
                  </a:txBody>
                  <a:tcPr marL="68580" marR="68580" marT="0" marB="0"/>
                </a:tc>
              </a:tr>
              <a:tr h="461145">
                <a:tc>
                  <a:txBody>
                    <a:bodyPr/>
                    <a:lstStyle/>
                    <a:p>
                      <a:pPr algn="ctr"/>
                      <a:r>
                        <a:rPr lang="en-US" sz="1600">
                          <a:effectLst/>
                        </a:rPr>
                        <a:t>sum()</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c>
                  <a:txBody>
                    <a:bodyPr/>
                    <a:lstStyle/>
                    <a:p>
                      <a:pPr algn="l"/>
                      <a:r>
                        <a:rPr lang="zh-CN" sz="1600">
                          <a:effectLst/>
                        </a:rPr>
                        <a:t>计算指定列的</a:t>
                      </a:r>
                      <a:r>
                        <a:rPr lang="zh-CN" sz="1600">
                          <a:effectLst/>
                          <a:highlight>
                            <a:srgbClr val="FFFF00"/>
                          </a:highlight>
                        </a:rPr>
                        <a:t>数值和</a:t>
                      </a:r>
                      <a:r>
                        <a:rPr lang="zh-CN" sz="1600">
                          <a:effectLst/>
                        </a:rPr>
                        <a:t>，如果指定列类型不是数值类型，那么计算结果为</a:t>
                      </a:r>
                      <a:r>
                        <a:rPr lang="en-US" sz="1600">
                          <a:effectLst/>
                        </a:rPr>
                        <a:t>0</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r>
              <a:tr h="480423">
                <a:tc>
                  <a:txBody>
                    <a:bodyPr/>
                    <a:lstStyle/>
                    <a:p>
                      <a:pPr algn="ctr"/>
                      <a:r>
                        <a:rPr lang="en-US" sz="1600">
                          <a:effectLst/>
                        </a:rPr>
                        <a:t>max()</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c>
                  <a:txBody>
                    <a:bodyPr/>
                    <a:lstStyle/>
                    <a:p>
                      <a:pPr algn="l"/>
                      <a:r>
                        <a:rPr lang="zh-CN" sz="1600">
                          <a:effectLst/>
                        </a:rPr>
                        <a:t>计算指定列的</a:t>
                      </a:r>
                      <a:r>
                        <a:rPr lang="zh-CN" sz="1600">
                          <a:effectLst/>
                          <a:highlight>
                            <a:srgbClr val="FFFF00"/>
                          </a:highlight>
                        </a:rPr>
                        <a:t>最大值</a:t>
                      </a:r>
                      <a:r>
                        <a:rPr lang="zh-CN" sz="1600">
                          <a:effectLst/>
                        </a:rPr>
                        <a:t>，如果指定列是字符串类型，那么使用字符串排序运算；</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r>
              <a:tr h="480423">
                <a:tc>
                  <a:txBody>
                    <a:bodyPr/>
                    <a:lstStyle/>
                    <a:p>
                      <a:pPr algn="ctr"/>
                      <a:r>
                        <a:rPr lang="en-US" sz="1600">
                          <a:effectLst/>
                        </a:rPr>
                        <a:t>min()</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c>
                  <a:txBody>
                    <a:bodyPr/>
                    <a:lstStyle/>
                    <a:p>
                      <a:pPr algn="l"/>
                      <a:r>
                        <a:rPr lang="zh-CN" sz="1600">
                          <a:effectLst/>
                        </a:rPr>
                        <a:t>计算指定列的</a:t>
                      </a:r>
                      <a:r>
                        <a:rPr lang="zh-CN" sz="1600">
                          <a:effectLst/>
                          <a:highlight>
                            <a:srgbClr val="FFFF00"/>
                          </a:highlight>
                        </a:rPr>
                        <a:t>最小值</a:t>
                      </a:r>
                      <a:r>
                        <a:rPr lang="zh-CN" sz="1600">
                          <a:effectLst/>
                        </a:rPr>
                        <a:t>，如果指定列是字符串类型，那么使用字符串排序运算；</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r>
              <a:tr h="461145">
                <a:tc>
                  <a:txBody>
                    <a:bodyPr/>
                    <a:lstStyle/>
                    <a:p>
                      <a:pPr algn="ctr"/>
                      <a:r>
                        <a:rPr lang="en-US" sz="1600">
                          <a:effectLst/>
                        </a:rPr>
                        <a:t>avg()</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c>
                  <a:txBody>
                    <a:bodyPr/>
                    <a:lstStyle/>
                    <a:p>
                      <a:pPr algn="l"/>
                      <a:r>
                        <a:rPr lang="zh-CN" sz="1600">
                          <a:effectLst/>
                        </a:rPr>
                        <a:t>计算指定列的</a:t>
                      </a:r>
                      <a:r>
                        <a:rPr lang="zh-CN" sz="1600">
                          <a:effectLst/>
                          <a:highlight>
                            <a:srgbClr val="FFFF00"/>
                          </a:highlight>
                        </a:rPr>
                        <a:t>平均值</a:t>
                      </a:r>
                      <a:r>
                        <a:rPr lang="zh-CN" sz="1600">
                          <a:effectLst/>
                        </a:rPr>
                        <a:t>，如果指定列类型不是数值类型，那么计算结果为</a:t>
                      </a:r>
                      <a:r>
                        <a:rPr lang="en-US" sz="1600">
                          <a:effectLst/>
                        </a:rPr>
                        <a:t>0</a:t>
                      </a:r>
                      <a:endParaRPr lang="zh-CN" sz="1600">
                        <a:effectLst/>
                        <a:latin typeface="微软雅黑 Light" panose="020B0502040204020203" pitchFamily="34" charset="-122"/>
                        <a:ea typeface="微软雅黑 Light" panose="020B0502040204020203" pitchFamily="34" charset="-122"/>
                        <a:cs typeface="Times New Roman" panose="02020603050405020304" pitchFamily="18" charset="0"/>
                      </a:endParaRPr>
                    </a:p>
                  </a:txBody>
                  <a:tcPr marL="68580" marR="68580" marT="0" marB="0"/>
                </a:tc>
              </a:tr>
            </a:tbl>
          </a:graphicData>
        </a:graphic>
      </p:graphicFrame>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聚合查询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a:solidFill>
                  <a:srgbClr val="FF0000"/>
                </a:solidFill>
                <a:latin typeface="Calibri" panose="020F0502020204030204"/>
                <a:ea typeface="黑体" panose="02010609060101010101" pitchFamily="49" charset="-122"/>
              </a:rPr>
              <a:t>操作</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1114424" y="2035241"/>
            <a:ext cx="9497890" cy="3416320"/>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查询商品的总条数</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count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-- 2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查询价格大于</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200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商品的总条数</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count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查询分类为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'c001'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的所有商品的总和</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sum</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category_id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-- 4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查询商品的最大价格</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max</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-- 5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查询商品的最小价格</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min</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-- 6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查询分类为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'c002'</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所有商品的平均价格</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avg</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category_id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'c002'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聚合查询</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-NULL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值的处理</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a:solidFill>
                  <a:srgbClr val="FF0000"/>
                </a:solidFill>
                <a:latin typeface="Calibri" panose="020F0502020204030204"/>
                <a:ea typeface="黑体" panose="02010609060101010101" pitchFamily="49" charset="-122"/>
              </a:rPr>
              <a:t>介绍</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52879" y="2136338"/>
            <a:ext cx="8864844" cy="2308324"/>
          </a:xfrm>
          <a:prstGeom prst="rect">
            <a:avLst/>
          </a:prstGeom>
          <a:noFill/>
        </p:spPr>
        <p:txBody>
          <a:bodyPr wrap="square">
            <a:spAutoFit/>
          </a:bodyPr>
          <a:lstStyle/>
          <a:p>
            <a:r>
              <a:rPr lang="en-US" altLang="zh-CN" sz="1600">
                <a:solidFill>
                  <a:srgbClr val="333333"/>
                </a:solidFill>
                <a:latin typeface="Helvetica Neue"/>
                <a:ea typeface="Alibaba PuHuiTi B"/>
              </a:rPr>
              <a:t>1</a:t>
            </a:r>
            <a:r>
              <a:rPr lang="zh-CN" altLang="zh-CN" sz="1600">
                <a:solidFill>
                  <a:srgbClr val="333333"/>
                </a:solidFill>
                <a:latin typeface="Helvetica Neue"/>
                <a:ea typeface="Alibaba PuHuiTi B"/>
              </a:rPr>
              <a:t>、</a:t>
            </a:r>
            <a:r>
              <a:rPr lang="en-US" altLang="zh-CN" sz="1600">
                <a:solidFill>
                  <a:srgbClr val="333333"/>
                </a:solidFill>
                <a:latin typeface="Helvetica Neue"/>
                <a:ea typeface="Alibaba PuHuiTi B"/>
              </a:rPr>
              <a:t>count</a:t>
            </a:r>
            <a:r>
              <a:rPr lang="zh-CN" altLang="zh-CN" sz="1600">
                <a:solidFill>
                  <a:srgbClr val="333333"/>
                </a:solidFill>
                <a:latin typeface="Helvetica Neue"/>
                <a:ea typeface="Alibaba PuHuiTi B"/>
              </a:rPr>
              <a:t>函数对</a:t>
            </a:r>
            <a:r>
              <a:rPr lang="en-US" altLang="zh-CN" sz="1600">
                <a:solidFill>
                  <a:srgbClr val="333333"/>
                </a:solidFill>
                <a:latin typeface="Helvetica Neue"/>
                <a:ea typeface="Alibaba PuHuiTi B"/>
              </a:rPr>
              <a:t>null</a:t>
            </a:r>
            <a:r>
              <a:rPr lang="zh-CN" altLang="zh-CN" sz="1600">
                <a:solidFill>
                  <a:srgbClr val="333333"/>
                </a:solidFill>
                <a:latin typeface="Helvetica Neue"/>
                <a:ea typeface="Alibaba PuHuiTi B"/>
              </a:rPr>
              <a:t>值的处理</a:t>
            </a:r>
            <a:endParaRPr lang="zh-CN" altLang="zh-CN" sz="1600">
              <a:solidFill>
                <a:srgbClr val="333333"/>
              </a:solidFill>
              <a:latin typeface="Helvetica Neue"/>
              <a:ea typeface="Alibaba PuHuiTi B"/>
            </a:endParaRPr>
          </a:p>
          <a:p>
            <a:r>
              <a:rPr lang="zh-CN" altLang="zh-CN" sz="1600">
                <a:solidFill>
                  <a:srgbClr val="333333"/>
                </a:solidFill>
                <a:latin typeface="Helvetica Neue"/>
                <a:ea typeface="Alibaba PuHuiTi B"/>
              </a:rPr>
              <a:t>如果</a:t>
            </a:r>
            <a:r>
              <a:rPr lang="en-US" altLang="zh-CN" sz="1600">
                <a:solidFill>
                  <a:srgbClr val="333333"/>
                </a:solidFill>
                <a:latin typeface="Helvetica Neue"/>
                <a:ea typeface="Alibaba PuHuiTi B"/>
              </a:rPr>
              <a:t>count</a:t>
            </a:r>
            <a:r>
              <a:rPr lang="zh-CN" altLang="zh-CN" sz="1600">
                <a:solidFill>
                  <a:srgbClr val="333333"/>
                </a:solidFill>
                <a:latin typeface="Helvetica Neue"/>
                <a:ea typeface="Alibaba PuHuiTi B"/>
              </a:rPr>
              <a:t>函数的参数为星号（</a:t>
            </a:r>
            <a:r>
              <a:rPr lang="en-US" altLang="zh-CN" sz="1600">
                <a:solidFill>
                  <a:srgbClr val="333333"/>
                </a:solidFill>
                <a:latin typeface="Helvetica Neue"/>
                <a:ea typeface="Alibaba PuHuiTi B"/>
              </a:rPr>
              <a:t>*</a:t>
            </a:r>
            <a:r>
              <a:rPr lang="zh-CN" altLang="zh-CN" sz="1600">
                <a:solidFill>
                  <a:srgbClr val="333333"/>
                </a:solidFill>
                <a:latin typeface="Helvetica Neue"/>
                <a:ea typeface="Alibaba PuHuiTi B"/>
              </a:rPr>
              <a:t>），则统计所有记录的个数。而如果参数为某字段，不统计含</a:t>
            </a:r>
            <a:r>
              <a:rPr lang="en-US" altLang="zh-CN" sz="1600">
                <a:solidFill>
                  <a:srgbClr val="333333"/>
                </a:solidFill>
                <a:latin typeface="Helvetica Neue"/>
                <a:ea typeface="Alibaba PuHuiTi B"/>
              </a:rPr>
              <a:t>null</a:t>
            </a:r>
            <a:r>
              <a:rPr lang="zh-CN" altLang="zh-CN" sz="1600">
                <a:solidFill>
                  <a:srgbClr val="333333"/>
                </a:solidFill>
                <a:latin typeface="Helvetica Neue"/>
                <a:ea typeface="Alibaba PuHuiTi B"/>
              </a:rPr>
              <a:t>值的记录个数。</a:t>
            </a:r>
            <a:endParaRPr lang="en-US" altLang="zh-CN" sz="1600">
              <a:solidFill>
                <a:srgbClr val="333333"/>
              </a:solidFill>
              <a:latin typeface="Helvetica Neue"/>
              <a:ea typeface="Alibaba PuHuiTi B"/>
            </a:endParaRPr>
          </a:p>
          <a:p>
            <a:endParaRPr lang="zh-CN" altLang="zh-CN" sz="1600">
              <a:solidFill>
                <a:srgbClr val="333333"/>
              </a:solidFill>
              <a:latin typeface="Helvetica Neue"/>
              <a:ea typeface="Alibaba PuHuiTi B"/>
            </a:endParaRPr>
          </a:p>
          <a:p>
            <a:r>
              <a:rPr lang="en-US" altLang="zh-CN" sz="1600">
                <a:solidFill>
                  <a:srgbClr val="333333"/>
                </a:solidFill>
                <a:latin typeface="Helvetica Neue"/>
                <a:ea typeface="Alibaba PuHuiTi B"/>
              </a:rPr>
              <a:t>2</a:t>
            </a:r>
            <a:r>
              <a:rPr lang="zh-CN" altLang="zh-CN" sz="1600">
                <a:solidFill>
                  <a:srgbClr val="333333"/>
                </a:solidFill>
                <a:latin typeface="Helvetica Neue"/>
                <a:ea typeface="Alibaba PuHuiTi B"/>
              </a:rPr>
              <a:t>、</a:t>
            </a:r>
            <a:r>
              <a:rPr lang="en-US" altLang="zh-CN" sz="1600">
                <a:solidFill>
                  <a:srgbClr val="333333"/>
                </a:solidFill>
                <a:latin typeface="Helvetica Neue"/>
                <a:ea typeface="Alibaba PuHuiTi B"/>
              </a:rPr>
              <a:t>sum</a:t>
            </a:r>
            <a:r>
              <a:rPr lang="zh-CN" altLang="zh-CN" sz="1600">
                <a:solidFill>
                  <a:srgbClr val="333333"/>
                </a:solidFill>
                <a:latin typeface="Helvetica Neue"/>
                <a:ea typeface="Alibaba PuHuiTi B"/>
              </a:rPr>
              <a:t>和</a:t>
            </a:r>
            <a:r>
              <a:rPr lang="en-US" altLang="zh-CN" sz="1600">
                <a:solidFill>
                  <a:srgbClr val="333333"/>
                </a:solidFill>
                <a:latin typeface="Helvetica Neue"/>
                <a:ea typeface="Alibaba PuHuiTi B"/>
              </a:rPr>
              <a:t>avg</a:t>
            </a:r>
            <a:r>
              <a:rPr lang="zh-CN" altLang="zh-CN" sz="1600">
                <a:solidFill>
                  <a:srgbClr val="333333"/>
                </a:solidFill>
                <a:latin typeface="Helvetica Neue"/>
                <a:ea typeface="Alibaba PuHuiTi B"/>
              </a:rPr>
              <a:t>函数对</a:t>
            </a:r>
            <a:r>
              <a:rPr lang="en-US" altLang="zh-CN" sz="1600">
                <a:solidFill>
                  <a:srgbClr val="333333"/>
                </a:solidFill>
                <a:latin typeface="Helvetica Neue"/>
                <a:ea typeface="Alibaba PuHuiTi B"/>
              </a:rPr>
              <a:t>null</a:t>
            </a:r>
            <a:r>
              <a:rPr lang="zh-CN" altLang="zh-CN" sz="1600">
                <a:solidFill>
                  <a:srgbClr val="333333"/>
                </a:solidFill>
                <a:latin typeface="Helvetica Neue"/>
                <a:ea typeface="Alibaba PuHuiTi B"/>
              </a:rPr>
              <a:t>值的处理</a:t>
            </a:r>
            <a:endParaRPr lang="zh-CN" altLang="zh-CN" sz="1600">
              <a:solidFill>
                <a:srgbClr val="333333"/>
              </a:solidFill>
              <a:latin typeface="Helvetica Neue"/>
              <a:ea typeface="Alibaba PuHuiTi B"/>
            </a:endParaRPr>
          </a:p>
          <a:p>
            <a:r>
              <a:rPr lang="zh-CN" altLang="zh-CN" sz="1600">
                <a:solidFill>
                  <a:srgbClr val="333333"/>
                </a:solidFill>
                <a:latin typeface="Helvetica Neue"/>
                <a:ea typeface="Alibaba PuHuiTi B"/>
              </a:rPr>
              <a:t>这两个函数忽略</a:t>
            </a:r>
            <a:r>
              <a:rPr lang="en-US" altLang="zh-CN" sz="1600">
                <a:solidFill>
                  <a:srgbClr val="333333"/>
                </a:solidFill>
                <a:latin typeface="Helvetica Neue"/>
                <a:ea typeface="Alibaba PuHuiTi B"/>
              </a:rPr>
              <a:t>null</a:t>
            </a:r>
            <a:r>
              <a:rPr lang="zh-CN" altLang="zh-CN" sz="1600">
                <a:solidFill>
                  <a:srgbClr val="333333"/>
                </a:solidFill>
                <a:latin typeface="Helvetica Neue"/>
                <a:ea typeface="Alibaba PuHuiTi B"/>
              </a:rPr>
              <a:t>值的存在，就好象该条记录不存在一样。</a:t>
            </a:r>
            <a:endParaRPr lang="en-US" altLang="zh-CN" sz="1600">
              <a:solidFill>
                <a:srgbClr val="333333"/>
              </a:solidFill>
              <a:latin typeface="Helvetica Neue"/>
              <a:ea typeface="Alibaba PuHuiTi B"/>
            </a:endParaRPr>
          </a:p>
          <a:p>
            <a:endParaRPr lang="zh-CN" altLang="zh-CN" sz="1600">
              <a:solidFill>
                <a:srgbClr val="333333"/>
              </a:solidFill>
              <a:latin typeface="Helvetica Neue"/>
              <a:ea typeface="Alibaba PuHuiTi B"/>
            </a:endParaRPr>
          </a:p>
          <a:p>
            <a:r>
              <a:rPr lang="en-US" altLang="zh-CN" sz="1600">
                <a:solidFill>
                  <a:srgbClr val="333333"/>
                </a:solidFill>
                <a:latin typeface="Helvetica Neue"/>
                <a:ea typeface="Alibaba PuHuiTi B"/>
              </a:rPr>
              <a:t>3</a:t>
            </a:r>
            <a:r>
              <a:rPr lang="zh-CN" altLang="zh-CN" sz="1600">
                <a:solidFill>
                  <a:srgbClr val="333333"/>
                </a:solidFill>
                <a:latin typeface="Helvetica Neue"/>
                <a:ea typeface="Alibaba PuHuiTi B"/>
              </a:rPr>
              <a:t>、</a:t>
            </a:r>
            <a:r>
              <a:rPr lang="en-US" altLang="zh-CN" sz="1600">
                <a:solidFill>
                  <a:srgbClr val="333333"/>
                </a:solidFill>
                <a:latin typeface="Helvetica Neue"/>
                <a:ea typeface="Alibaba PuHuiTi B"/>
              </a:rPr>
              <a:t>max</a:t>
            </a:r>
            <a:r>
              <a:rPr lang="zh-CN" altLang="zh-CN" sz="1600">
                <a:solidFill>
                  <a:srgbClr val="333333"/>
                </a:solidFill>
                <a:latin typeface="Helvetica Neue"/>
                <a:ea typeface="Alibaba PuHuiTi B"/>
              </a:rPr>
              <a:t>和</a:t>
            </a:r>
            <a:r>
              <a:rPr lang="en-US" altLang="zh-CN" sz="1600">
                <a:solidFill>
                  <a:srgbClr val="333333"/>
                </a:solidFill>
                <a:latin typeface="Helvetica Neue"/>
                <a:ea typeface="Alibaba PuHuiTi B"/>
              </a:rPr>
              <a:t>min</a:t>
            </a:r>
            <a:r>
              <a:rPr lang="zh-CN" altLang="zh-CN" sz="1600">
                <a:solidFill>
                  <a:srgbClr val="333333"/>
                </a:solidFill>
                <a:latin typeface="Helvetica Neue"/>
                <a:ea typeface="Alibaba PuHuiTi B"/>
              </a:rPr>
              <a:t>函数对</a:t>
            </a:r>
            <a:r>
              <a:rPr lang="en-US" altLang="zh-CN" sz="1600">
                <a:solidFill>
                  <a:srgbClr val="333333"/>
                </a:solidFill>
                <a:latin typeface="Helvetica Neue"/>
                <a:ea typeface="Alibaba PuHuiTi B"/>
              </a:rPr>
              <a:t>null</a:t>
            </a:r>
            <a:r>
              <a:rPr lang="zh-CN" altLang="zh-CN" sz="1600">
                <a:solidFill>
                  <a:srgbClr val="333333"/>
                </a:solidFill>
                <a:latin typeface="Helvetica Neue"/>
                <a:ea typeface="Alibaba PuHuiTi B"/>
              </a:rPr>
              <a:t>值的处理</a:t>
            </a:r>
            <a:endParaRPr lang="zh-CN" altLang="zh-CN" sz="1600">
              <a:solidFill>
                <a:srgbClr val="333333"/>
              </a:solidFill>
              <a:latin typeface="Helvetica Neue"/>
              <a:ea typeface="Alibaba PuHuiTi B"/>
            </a:endParaRPr>
          </a:p>
          <a:p>
            <a:r>
              <a:rPr lang="en-US" altLang="zh-CN" sz="1600">
                <a:solidFill>
                  <a:srgbClr val="333333"/>
                </a:solidFill>
                <a:latin typeface="Helvetica Neue"/>
                <a:ea typeface="Alibaba PuHuiTi B"/>
              </a:rPr>
              <a:t> max</a:t>
            </a:r>
            <a:r>
              <a:rPr lang="zh-CN" altLang="zh-CN" sz="1600">
                <a:solidFill>
                  <a:srgbClr val="333333"/>
                </a:solidFill>
                <a:latin typeface="Helvetica Neue"/>
                <a:ea typeface="Alibaba PuHuiTi B"/>
              </a:rPr>
              <a:t>和</a:t>
            </a:r>
            <a:r>
              <a:rPr lang="en-US" altLang="zh-CN" sz="1600">
                <a:solidFill>
                  <a:srgbClr val="333333"/>
                </a:solidFill>
                <a:latin typeface="Helvetica Neue"/>
                <a:ea typeface="Alibaba PuHuiTi B"/>
              </a:rPr>
              <a:t>min</a:t>
            </a:r>
            <a:r>
              <a:rPr lang="zh-CN" altLang="zh-CN" sz="1600">
                <a:solidFill>
                  <a:srgbClr val="333333"/>
                </a:solidFill>
                <a:latin typeface="Helvetica Neue"/>
                <a:ea typeface="Alibaba PuHuiTi B"/>
              </a:rPr>
              <a:t>两个函数同样忽略</a:t>
            </a:r>
            <a:r>
              <a:rPr lang="en-US" altLang="zh-CN" sz="1600">
                <a:solidFill>
                  <a:srgbClr val="333333"/>
                </a:solidFill>
                <a:latin typeface="Helvetica Neue"/>
                <a:ea typeface="Alibaba PuHuiTi B"/>
              </a:rPr>
              <a:t>null</a:t>
            </a:r>
            <a:r>
              <a:rPr lang="zh-CN" altLang="zh-CN" sz="1600">
                <a:solidFill>
                  <a:srgbClr val="333333"/>
                </a:solidFill>
                <a:latin typeface="Helvetica Neue"/>
                <a:ea typeface="Alibaba PuHuiTi B"/>
              </a:rPr>
              <a:t>值的存在。</a:t>
            </a:r>
            <a:endParaRPr lang="zh-CN" altLang="zh-CN" sz="1600">
              <a:solidFill>
                <a:srgbClr val="333333"/>
              </a:solidFill>
              <a:latin typeface="Helvetica Neue"/>
              <a:ea typeface="Alibaba PuHuiTi B"/>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聚合查询</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-NULL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值的处理</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a:solidFill>
                  <a:srgbClr val="FF0000"/>
                </a:solidFill>
                <a:latin typeface="Calibri" panose="020F0502020204030204"/>
                <a:ea typeface="黑体" panose="02010609060101010101" pitchFamily="49" charset="-122"/>
              </a:rPr>
              <a:t>操作</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44087" y="1969284"/>
            <a:ext cx="8864844" cy="4493538"/>
          </a:xfrm>
          <a:prstGeom prst="rect">
            <a:avLst/>
          </a:prstGeom>
          <a:solidFill>
            <a:srgbClr val="FFFFE4"/>
          </a:solidFill>
          <a:ln>
            <a:solidFill>
              <a:schemeClr val="tx1"/>
            </a:solidFill>
          </a:ln>
        </p:spPr>
        <p:txBody>
          <a:bodyPr wrap="square">
            <a:spAutoFit/>
          </a:bodyPr>
          <a:lstStyle/>
          <a:p>
            <a:r>
              <a:rPr lang="en-US"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 </a:t>
            </a:r>
            <a:r>
              <a:rPr lang="zh-CN" altLang="en-US"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创建表</a:t>
            </a:r>
            <a:endParaRPr lang="en-US"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endParaRPr>
          </a:p>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test_null</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c1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a:solidFill>
                <a:srgbClr val="000000"/>
              </a:solidFill>
              <a:latin typeface="Courier New" panose="02070409020205090404" pitchFamily="49" charset="0"/>
            </a:endParaRPr>
          </a:p>
          <a:p>
            <a:r>
              <a:rPr lang="en-US" altLang="zh-CN" sz="1800">
                <a:solidFill>
                  <a:srgbClr val="000000"/>
                </a:solidFill>
                <a:effectLst/>
                <a:latin typeface="Courier New" panose="02070409020205090404" pitchFamily="49" charset="0"/>
              </a:rPr>
              <a:t> c2 </a:t>
            </a:r>
            <a:r>
              <a:rPr lang="en-US" altLang="zh-CN" sz="1800">
                <a:solidFill>
                  <a:srgbClr val="800080"/>
                </a:solidFill>
                <a:effectLst/>
                <a:latin typeface="Courier New" panose="02070409020205090404" pitchFamily="49" charset="0"/>
              </a:rPr>
              <a:t>int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80"/>
                </a:solidFill>
                <a:effectLst/>
                <a:latin typeface="Courier New" panose="02070409020205090404" pitchFamily="49" charset="0"/>
              </a:rPr>
              <a:t>);</a:t>
            </a:r>
            <a:endParaRPr lang="en-US" altLang="zh-CN">
              <a:effectLst/>
            </a:endParaRPr>
          </a:p>
          <a:p>
            <a:endParaRPr kumimoji="0" lang="en-US" altLang="zh-CN" b="1" i="0" u="none" strike="noStrike" kern="0" cap="none" spc="0" normalizeH="0" baseline="0" noProof="0">
              <a:ln>
                <a:noFill/>
              </a:ln>
              <a:solidFill>
                <a:srgbClr val="000080"/>
              </a:solidFill>
              <a:uLnTx/>
              <a:uFillTx/>
              <a:latin typeface="Courier New" panose="02070409020205090404" pitchFamily="49" charset="0"/>
              <a:ea typeface="宋体" panose="02010600030101010101" pitchFamily="2"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插入数据</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test_null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'aaa'</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test_null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'bbb'</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test_null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'ccc'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test_null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'ddd'</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测试</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count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count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count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test_null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sum</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max</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min</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avg</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test_null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endParaRPr kumimoji="0" lang="zh-CN" altLang="zh-CN" sz="1600" b="0" i="0" u="none" strike="noStrike" kern="1200" cap="none" spc="0" normalizeH="0" baseline="0" noProof="0">
              <a:ln>
                <a:noFill/>
              </a:ln>
              <a:solidFill>
                <a:srgbClr val="333333"/>
              </a:solidFill>
              <a:effectLst/>
              <a:uLnTx/>
              <a:uFillTx/>
              <a:latin typeface="Helvetica Neue"/>
              <a:ea typeface="Alibaba PuHuiTi B"/>
              <a:cs typeface="+mn-cs"/>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分组查询</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-group by</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简介</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842765" y="1902880"/>
            <a:ext cx="10666365" cy="1354217"/>
          </a:xfrm>
          <a:prstGeom prst="rect">
            <a:avLst/>
          </a:prstGeom>
          <a:noFill/>
        </p:spPr>
        <p:txBody>
          <a:bodyPr wrap="square">
            <a:spAutoFit/>
          </a:bodyPr>
          <a:lstStyle/>
          <a:p>
            <a:pPr marL="0" marR="0" lvl="0" indent="266700" algn="l" defTabSz="914400" rtl="0" eaLnBrk="1" fontAlgn="auto" latinLnBrk="0" hangingPunct="1">
              <a:lnSpc>
                <a:spcPct val="100000"/>
              </a:lnSpc>
              <a:spcBef>
                <a:spcPts val="0"/>
              </a:spcBef>
              <a:spcAft>
                <a:spcPts val="0"/>
              </a:spcAft>
              <a:buClrTx/>
              <a:buSzTx/>
              <a:buFontTx/>
              <a:buNone/>
              <a:defRPr/>
            </a:pPr>
            <a:r>
              <a:rPr lang="zh-CN" altLang="en-US" sz="1600">
                <a:solidFill>
                  <a:srgbClr val="333333"/>
                </a:solidFill>
                <a:latin typeface="Helvetica Neue"/>
                <a:ea typeface="Alibaba PuHuiTi B"/>
              </a:rPr>
              <a:t>分组查询是指使用</a:t>
            </a:r>
            <a:r>
              <a:rPr lang="en-US" altLang="zh-CN" sz="1600">
                <a:solidFill>
                  <a:srgbClr val="333333"/>
                </a:solidFill>
                <a:highlight>
                  <a:srgbClr val="FFFF00"/>
                </a:highlight>
                <a:latin typeface="Helvetica Neue"/>
                <a:ea typeface="Alibaba PuHuiTi B"/>
              </a:rPr>
              <a:t>group by</a:t>
            </a:r>
            <a:r>
              <a:rPr lang="zh-CN" altLang="en-US" sz="1600">
                <a:solidFill>
                  <a:srgbClr val="333333"/>
                </a:solidFill>
                <a:latin typeface="Helvetica Neue"/>
                <a:ea typeface="Alibaba PuHuiTi B"/>
              </a:rPr>
              <a:t>字句对查询信息进行分组。</a:t>
            </a:r>
            <a:endParaRPr lang="en-US" altLang="zh-CN" sz="1600">
              <a:solidFill>
                <a:srgbClr val="333333"/>
              </a:solidFill>
              <a:latin typeface="Helvetica Neue"/>
              <a:ea typeface="Alibaba PuHuiTi B"/>
            </a:endParaRPr>
          </a:p>
          <a:p>
            <a:pPr marL="0" marR="0" lvl="0" indent="266700" algn="l" defTabSz="914400" rtl="0" eaLnBrk="1" fontAlgn="auto" latinLnBrk="0" hangingPunct="1">
              <a:lnSpc>
                <a:spcPct val="100000"/>
              </a:lnSpc>
              <a:spcBef>
                <a:spcPts val="0"/>
              </a:spcBef>
              <a:spcAft>
                <a:spcPts val="0"/>
              </a:spcAft>
              <a:buClrTx/>
              <a:buSzTx/>
              <a:buFontTx/>
              <a:buNone/>
              <a:defRPr/>
            </a:pPr>
            <a:endParaRPr lang="zh-CN" altLang="en-US" sz="1600">
              <a:solidFill>
                <a:srgbClr val="333333"/>
              </a:solidFill>
              <a:latin typeface="Helvetica Neue"/>
              <a:ea typeface="Alibaba PuHuiTi B"/>
            </a:endParaRPr>
          </a:p>
          <a:p>
            <a:pPr marL="0" marR="0" lvl="0" indent="266700" algn="l" defTabSz="914400" rtl="0" eaLnBrk="1" fontAlgn="auto" latinLnBrk="0" hangingPunct="1">
              <a:lnSpc>
                <a:spcPct val="100000"/>
              </a:lnSpc>
              <a:spcBef>
                <a:spcPts val="0"/>
              </a:spcBef>
              <a:spcAft>
                <a:spcPts val="0"/>
              </a:spcAft>
              <a:buClrTx/>
              <a:buSzTx/>
              <a:buFontTx/>
              <a:buNone/>
              <a:defRPr/>
            </a:pPr>
            <a:r>
              <a:rPr lang="zh-CN" altLang="en-US" sz="1600">
                <a:solidFill>
                  <a:srgbClr val="333333"/>
                </a:solidFill>
                <a:latin typeface="Helvetica Neue"/>
                <a:ea typeface="Alibaba PuHuiTi B"/>
              </a:rPr>
              <a:t>格式：</a:t>
            </a:r>
            <a:endParaRPr lang="zh-CN" altLang="en-US" sz="1600">
              <a:solidFill>
                <a:srgbClr val="333333"/>
              </a:solidFill>
              <a:latin typeface="Helvetica Neue"/>
              <a:ea typeface="Alibaba PuHuiTi B"/>
            </a:endParaRPr>
          </a:p>
          <a:p>
            <a:pPr marL="0" marR="0" lvl="0" indent="266700" algn="l" defTabSz="914400" rtl="0" eaLnBrk="1" fontAlgn="auto" latinLnBrk="0" hangingPunct="1">
              <a:lnSpc>
                <a:spcPct val="100000"/>
              </a:lnSpc>
              <a:spcBef>
                <a:spcPts val="0"/>
              </a:spcBef>
              <a:spcAft>
                <a:spcPts val="0"/>
              </a:spcAft>
              <a:buClrTx/>
              <a:buSzTx/>
              <a:buFontTx/>
              <a:buNone/>
              <a:defRPr/>
            </a:pPr>
            <a:r>
              <a:rPr lang="en-US" altLang="zh-CN" sz="1600">
                <a:solidFill>
                  <a:srgbClr val="333333"/>
                </a:solidFill>
                <a:latin typeface="Helvetica Neue"/>
                <a:ea typeface="Alibaba PuHuiTi B"/>
              </a:rPr>
              <a:t>  </a:t>
            </a:r>
            <a:endParaRPr lang="en-US" altLang="zh-CN" sz="1600">
              <a:solidFill>
                <a:srgbClr val="333333"/>
              </a:solidFill>
              <a:latin typeface="Helvetica Neue"/>
              <a:ea typeface="Alibaba PuHuiTi B"/>
            </a:endParaRPr>
          </a:p>
          <a:p>
            <a:pPr indent="266700"/>
            <a:endParaRPr lang="zh-CN" altLang="en-US" sz="1800">
              <a:solidFill>
                <a:srgbClr val="000000"/>
              </a:solidFill>
              <a:effectLst/>
              <a:latin typeface="Courier New" panose="02070409020205090404" pitchFamily="49" charset="0"/>
            </a:endParaRPr>
          </a:p>
        </p:txBody>
      </p:sp>
      <p:sp>
        <p:nvSpPr>
          <p:cNvPr id="10" name="文本框 9"/>
          <p:cNvSpPr txBox="1"/>
          <p:nvPr/>
        </p:nvSpPr>
        <p:spPr>
          <a:xfrm>
            <a:off x="1088047" y="4031790"/>
            <a:ext cx="9893544" cy="646331"/>
          </a:xfrm>
          <a:prstGeom prst="rect">
            <a:avLst/>
          </a:prstGeom>
          <a:solidFill>
            <a:srgbClr val="FFFFE4"/>
          </a:solidFill>
          <a:ln>
            <a:solidFill>
              <a:schemeClr val="tx1"/>
            </a:solidFill>
          </a:ln>
        </p:spPr>
        <p:txBody>
          <a:bodyPr wrap="square">
            <a:spAutoFit/>
          </a:bodyPr>
          <a:lstStyle/>
          <a:p>
            <a:r>
              <a:rPr lang="en-US"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-- 1 </a:t>
            </a:r>
            <a:r>
              <a:rPr lang="zh-CN"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统计各个分类商品的个数</a:t>
            </a:r>
            <a:endParaRPr lang="zh-CN"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category_id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count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product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group</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category_id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1088047" y="2782669"/>
            <a:ext cx="10095767" cy="369332"/>
          </a:xfrm>
          <a:prstGeom prst="rect">
            <a:avLst/>
          </a:prstGeom>
          <a:solidFill>
            <a:srgbClr val="FFFFE4"/>
          </a:solidFill>
          <a:ln>
            <a:solidFill>
              <a:schemeClr val="tx1"/>
            </a:solidFill>
          </a:ln>
        </p:spPr>
        <p:txBody>
          <a:bodyPr wrap="square">
            <a:spAutoFit/>
          </a:bodyPr>
          <a:lstStyle/>
          <a:p>
            <a:pPr indent="266700"/>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字段</a:t>
            </a:r>
            <a:r>
              <a:rPr lang="en-US" altLang="zh-CN" sz="1800">
                <a:solidFill>
                  <a:srgbClr val="FF8000"/>
                </a:solidFill>
                <a:effectLst/>
                <a:latin typeface="Courier New" panose="02070409020205090404" pitchFamily="49" charset="0"/>
              </a:rPr>
              <a:t>1</a:t>
            </a:r>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字段</a:t>
            </a:r>
            <a:r>
              <a:rPr lang="en-US" altLang="zh-CN" sz="1800">
                <a:solidFill>
                  <a:srgbClr val="FF8000"/>
                </a:solidFill>
                <a:effectLst/>
                <a:latin typeface="Courier New" panose="02070409020205090404" pitchFamily="49" charset="0"/>
              </a:rPr>
              <a:t>2</a:t>
            </a:r>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表名 </a:t>
            </a:r>
            <a:r>
              <a:rPr lang="en-US" altLang="zh-CN" sz="1800" b="1">
                <a:solidFill>
                  <a:srgbClr val="0000FF"/>
                </a:solidFill>
                <a:effectLst/>
                <a:latin typeface="Courier New" panose="02070409020205090404" pitchFamily="49" charset="0"/>
              </a:rPr>
              <a:t>group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分组字段 </a:t>
            </a:r>
            <a:r>
              <a:rPr lang="en-US" altLang="zh-CN" sz="1800" b="1">
                <a:solidFill>
                  <a:srgbClr val="0000FF"/>
                </a:solidFill>
                <a:effectLst/>
                <a:latin typeface="Courier New" panose="02070409020205090404" pitchFamily="49" charset="0"/>
              </a:rPr>
              <a:t>having</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分组条件</a:t>
            </a:r>
            <a:r>
              <a:rPr lang="en-US" altLang="zh-CN" sz="1800" b="1">
                <a:solidFill>
                  <a:srgbClr val="000080"/>
                </a:solidFill>
                <a:effectLst/>
                <a:latin typeface="Courier New" panose="02070409020205090404" pitchFamily="49" charset="0"/>
              </a:rPr>
              <a:t>;</a:t>
            </a:r>
            <a:endParaRPr lang="en-US" altLang="zh-CN">
              <a:solidFill>
                <a:prstClr val="black"/>
              </a:solidFill>
              <a:latin typeface="微软雅黑 Light" panose="020B0502040204020203" pitchFamily="34" charset="-122"/>
              <a:ea typeface="微软雅黑 Light" panose="020B0502040204020203" pitchFamily="34" charset="-122"/>
              <a:cs typeface="Times New Roman" panose="02020603050405020304" pitchFamily="18" charset="0"/>
            </a:endParaRPr>
          </a:p>
        </p:txBody>
      </p:sp>
      <p:sp>
        <p:nvSpPr>
          <p:cNvPr id="14" name="文本框 13"/>
          <p:cNvSpPr txBox="1"/>
          <p:nvPr/>
        </p:nvSpPr>
        <p:spPr>
          <a:xfrm>
            <a:off x="991333" y="3441735"/>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a:solidFill>
                  <a:srgbClr val="FF0000"/>
                </a:solidFill>
                <a:latin typeface="Calibri" panose="020F0502020204030204"/>
                <a:ea typeface="黑体" panose="02010609060101010101" pitchFamily="49" charset="-122"/>
              </a:rPr>
              <a:t>操作</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8" name="文本框 17"/>
          <p:cNvSpPr txBox="1"/>
          <p:nvPr/>
        </p:nvSpPr>
        <p:spPr>
          <a:xfrm>
            <a:off x="1015815" y="5207279"/>
            <a:ext cx="9893543" cy="338554"/>
          </a:xfrm>
          <a:prstGeom prst="rect">
            <a:avLst/>
          </a:prstGeom>
          <a:noFill/>
          <a:ln>
            <a:solidFill>
              <a:schemeClr val="bg1"/>
            </a:solidFill>
          </a:ln>
        </p:spPr>
        <p:txBody>
          <a:bodyPr wrap="square">
            <a:spAutoFit/>
          </a:bodyPr>
          <a:lstStyle/>
          <a:p>
            <a:r>
              <a:rPr lang="zh-CN" altLang="en-US" sz="1600" b="0" i="0">
                <a:effectLst/>
                <a:highlight>
                  <a:srgbClr val="FFFF00"/>
                </a:highlight>
                <a:latin typeface="-apple-system"/>
              </a:rPr>
              <a:t>如果要进行分组的话，则</a:t>
            </a:r>
            <a:r>
              <a:rPr lang="en-US" altLang="zh-CN" sz="1600" b="0" i="0">
                <a:effectLst/>
                <a:highlight>
                  <a:srgbClr val="FFFF00"/>
                </a:highlight>
                <a:latin typeface="-apple-system"/>
              </a:rPr>
              <a:t>SELECT</a:t>
            </a:r>
            <a:r>
              <a:rPr lang="zh-CN" altLang="en-US" sz="1600" b="0" i="0">
                <a:effectLst/>
                <a:highlight>
                  <a:srgbClr val="FFFF00"/>
                </a:highlight>
                <a:latin typeface="-apple-system"/>
              </a:rPr>
              <a:t>子句之后，只能</a:t>
            </a:r>
            <a:r>
              <a:rPr lang="zh-CN" altLang="en-US" sz="1600">
                <a:highlight>
                  <a:srgbClr val="FFFF00"/>
                </a:highlight>
                <a:latin typeface="-apple-system"/>
              </a:rPr>
              <a:t>出现分组的字段和统计函数，</a:t>
            </a:r>
            <a:r>
              <a:rPr lang="zh-CN" altLang="en-US" sz="1600" b="0" i="0">
                <a:effectLst/>
                <a:highlight>
                  <a:srgbClr val="FFFF00"/>
                </a:highlight>
                <a:latin typeface="-apple-system"/>
              </a:rPr>
              <a:t>其他的字段不能出现：</a:t>
            </a:r>
            <a:endParaRPr lang="zh-CN" altLang="en-US" sz="1600">
              <a:highlight>
                <a:srgbClr val="FFFF00"/>
              </a:highlight>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分组查询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a:solidFill>
                  <a:srgbClr val="FF0000"/>
                </a:solidFill>
                <a:latin typeface="Calibri" panose="020F0502020204030204"/>
                <a:ea typeface="黑体" panose="02010609060101010101" pitchFamily="49" charset="-122"/>
              </a:rPr>
              <a:t>分组之后的条件筛选</a:t>
            </a:r>
            <a:r>
              <a:rPr lang="en-US" altLang="zh-CN">
                <a:solidFill>
                  <a:srgbClr val="FF0000"/>
                </a:solidFill>
                <a:latin typeface="Calibri" panose="020F0502020204030204"/>
                <a:ea typeface="黑体" panose="02010609060101010101" pitchFamily="49" charset="-122"/>
              </a:rPr>
              <a:t>-having</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842765" y="1902880"/>
            <a:ext cx="10666365" cy="1846659"/>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分组之后对统计结果进行筛选的话必须使用</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having</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，不能使用</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where</a:t>
            </a:r>
            <a:endParaRPr lang="en-US" altLang="zh-CN" sz="1600">
              <a:solidFill>
                <a:srgbClr val="333333"/>
              </a:solidFill>
              <a:latin typeface="Helvetica Neue"/>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where</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子句用来筛选 </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FROM </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子句中指定的操作所产生的行 </a:t>
            </a:r>
            <a:endPar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group  by  </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子句用来分组 </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WHERE </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子句的输出。 </a:t>
            </a:r>
            <a:endPar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having </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子句用来从分组的结果中筛选行</a:t>
            </a:r>
            <a:endPar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srgbClr val="333333"/>
              </a:solidFill>
              <a:latin typeface="Helvetica Neue"/>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a:solidFill>
                  <a:srgbClr val="FF0000"/>
                </a:solidFill>
                <a:latin typeface="Calibri" panose="020F0502020204030204"/>
                <a:ea typeface="黑体" panose="02010609060101010101" pitchFamily="49" charset="-122"/>
              </a:rPr>
              <a:t>格式</a:t>
            </a:r>
            <a:endParaRPr lang="zh-CN" altLang="en-US">
              <a:solidFill>
                <a:srgbClr val="FF0000"/>
              </a:solidFill>
              <a:latin typeface="Calibri" panose="020F0502020204030204"/>
              <a:ea typeface="黑体" panose="02010609060101010101" pitchFamily="49" charset="-122"/>
            </a:endParaRPr>
          </a:p>
          <a:p>
            <a:pPr marL="0" marR="0" lvl="0" indent="26670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 </a:t>
            </a:r>
            <a:endPar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endParaRPr>
          </a:p>
        </p:txBody>
      </p:sp>
      <p:sp>
        <p:nvSpPr>
          <p:cNvPr id="10" name="文本框 9"/>
          <p:cNvSpPr txBox="1"/>
          <p:nvPr/>
        </p:nvSpPr>
        <p:spPr>
          <a:xfrm>
            <a:off x="991333" y="4765656"/>
            <a:ext cx="9893544" cy="92333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-- 2</a:t>
            </a:r>
            <a:r>
              <a:rPr lang="en-US"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统计各个分类商品的个数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且只显示个数大于</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4</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的信息</a:t>
            </a:r>
            <a:endPar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category_id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product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group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category_id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having</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991333" y="3586200"/>
            <a:ext cx="10095767" cy="369332"/>
          </a:xfrm>
          <a:prstGeom prst="rect">
            <a:avLst/>
          </a:prstGeom>
          <a:solidFill>
            <a:srgbClr val="FFFFE4"/>
          </a:solidFill>
          <a:ln>
            <a:solidFill>
              <a:schemeClr val="tx1"/>
            </a:solidFill>
          </a:ln>
        </p:spPr>
        <p:txBody>
          <a:bodyPr wrap="square">
            <a:spAutoFit/>
          </a:bodyPr>
          <a:lstStyle/>
          <a:p>
            <a:pPr marL="0" marR="0" lvl="0" indent="26670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字段</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1</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字段</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表名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group</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by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分组字段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having</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分组条件</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微软雅黑 Light" panose="020B0502040204020203" pitchFamily="34" charset="-122"/>
              <a:ea typeface="微软雅黑 Light" panose="020B0502040204020203" pitchFamily="34" charset="-122"/>
              <a:cs typeface="Times New Roman" panose="02020603050405020304" pitchFamily="18" charset="0"/>
            </a:endParaRPr>
          </a:p>
        </p:txBody>
      </p:sp>
      <p:sp>
        <p:nvSpPr>
          <p:cNvPr id="15" name="文本框 14"/>
          <p:cNvSpPr txBox="1"/>
          <p:nvPr/>
        </p:nvSpPr>
        <p:spPr>
          <a:xfrm>
            <a:off x="842765" y="4175928"/>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a:solidFill>
                  <a:srgbClr val="FF0000"/>
                </a:solidFill>
                <a:latin typeface="Calibri" panose="020F0502020204030204"/>
                <a:ea typeface="黑体" panose="02010609060101010101" pitchFamily="49" charset="-122"/>
              </a:rPr>
              <a:t>操作</a:t>
            </a:r>
            <a:endParaRPr lang="zh-CN" altLang="en-US">
              <a:solidFill>
                <a:srgbClr val="FF0000"/>
              </a:solidFill>
              <a:latin typeface="Calibri" panose="020F0502020204030204"/>
              <a:ea typeface="黑体" panose="02010609060101010101" pitchFamily="49" charset="-122"/>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分页查询</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-limit</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简介</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814755" y="1823411"/>
            <a:ext cx="10666365" cy="584775"/>
          </a:xfrm>
          <a:prstGeom prst="rect">
            <a:avLst/>
          </a:prstGeom>
          <a:noFill/>
        </p:spPr>
        <p:txBody>
          <a:bodyPr wrap="square">
            <a:spAutoFit/>
          </a:bodyPr>
          <a:lstStyle/>
          <a:p>
            <a:pPr marL="0" marR="0" lvl="0" indent="26670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分页查询在项目开发中常见，由于数据量很大，显示屏长度有限，因此对数据需要采取分页显示方式。例如数据共有</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30</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条，每页显示</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5</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条，第一页显示</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1-5</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条，第二页显示</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6-10</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条。</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  </a:t>
            </a:r>
            <a:endPar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endParaRPr>
          </a:p>
        </p:txBody>
      </p:sp>
      <p:sp>
        <p:nvSpPr>
          <p:cNvPr id="14" name="文本框 13"/>
          <p:cNvSpPr txBox="1"/>
          <p:nvPr/>
        </p:nvSpPr>
        <p:spPr>
          <a:xfrm>
            <a:off x="814755" y="4754516"/>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8" name="文本框 17"/>
          <p:cNvSpPr txBox="1"/>
          <p:nvPr/>
        </p:nvSpPr>
        <p:spPr>
          <a:xfrm>
            <a:off x="1015815" y="5207279"/>
            <a:ext cx="9893543" cy="1477328"/>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查询</a:t>
            </a:r>
            <a:r>
              <a:rPr lang="en-US" altLang="zh-CN" sz="1800">
                <a:solidFill>
                  <a:srgbClr val="008000"/>
                </a:solidFill>
                <a:effectLst/>
                <a:latin typeface="Courier New" panose="02070409020205090404" pitchFamily="49" charset="0"/>
              </a:rPr>
              <a:t>product</a:t>
            </a:r>
            <a:r>
              <a:rPr lang="zh-CN" altLang="en-US" sz="1800">
                <a:solidFill>
                  <a:srgbClr val="008000"/>
                </a:solidFill>
                <a:effectLst/>
                <a:latin typeface="Courier New" panose="02070409020205090404" pitchFamily="49" charset="0"/>
              </a:rPr>
              <a:t>表的前</a:t>
            </a:r>
            <a:r>
              <a:rPr lang="en-US" altLang="zh-CN" sz="1800">
                <a:solidFill>
                  <a:srgbClr val="008000"/>
                </a:solidFill>
                <a:effectLst/>
                <a:latin typeface="Courier New" panose="02070409020205090404" pitchFamily="49" charset="0"/>
              </a:rPr>
              <a:t>5</a:t>
            </a:r>
            <a:r>
              <a:rPr lang="zh-CN" altLang="en-US" sz="1800">
                <a:solidFill>
                  <a:srgbClr val="008000"/>
                </a:solidFill>
                <a:effectLst/>
                <a:latin typeface="Courier New" panose="02070409020205090404" pitchFamily="49" charset="0"/>
              </a:rPr>
              <a:t>条记录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product </a:t>
            </a:r>
            <a:r>
              <a:rPr lang="en-US" altLang="zh-CN" sz="1800" b="1">
                <a:solidFill>
                  <a:srgbClr val="0000FF"/>
                </a:solidFill>
                <a:effectLst/>
                <a:latin typeface="Courier New" panose="02070409020205090404" pitchFamily="49" charset="0"/>
              </a:rPr>
              <a:t>limit</a:t>
            </a:r>
            <a:r>
              <a:rPr lang="en-US" altLang="zh-CN" sz="1800">
                <a:solidFill>
                  <a:srgbClr val="000000"/>
                </a:solidFill>
                <a:effectLst/>
                <a:latin typeface="Courier New" panose="02070409020205090404" pitchFamily="49" charset="0"/>
              </a:rPr>
              <a:t> </a:t>
            </a:r>
            <a:r>
              <a:rPr lang="en-US" altLang="zh-CN" sz="1800">
                <a:solidFill>
                  <a:srgbClr val="FF8000"/>
                </a:solidFill>
                <a:effectLst/>
                <a:latin typeface="Courier New" panose="02070409020205090404" pitchFamily="49" charset="0"/>
              </a:rPr>
              <a:t>5</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endParaRPr lang="en-US" altLang="zh-CN">
              <a:solidFill>
                <a:srgbClr val="000000"/>
              </a:solidFill>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从第</a:t>
            </a:r>
            <a:r>
              <a:rPr lang="en-US" altLang="zh-CN" sz="1800">
                <a:solidFill>
                  <a:srgbClr val="008000"/>
                </a:solidFill>
                <a:effectLst/>
                <a:latin typeface="Courier New" panose="02070409020205090404" pitchFamily="49" charset="0"/>
              </a:rPr>
              <a:t>4</a:t>
            </a:r>
            <a:r>
              <a:rPr lang="zh-CN" altLang="en-US" sz="1800">
                <a:solidFill>
                  <a:srgbClr val="008000"/>
                </a:solidFill>
                <a:effectLst/>
                <a:latin typeface="Courier New" panose="02070409020205090404" pitchFamily="49" charset="0"/>
              </a:rPr>
              <a:t>条开始显示，显示</a:t>
            </a:r>
            <a:r>
              <a:rPr lang="en-US" altLang="zh-CN" sz="1800">
                <a:solidFill>
                  <a:srgbClr val="008000"/>
                </a:solidFill>
                <a:effectLst/>
                <a:latin typeface="Courier New" panose="02070409020205090404" pitchFamily="49" charset="0"/>
              </a:rPr>
              <a:t>5</a:t>
            </a:r>
            <a:r>
              <a:rPr lang="zh-CN" altLang="en-US" sz="1800">
                <a:solidFill>
                  <a:srgbClr val="008000"/>
                </a:solidFill>
                <a:effectLst/>
                <a:latin typeface="Courier New" panose="02070409020205090404" pitchFamily="49" charset="0"/>
              </a:rPr>
              <a:t>条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product </a:t>
            </a:r>
            <a:r>
              <a:rPr lang="en-US" altLang="zh-CN" sz="1800" b="1">
                <a:solidFill>
                  <a:srgbClr val="0000FF"/>
                </a:solidFill>
                <a:effectLst/>
                <a:latin typeface="Courier New" panose="02070409020205090404" pitchFamily="49" charset="0"/>
              </a:rPr>
              <a:t>limit</a:t>
            </a:r>
            <a:r>
              <a:rPr lang="en-US" altLang="zh-CN" sz="1800">
                <a:solidFill>
                  <a:srgbClr val="000000"/>
                </a:solidFill>
                <a:effectLst/>
                <a:latin typeface="Courier New" panose="02070409020205090404" pitchFamily="49" charset="0"/>
              </a:rPr>
              <a:t> </a:t>
            </a:r>
            <a:r>
              <a:rPr lang="en-US" altLang="zh-CN" sz="1800">
                <a:solidFill>
                  <a:srgbClr val="FF8000"/>
                </a:solidFill>
                <a:effectLst/>
                <a:latin typeface="Courier New" panose="02070409020205090404" pitchFamily="49" charset="0"/>
              </a:rPr>
              <a:t>3</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5</a:t>
            </a:r>
            <a:endParaRPr lang="en-US" altLang="zh-CN" sz="1600">
              <a:effectLst/>
            </a:endParaRPr>
          </a:p>
        </p:txBody>
      </p:sp>
      <p:sp>
        <p:nvSpPr>
          <p:cNvPr id="15" name="文本框 14"/>
          <p:cNvSpPr txBox="1"/>
          <p:nvPr/>
        </p:nvSpPr>
        <p:spPr>
          <a:xfrm>
            <a:off x="710880" y="2402187"/>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a:solidFill>
                  <a:srgbClr val="FF0000"/>
                </a:solidFill>
                <a:latin typeface="Calibri" panose="020F0502020204030204"/>
                <a:ea typeface="黑体" panose="02010609060101010101" pitchFamily="49" charset="-122"/>
              </a:rPr>
              <a:t>格式</a:t>
            </a:r>
            <a:endParaRPr lang="zh-CN" altLang="en-US">
              <a:solidFill>
                <a:srgbClr val="FF0000"/>
              </a:solidFill>
              <a:latin typeface="Calibri" panose="020F0502020204030204"/>
              <a:ea typeface="黑体" panose="02010609060101010101" pitchFamily="49" charset="-122"/>
            </a:endParaRPr>
          </a:p>
        </p:txBody>
      </p:sp>
      <p:sp>
        <p:nvSpPr>
          <p:cNvPr id="16" name="文本框 15"/>
          <p:cNvSpPr txBox="1"/>
          <p:nvPr/>
        </p:nvSpPr>
        <p:spPr>
          <a:xfrm>
            <a:off x="1015815" y="2843669"/>
            <a:ext cx="10062493" cy="1754326"/>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方式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显示前</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n</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条</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表明</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limit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方式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2-</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分页显示</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表明</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limit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n</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m</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整数，表</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示</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从</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第</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几条索引开始，计算方式</a:t>
            </a:r>
            <a:r>
              <a:rPr lang="zh-CN" altLang="zh-CN" sz="1800" kern="0">
                <a:solidFill>
                  <a:srgbClr val="000000"/>
                </a:solidFill>
                <a:effectLst/>
                <a:latin typeface="等线" panose="02010600030101010101" charset="-122"/>
                <a:ea typeface="Courier New" panose="02070409020205090404" pitchFamily="49" charset="0"/>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（当前页</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每页</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显示</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条数</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n</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整数，表</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示</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查询多少条数据</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INSERT INTO SELECT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语句</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简介</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762817" y="1957204"/>
            <a:ext cx="10666365" cy="338554"/>
          </a:xfrm>
          <a:prstGeom prst="rect">
            <a:avLst/>
          </a:prstGeom>
          <a:noFill/>
        </p:spPr>
        <p:txBody>
          <a:bodyPr wrap="square">
            <a:spAutoFit/>
          </a:bodyPr>
          <a:lstStyle/>
          <a:p>
            <a:pPr marL="0" marR="0" lvl="0" indent="266700" algn="l" defTabSz="914400" rtl="0" eaLnBrk="1" fontAlgn="auto" latinLnBrk="0" hangingPunct="1">
              <a:lnSpc>
                <a:spcPct val="100000"/>
              </a:lnSpc>
              <a:spcBef>
                <a:spcPts val="0"/>
              </a:spcBef>
              <a:spcAft>
                <a:spcPts val="0"/>
              </a:spcAft>
              <a:buClrTx/>
              <a:buSzTx/>
              <a:buFontTx/>
              <a:buNone/>
              <a:defRPr/>
            </a:pPr>
            <a:r>
              <a:rPr lang="zh-CN" altLang="en-US" sz="1600" b="0" i="0">
                <a:solidFill>
                  <a:srgbClr val="393939"/>
                </a:solidFill>
                <a:effectLst/>
                <a:latin typeface="PingFang SC"/>
              </a:rPr>
              <a:t>将一张表的数据导入到另一张表中，</a:t>
            </a:r>
            <a:r>
              <a:rPr lang="zh-CN" altLang="en-US" sz="1600">
                <a:solidFill>
                  <a:srgbClr val="393939"/>
                </a:solidFill>
                <a:latin typeface="PingFang SC"/>
              </a:rPr>
              <a:t>可以使用</a:t>
            </a:r>
            <a:r>
              <a:rPr lang="en-US" altLang="zh-CN" sz="1600" b="0" i="0">
                <a:solidFill>
                  <a:srgbClr val="393939"/>
                </a:solidFill>
                <a:effectLst/>
                <a:latin typeface="PingFang SC"/>
              </a:rPr>
              <a:t>INSERT INTO SELECT</a:t>
            </a:r>
            <a:r>
              <a:rPr lang="zh-CN" altLang="en-US" sz="1600" b="0" i="0">
                <a:solidFill>
                  <a:srgbClr val="393939"/>
                </a:solidFill>
                <a:effectLst/>
                <a:latin typeface="PingFang SC"/>
              </a:rPr>
              <a:t>语句</a:t>
            </a:r>
            <a:r>
              <a:rPr lang="en-US" altLang="zh-CN" sz="1600" b="0" i="0">
                <a:solidFill>
                  <a:srgbClr val="393939"/>
                </a:solidFill>
                <a:effectLst/>
                <a:latin typeface="PingFang SC"/>
              </a:rPr>
              <a:t> </a:t>
            </a:r>
            <a:r>
              <a:rPr lang="zh-CN" altLang="en-US" sz="1600" b="0" i="0">
                <a:solidFill>
                  <a:srgbClr val="393939"/>
                </a:solidFill>
                <a:effectLst/>
                <a:latin typeface="PingFang SC"/>
              </a:rPr>
              <a:t>。</a:t>
            </a:r>
            <a:endPar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endParaRPr>
          </a:p>
        </p:txBody>
      </p:sp>
      <p:sp>
        <p:nvSpPr>
          <p:cNvPr id="15" name="文本框 14"/>
          <p:cNvSpPr txBox="1"/>
          <p:nvPr/>
        </p:nvSpPr>
        <p:spPr>
          <a:xfrm>
            <a:off x="710880" y="2402187"/>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格式</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6" name="文本框 15"/>
          <p:cNvSpPr txBox="1"/>
          <p:nvPr/>
        </p:nvSpPr>
        <p:spPr>
          <a:xfrm>
            <a:off x="1015815" y="2843669"/>
            <a:ext cx="10062493" cy="923330"/>
          </a:xfrm>
          <a:prstGeom prst="rect">
            <a:avLst/>
          </a:prstGeom>
          <a:solidFill>
            <a:srgbClr val="FFFFE4"/>
          </a:solidFill>
          <a:ln>
            <a:solidFill>
              <a:schemeClr val="tx1"/>
            </a:solidFill>
          </a:ln>
        </p:spPr>
        <p:txBody>
          <a:bodyPr wrap="square">
            <a:spAutoFit/>
          </a:bodyPr>
          <a:lstStyle/>
          <a:p>
            <a:r>
              <a:rPr lang="en-US" altLang="zh-CN" b="1">
                <a:solidFill>
                  <a:srgbClr val="0000FF"/>
                </a:solidFill>
                <a:latin typeface="Courier New" panose="02070409020205090404" pitchFamily="49" charset="0"/>
              </a:rPr>
              <a:t>i</a:t>
            </a:r>
            <a:r>
              <a:rPr lang="en-US" altLang="zh-CN" sz="1800" b="1">
                <a:solidFill>
                  <a:srgbClr val="0000FF"/>
                </a:solidFill>
                <a:effectLst/>
                <a:latin typeface="Courier New" panose="02070409020205090404" pitchFamily="49" charset="0"/>
              </a:rPr>
              <a:t>nsert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into</a:t>
            </a:r>
            <a:r>
              <a:rPr lang="en-US" altLang="zh-CN" sz="1800">
                <a:solidFill>
                  <a:srgbClr val="000000"/>
                </a:solidFill>
                <a:effectLst/>
                <a:latin typeface="Courier New" panose="02070409020205090404" pitchFamily="49" charset="0"/>
              </a:rPr>
              <a:t> Table2</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field1</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field2</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value1</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value2</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Table1 </a:t>
            </a:r>
            <a:r>
              <a:rPr lang="zh-CN" altLang="en-US" sz="1800">
                <a:solidFill>
                  <a:srgbClr val="000000"/>
                </a:solidFill>
                <a:effectLst/>
                <a:latin typeface="Courier New" panose="02070409020205090404" pitchFamily="49" charset="0"/>
              </a:rPr>
              <a:t>或者：</a:t>
            </a:r>
            <a:endParaRPr lang="en-US" altLang="zh-CN" b="1">
              <a:solidFill>
                <a:srgbClr val="000000"/>
              </a:solidFill>
              <a:latin typeface="Courier New" panose="02070409020205090404" pitchFamily="49" charset="0"/>
            </a:endParaRPr>
          </a:p>
          <a:p>
            <a:r>
              <a:rPr lang="en-US" altLang="zh-CN" b="1">
                <a:solidFill>
                  <a:srgbClr val="0000FF"/>
                </a:solidFill>
                <a:latin typeface="Courier New" panose="02070409020205090404" pitchFamily="49" charset="0"/>
              </a:rPr>
              <a:t>i</a:t>
            </a:r>
            <a:r>
              <a:rPr lang="en-US" altLang="zh-CN" sz="1800" b="1">
                <a:solidFill>
                  <a:srgbClr val="0000FF"/>
                </a:solidFill>
                <a:effectLst/>
                <a:latin typeface="Courier New" panose="02070409020205090404" pitchFamily="49" charset="0"/>
              </a:rPr>
              <a:t>nsert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into</a:t>
            </a:r>
            <a:r>
              <a:rPr lang="en-US" altLang="zh-CN" sz="1800">
                <a:solidFill>
                  <a:srgbClr val="000000"/>
                </a:solidFill>
                <a:effectLst/>
                <a:latin typeface="Courier New" panose="02070409020205090404" pitchFamily="49" charset="0"/>
              </a:rPr>
              <a:t> Table2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Table1</a:t>
            </a:r>
            <a:endParaRPr lang="en-US" altLang="zh-CN">
              <a:effectLst/>
            </a:endParaRPr>
          </a:p>
        </p:txBody>
      </p:sp>
      <p:sp>
        <p:nvSpPr>
          <p:cNvPr id="13" name="文本框 12"/>
          <p:cNvSpPr txBox="1"/>
          <p:nvPr/>
        </p:nvSpPr>
        <p:spPr>
          <a:xfrm>
            <a:off x="1015815" y="4314910"/>
            <a:ext cx="6097464" cy="369332"/>
          </a:xfrm>
          <a:prstGeom prst="rect">
            <a:avLst/>
          </a:prstGeom>
          <a:noFill/>
        </p:spPr>
        <p:txBody>
          <a:bodyPr wrap="square">
            <a:spAutoFit/>
          </a:bodyPr>
          <a:lstStyle/>
          <a:p>
            <a:r>
              <a:rPr lang="zh-CN" altLang="en-US" b="0" i="0">
                <a:solidFill>
                  <a:srgbClr val="393939"/>
                </a:solidFill>
                <a:effectLst/>
                <a:highlight>
                  <a:srgbClr val="FFFF00"/>
                </a:highlight>
                <a:latin typeface="Verdana" panose="020B0604030504040204" pitchFamily="34" charset="0"/>
              </a:rPr>
              <a:t>要求目标表</a:t>
            </a:r>
            <a:r>
              <a:rPr lang="en-US" altLang="zh-CN" b="0" i="0">
                <a:solidFill>
                  <a:srgbClr val="393939"/>
                </a:solidFill>
                <a:effectLst/>
                <a:highlight>
                  <a:srgbClr val="FFFF00"/>
                </a:highlight>
                <a:latin typeface="Verdana" panose="020B0604030504040204" pitchFamily="34" charset="0"/>
              </a:rPr>
              <a:t>Table2</a:t>
            </a:r>
            <a:r>
              <a:rPr lang="zh-CN" altLang="en-US" b="0" i="0">
                <a:solidFill>
                  <a:srgbClr val="393939"/>
                </a:solidFill>
                <a:effectLst/>
                <a:highlight>
                  <a:srgbClr val="FFFF00"/>
                </a:highlight>
                <a:latin typeface="Verdana" panose="020B0604030504040204" pitchFamily="34" charset="0"/>
              </a:rPr>
              <a:t>必须存在</a:t>
            </a:r>
            <a:endParaRPr lang="zh-CN" altLang="en-US">
              <a:highlight>
                <a:srgbClr val="FFFF00"/>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21201" y="1635973"/>
            <a:ext cx="10749598" cy="4219575"/>
          </a:xfrm>
        </p:spPr>
        <p:txBody>
          <a:bodyPr/>
          <a:lstStyle/>
          <a:p>
            <a:pPr marL="0" indent="0">
              <a:buNone/>
            </a:pPr>
            <a:r>
              <a:rPr lang="zh-CN" altLang="en-US"/>
              <a:t>编程语言（</a:t>
            </a:r>
            <a:r>
              <a:rPr lang="en-US" altLang="zh-CN"/>
              <a:t>programming language</a:t>
            </a:r>
            <a:r>
              <a:rPr lang="zh-CN" altLang="en-US"/>
              <a:t>）可以简单的理解为一种计算机和人都能识别的语言。</a:t>
            </a:r>
            <a:endParaRPr lang="zh-CN" altLang="en-US"/>
          </a:p>
          <a:p>
            <a:pPr>
              <a:buFont typeface="Wingdings" panose="05000000000000000000" pitchFamily="2" charset="2"/>
              <a:buChar char="u"/>
            </a:pPr>
            <a:r>
              <a:rPr lang="zh-CN" altLang="en-US"/>
              <a:t>机器语言</a:t>
            </a:r>
            <a:endParaRPr lang="en-US" altLang="zh-CN"/>
          </a:p>
          <a:p>
            <a:pPr>
              <a:buFont typeface="Wingdings" panose="05000000000000000000" pitchFamily="2" charset="2"/>
              <a:buChar char="u"/>
            </a:pPr>
            <a:r>
              <a:rPr lang="zh-CN" altLang="en-US"/>
              <a:t>汇编语言</a:t>
            </a:r>
            <a:endParaRPr lang="en-US" altLang="zh-CN"/>
          </a:p>
          <a:p>
            <a:pPr>
              <a:buFont typeface="Wingdings" panose="05000000000000000000" pitchFamily="2" charset="2"/>
              <a:buChar char="u"/>
            </a:pPr>
            <a:r>
              <a:rPr lang="zh-CN" altLang="en-US"/>
              <a:t>高级语言</a:t>
            </a:r>
            <a:endParaRPr lang="zh-CN" altLang="en-US"/>
          </a:p>
          <a:p>
            <a:pPr marL="0" indent="0">
              <a:buNone/>
            </a:pPr>
            <a:endParaRPr lang="en-US" altLang="zh-CN" dirty="0"/>
          </a:p>
        </p:txBody>
      </p:sp>
      <p:sp>
        <p:nvSpPr>
          <p:cNvPr id="3" name="标题 2"/>
          <p:cNvSpPr>
            <a:spLocks noGrp="1"/>
          </p:cNvSpPr>
          <p:nvPr>
            <p:ph type="title"/>
          </p:nvPr>
        </p:nvSpPr>
        <p:spPr/>
        <p:txBody>
          <a:bodyPr/>
          <a:lstStyle/>
          <a:p>
            <a:r>
              <a:rPr kumimoji="1" lang="zh-CN" altLang="en-US"/>
              <a:t>计算机语言</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、编程语言概述</a:t>
            </a:r>
            <a:endParaRPr kumimoji="1" lang="zh-CN" altLang="en-US" dirty="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sz="2400"/>
              <a:t>基本查询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SELECT INTO FROM</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语句</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481444"/>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简介</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710880" y="2402187"/>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格式</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6" name="文本框 15"/>
          <p:cNvSpPr txBox="1"/>
          <p:nvPr/>
        </p:nvSpPr>
        <p:spPr>
          <a:xfrm>
            <a:off x="1015815" y="2843669"/>
            <a:ext cx="10062493" cy="369332"/>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vale1</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value2 </a:t>
            </a:r>
            <a:r>
              <a:rPr lang="en-US" altLang="zh-CN" sz="1800" b="1">
                <a:solidFill>
                  <a:srgbClr val="0000FF"/>
                </a:solidFill>
                <a:effectLst/>
                <a:latin typeface="Courier New" panose="02070409020205090404" pitchFamily="49" charset="0"/>
              </a:rPr>
              <a:t>into</a:t>
            </a:r>
            <a:r>
              <a:rPr lang="en-US" altLang="zh-CN" sz="1800">
                <a:solidFill>
                  <a:srgbClr val="000000"/>
                </a:solidFill>
                <a:effectLst/>
                <a:latin typeface="Courier New" panose="02070409020205090404" pitchFamily="49" charset="0"/>
              </a:rPr>
              <a:t> Table2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Table1</a:t>
            </a:r>
            <a:endParaRPr lang="en-US" altLang="zh-CN">
              <a:effectLst/>
            </a:endParaRPr>
          </a:p>
        </p:txBody>
      </p:sp>
      <p:sp>
        <p:nvSpPr>
          <p:cNvPr id="13" name="文本框 12"/>
          <p:cNvSpPr txBox="1"/>
          <p:nvPr/>
        </p:nvSpPr>
        <p:spPr>
          <a:xfrm>
            <a:off x="1015815" y="3862682"/>
            <a:ext cx="9473408" cy="584775"/>
          </a:xfrm>
          <a:prstGeom prst="rect">
            <a:avLst/>
          </a:prstGeom>
          <a:noFill/>
        </p:spPr>
        <p:txBody>
          <a:bodyPr wrap="square">
            <a:spAutoFit/>
          </a:bodyPr>
          <a:lstStyle/>
          <a:p>
            <a:r>
              <a:rPr lang="zh-CN" altLang="en-US" sz="1600" b="0" i="0">
                <a:solidFill>
                  <a:srgbClr val="393939"/>
                </a:solidFill>
                <a:effectLst/>
                <a:highlight>
                  <a:srgbClr val="FFFF00"/>
                </a:highlight>
                <a:latin typeface="PingFang SC"/>
              </a:rPr>
              <a:t> </a:t>
            </a:r>
            <a:r>
              <a:rPr lang="zh-CN" altLang="en-US" sz="1600" b="0" i="0">
                <a:solidFill>
                  <a:srgbClr val="393939"/>
                </a:solidFill>
                <a:effectLst/>
                <a:highlight>
                  <a:srgbClr val="FFFF00"/>
                </a:highlight>
                <a:latin typeface="Verdana" panose="020B0604030504040204" pitchFamily="34" charset="0"/>
              </a:rPr>
              <a:t>要求目标表</a:t>
            </a:r>
            <a:r>
              <a:rPr lang="en-US" altLang="zh-CN" sz="1600" b="0" i="0">
                <a:solidFill>
                  <a:srgbClr val="393939"/>
                </a:solidFill>
                <a:effectLst/>
                <a:highlight>
                  <a:srgbClr val="FFFF00"/>
                </a:highlight>
                <a:latin typeface="Verdana" panose="020B0604030504040204" pitchFamily="34" charset="0"/>
              </a:rPr>
              <a:t>Table2</a:t>
            </a:r>
            <a:r>
              <a:rPr lang="zh-CN" altLang="en-US" sz="1600" b="0" i="0">
                <a:solidFill>
                  <a:srgbClr val="393939"/>
                </a:solidFill>
                <a:effectLst/>
                <a:highlight>
                  <a:srgbClr val="FFFF00"/>
                </a:highlight>
                <a:latin typeface="Verdana" panose="020B0604030504040204" pitchFamily="34" charset="0"/>
              </a:rPr>
              <a:t>不存在，因为在插入时会自动创建表</a:t>
            </a:r>
            <a:r>
              <a:rPr lang="en-US" altLang="zh-CN" sz="1600" b="0" i="0">
                <a:solidFill>
                  <a:srgbClr val="393939"/>
                </a:solidFill>
                <a:effectLst/>
                <a:highlight>
                  <a:srgbClr val="FFFF00"/>
                </a:highlight>
                <a:latin typeface="Verdana" panose="020B0604030504040204" pitchFamily="34" charset="0"/>
              </a:rPr>
              <a:t>Table2</a:t>
            </a:r>
            <a:r>
              <a:rPr lang="zh-CN" altLang="en-US" sz="1600" b="0" i="0">
                <a:solidFill>
                  <a:srgbClr val="393939"/>
                </a:solidFill>
                <a:effectLst/>
                <a:highlight>
                  <a:srgbClr val="FFFF00"/>
                </a:highlight>
                <a:latin typeface="Verdana" panose="020B0604030504040204" pitchFamily="34" charset="0"/>
              </a:rPr>
              <a:t>，并将</a:t>
            </a:r>
            <a:r>
              <a:rPr lang="en-US" altLang="zh-CN" sz="1600" b="0" i="0">
                <a:solidFill>
                  <a:srgbClr val="393939"/>
                </a:solidFill>
                <a:effectLst/>
                <a:highlight>
                  <a:srgbClr val="FFFF00"/>
                </a:highlight>
                <a:latin typeface="Verdana" panose="020B0604030504040204" pitchFamily="34" charset="0"/>
              </a:rPr>
              <a:t>Table1</a:t>
            </a:r>
            <a:r>
              <a:rPr lang="zh-CN" altLang="en-US" sz="1600" b="0" i="0">
                <a:solidFill>
                  <a:srgbClr val="393939"/>
                </a:solidFill>
                <a:effectLst/>
                <a:highlight>
                  <a:srgbClr val="FFFF00"/>
                </a:highlight>
                <a:latin typeface="Verdana" panose="020B0604030504040204" pitchFamily="34" charset="0"/>
              </a:rPr>
              <a:t>中指定字段数据复制到</a:t>
            </a:r>
            <a:r>
              <a:rPr lang="en-US" altLang="zh-CN" sz="1600" b="0" i="0">
                <a:solidFill>
                  <a:srgbClr val="393939"/>
                </a:solidFill>
                <a:effectLst/>
                <a:highlight>
                  <a:srgbClr val="FFFF00"/>
                </a:highlight>
                <a:latin typeface="Verdana" panose="020B0604030504040204" pitchFamily="34" charset="0"/>
              </a:rPr>
              <a:t>Table2</a:t>
            </a:r>
            <a:r>
              <a:rPr lang="zh-CN" altLang="en-US" sz="1600" b="0" i="0">
                <a:solidFill>
                  <a:srgbClr val="393939"/>
                </a:solidFill>
                <a:effectLst/>
                <a:highlight>
                  <a:srgbClr val="FFFF00"/>
                </a:highlight>
                <a:latin typeface="Verdana" panose="020B0604030504040204" pitchFamily="34" charset="0"/>
              </a:rPr>
              <a:t>中。</a:t>
            </a:r>
            <a:endParaRPr lang="zh-CN" altLang="en-US" sz="1600">
              <a:highlight>
                <a:srgbClr val="FFFF00"/>
              </a:highlight>
            </a:endParaRPr>
          </a:p>
        </p:txBody>
      </p:sp>
      <p:sp>
        <p:nvSpPr>
          <p:cNvPr id="17" name="文本框 16"/>
          <p:cNvSpPr txBox="1"/>
          <p:nvPr/>
        </p:nvSpPr>
        <p:spPr>
          <a:xfrm>
            <a:off x="833155" y="1922926"/>
            <a:ext cx="10666365" cy="338554"/>
          </a:xfrm>
          <a:prstGeom prst="rect">
            <a:avLst/>
          </a:prstGeom>
          <a:noFill/>
        </p:spPr>
        <p:txBody>
          <a:bodyPr wrap="square">
            <a:spAutoFit/>
          </a:bodyPr>
          <a:lstStyle/>
          <a:p>
            <a:pPr marL="0" marR="0" lvl="0" indent="266700" algn="l" defTabSz="914400" rtl="0" eaLnBrk="1" fontAlgn="auto" latinLnBrk="0" hangingPunct="1">
              <a:lnSpc>
                <a:spcPct val="100000"/>
              </a:lnSpc>
              <a:spcBef>
                <a:spcPts val="0"/>
              </a:spcBef>
              <a:spcAft>
                <a:spcPts val="0"/>
              </a:spcAft>
              <a:buClrTx/>
              <a:buSzTx/>
              <a:buFontTx/>
              <a:buNone/>
              <a:defRPr/>
            </a:pPr>
            <a:r>
              <a:rPr lang="zh-CN" altLang="en-US" sz="1600" b="0" i="0">
                <a:solidFill>
                  <a:srgbClr val="393939"/>
                </a:solidFill>
                <a:effectLst/>
                <a:latin typeface="PingFang SC"/>
              </a:rPr>
              <a:t>将一张表的数据导入到另一张表中，有两种选择 </a:t>
            </a:r>
            <a:r>
              <a:rPr lang="en-US" altLang="zh-CN" sz="1600" b="0" i="0">
                <a:solidFill>
                  <a:srgbClr val="393939"/>
                </a:solidFill>
                <a:effectLst/>
                <a:latin typeface="PingFang SC"/>
              </a:rPr>
              <a:t>SELECT INTO </a:t>
            </a:r>
            <a:r>
              <a:rPr lang="zh-CN" altLang="en-US" sz="1600" b="0" i="0">
                <a:solidFill>
                  <a:srgbClr val="393939"/>
                </a:solidFill>
                <a:effectLst/>
                <a:latin typeface="PingFang SC"/>
              </a:rPr>
              <a:t>和 </a:t>
            </a:r>
            <a:r>
              <a:rPr lang="en-US" altLang="zh-CN" sz="1600" b="0" i="0">
                <a:solidFill>
                  <a:srgbClr val="393939"/>
                </a:solidFill>
                <a:effectLst/>
                <a:latin typeface="PingFang SC"/>
              </a:rPr>
              <a:t>INSERT INTO SELECT </a:t>
            </a:r>
            <a:r>
              <a:rPr lang="zh-CN" altLang="en-US" sz="1600" b="0" i="0">
                <a:solidFill>
                  <a:srgbClr val="393939"/>
                </a:solidFill>
                <a:effectLst/>
                <a:latin typeface="PingFang SC"/>
              </a:rPr>
              <a:t>。</a:t>
            </a:r>
            <a:endPar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a:xfrm>
            <a:off x="4808185" y="970670"/>
            <a:ext cx="7512424" cy="4511040"/>
          </a:xfrm>
        </p:spPr>
        <p:txBody>
          <a:bodyPr/>
          <a:lstStyle/>
          <a:p>
            <a:pPr marL="0" indent="0">
              <a:buNone/>
            </a:pPr>
            <a:r>
              <a:rPr lang="en-US" altLang="zh-CN"/>
              <a:t>1</a:t>
            </a:r>
            <a:r>
              <a:rPr lang="zh-CN" altLang="en-US"/>
              <a:t>：简单查询</a:t>
            </a:r>
            <a:endParaRPr lang="en-US" altLang="zh-CN"/>
          </a:p>
          <a:p>
            <a:pPr marL="0" indent="0">
              <a:buNone/>
            </a:pPr>
            <a:r>
              <a:rPr lang="en-US" altLang="zh-CN"/>
              <a:t>2</a:t>
            </a:r>
            <a:r>
              <a:rPr lang="zh-CN" altLang="en-US"/>
              <a:t>：运算符操作</a:t>
            </a:r>
            <a:endParaRPr lang="en-US" altLang="zh-CN"/>
          </a:p>
          <a:p>
            <a:pPr marL="0" indent="0">
              <a:buNone/>
            </a:pPr>
            <a:r>
              <a:rPr lang="en-US" altLang="zh-CN"/>
              <a:t>3</a:t>
            </a:r>
            <a:r>
              <a:rPr lang="zh-CN" altLang="en-US"/>
              <a:t>：排序查询</a:t>
            </a:r>
            <a:endParaRPr lang="en-US" altLang="zh-CN"/>
          </a:p>
          <a:p>
            <a:pPr marL="0" indent="0">
              <a:buNone/>
            </a:pPr>
            <a:r>
              <a:rPr lang="en-US" altLang="zh-CN"/>
              <a:t>4</a:t>
            </a:r>
            <a:r>
              <a:rPr lang="zh-CN" altLang="en-US"/>
              <a:t>：聚合查询</a:t>
            </a:r>
            <a:endParaRPr lang="en-US" altLang="zh-CN"/>
          </a:p>
          <a:p>
            <a:pPr marL="0" indent="0">
              <a:buNone/>
            </a:pPr>
            <a:r>
              <a:rPr lang="en-US" altLang="zh-CN"/>
              <a:t>5.  </a:t>
            </a:r>
            <a:r>
              <a:rPr lang="zh-CN" altLang="en-US"/>
              <a:t>分组查询</a:t>
            </a:r>
            <a:endParaRPr lang="en-US" altLang="zh-CN"/>
          </a:p>
          <a:p>
            <a:pPr marL="0" indent="0">
              <a:buNone/>
            </a:pPr>
            <a:r>
              <a:rPr lang="en-US" altLang="zh-CN"/>
              <a:t>6.  </a:t>
            </a:r>
            <a:r>
              <a:rPr lang="zh-CN" altLang="en-US"/>
              <a:t>分页查询</a:t>
            </a:r>
            <a:endParaRPr lang="en-US" altLang="zh-CN"/>
          </a:p>
          <a:p>
            <a:pPr marL="0" indent="0">
              <a:buNone/>
            </a:pPr>
            <a:endParaRPr lang="en-US" altLang="zh-CN" dirty="0"/>
          </a:p>
        </p:txBody>
      </p:sp>
      <p:sp>
        <p:nvSpPr>
          <p:cNvPr id="4" name="标题 3"/>
          <p:cNvSpPr>
            <a:spLocks noGrp="1"/>
          </p:cNvSpPr>
          <p:nvPr>
            <p:ph type="title"/>
          </p:nvPr>
        </p:nvSpPr>
        <p:spPr/>
        <p:txBody>
          <a:bodyPr/>
          <a:lstStyle/>
          <a:p>
            <a:r>
              <a:rPr kumimoji="1" lang="en-US" altLang="zh-CN"/>
              <a:t>MySQL</a:t>
            </a:r>
            <a:r>
              <a:rPr kumimoji="1" lang="zh-CN" altLang="en-US"/>
              <a:t>基本操作</a:t>
            </a:r>
            <a:r>
              <a:rPr kumimoji="1" lang="en-US" altLang="zh-CN"/>
              <a:t>-DQL</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kumimoji="1" lang="en-US" altLang="zh-CN"/>
              <a:t>MySQL</a:t>
            </a:r>
            <a:r>
              <a:rPr kumimoji="1" lang="zh-CN" altLang="en-US"/>
              <a:t>数据库基本操作</a:t>
            </a:r>
            <a:r>
              <a:rPr kumimoji="1" lang="en-US" altLang="zh-CN"/>
              <a:t>-DQL</a:t>
            </a:r>
            <a:endParaRPr lang="zh-CN" altLang="en-US" dirty="0"/>
          </a:p>
        </p:txBody>
      </p:sp>
      <p:sp>
        <p:nvSpPr>
          <p:cNvPr id="3" name="文本占位符 2"/>
          <p:cNvSpPr>
            <a:spLocks noGrp="1"/>
          </p:cNvSpPr>
          <p:nvPr>
            <p:ph type="body" sz="quarter" idx="10"/>
          </p:nvPr>
        </p:nvSpPr>
        <p:spPr>
          <a:xfrm>
            <a:off x="5390353" y="1489417"/>
            <a:ext cx="5760538" cy="4511040"/>
          </a:xfrm>
        </p:spPr>
        <p:txBody>
          <a:bodyPr/>
          <a:lstStyle/>
          <a:p>
            <a:pPr marL="0" indent="0">
              <a:buNone/>
            </a:pPr>
            <a:r>
              <a:rPr lang="zh-CN" altLang="en-US">
                <a:highlight>
                  <a:srgbClr val="FFFF00"/>
                </a:highlight>
              </a:rPr>
              <a:t>通过练习熟练掌握</a:t>
            </a:r>
            <a:r>
              <a:rPr lang="en-US" altLang="zh-CN">
                <a:highlight>
                  <a:srgbClr val="FFFF00"/>
                </a:highlight>
              </a:rPr>
              <a:t>MySQL</a:t>
            </a:r>
            <a:r>
              <a:rPr lang="zh-CN" altLang="en-US">
                <a:highlight>
                  <a:srgbClr val="FFFF00"/>
                </a:highlight>
              </a:rPr>
              <a:t>的基本查询操作</a:t>
            </a:r>
            <a:endParaRPr lang="zh-CN" altLang="en-US">
              <a:highlight>
                <a:srgbClr val="FFFF00"/>
              </a:highlight>
            </a:endParaRPr>
          </a:p>
        </p:txBody>
      </p:sp>
      <p:pic>
        <p:nvPicPr>
          <p:cNvPr id="5" name="图片 4"/>
          <p:cNvPicPr>
            <a:picLocks noChangeAspect="1"/>
          </p:cNvPicPr>
          <p:nvPr/>
        </p:nvPicPr>
        <p:blipFill>
          <a:blip r:embed="rId1"/>
          <a:stretch>
            <a:fillRect/>
          </a:stretch>
        </p:blipFill>
        <p:spPr>
          <a:xfrm>
            <a:off x="710880" y="1622031"/>
            <a:ext cx="4468198" cy="3983216"/>
          </a:xfrm>
          <a:prstGeom prst="rect">
            <a:avLst/>
          </a:prstGeom>
        </p:spPr>
      </p:pic>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a:t>正则表达式</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介绍</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7" name="文本框 6"/>
          <p:cNvSpPr txBox="1"/>
          <p:nvPr/>
        </p:nvSpPr>
        <p:spPr>
          <a:xfrm>
            <a:off x="587788" y="1512771"/>
            <a:ext cx="10666365" cy="1077218"/>
          </a:xfrm>
          <a:prstGeom prst="rect">
            <a:avLst/>
          </a:prstGeom>
          <a:noFill/>
        </p:spPr>
        <p:txBody>
          <a:bodyPr wrap="square">
            <a:spAutoFit/>
          </a:bodyPr>
          <a:lstStyle/>
          <a:p>
            <a:pPr marL="0" marR="0" lvl="0" indent="26670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正则表达式</a:t>
            </a:r>
            <a:r>
              <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rPr>
              <a:t>(regular expression)</a:t>
            </a:r>
            <a:r>
              <a:rPr kumimoji="0" lang="zh-CN" altLang="en-US" sz="1600" b="0" i="0" u="none" strike="noStrike" kern="1200" cap="none" spc="0" normalizeH="0" baseline="0" noProof="0">
                <a:ln>
                  <a:noFill/>
                </a:ln>
                <a:solidFill>
                  <a:srgbClr val="333333"/>
                </a:solidFill>
                <a:effectLst/>
                <a:uLnTx/>
                <a:uFillTx/>
                <a:latin typeface="Helvetica Neue"/>
                <a:ea typeface="Alibaba PuHuiTi B"/>
                <a:cs typeface="+mn-cs"/>
              </a:rPr>
              <a:t>描述了一种字符串匹配的规则，正则表达式本身就是一个字符串，使用这个字符串来描述、用来定义匹配规则，匹配一系列符合某个句法规则的字符串。在开发中，正则表达式通常被用来检索、替换那些符合某个规则的文本。</a:t>
            </a:r>
            <a:endPar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endParaRPr>
          </a:p>
          <a:p>
            <a:pPr marL="0" marR="0" lvl="0" indent="266700" algn="l" defTabSz="914400" rtl="0" eaLnBrk="1" fontAlgn="auto" latinLnBrk="0" hangingPunct="1">
              <a:lnSpc>
                <a:spcPct val="100000"/>
              </a:lnSpc>
              <a:spcBef>
                <a:spcPts val="0"/>
              </a:spcBef>
              <a:spcAft>
                <a:spcPts val="0"/>
              </a:spcAft>
              <a:buClrTx/>
              <a:buSzTx/>
              <a:buFontTx/>
              <a:buNone/>
              <a:defRPr/>
            </a:pPr>
            <a:r>
              <a:rPr lang="en-US" altLang="zh-CN" sz="1600">
                <a:solidFill>
                  <a:srgbClr val="333333"/>
                </a:solidFill>
                <a:latin typeface="Helvetica Neue"/>
                <a:ea typeface="Alibaba PuHuiTi B"/>
              </a:rPr>
              <a:t>MySQL</a:t>
            </a:r>
            <a:r>
              <a:rPr lang="zh-CN" altLang="en-US" sz="1600">
                <a:solidFill>
                  <a:srgbClr val="333333"/>
                </a:solidFill>
                <a:latin typeface="Helvetica Neue"/>
                <a:ea typeface="Alibaba PuHuiTi B"/>
              </a:rPr>
              <a:t>通过</a:t>
            </a:r>
            <a:r>
              <a:rPr lang="en-US" altLang="zh-CN" sz="1600">
                <a:solidFill>
                  <a:srgbClr val="333333"/>
                </a:solidFill>
                <a:highlight>
                  <a:srgbClr val="FFFF00"/>
                </a:highlight>
                <a:latin typeface="Helvetica Neue"/>
                <a:ea typeface="Alibaba PuHuiTi B"/>
              </a:rPr>
              <a:t>REGEXP</a:t>
            </a:r>
            <a:r>
              <a:rPr lang="zh-CN" altLang="en-US" sz="1600">
                <a:solidFill>
                  <a:srgbClr val="333333"/>
                </a:solidFill>
                <a:highlight>
                  <a:srgbClr val="FFFF00"/>
                </a:highlight>
                <a:latin typeface="Helvetica Neue"/>
                <a:ea typeface="Alibaba PuHuiTi B"/>
              </a:rPr>
              <a:t>关键字</a:t>
            </a:r>
            <a:r>
              <a:rPr lang="zh-CN" altLang="en-US" sz="1600">
                <a:solidFill>
                  <a:srgbClr val="333333"/>
                </a:solidFill>
                <a:latin typeface="Helvetica Neue"/>
                <a:ea typeface="Alibaba PuHuiTi B"/>
              </a:rPr>
              <a:t>支持正则表达式进行字符串匹配。</a:t>
            </a:r>
            <a:endParaRPr kumimoji="0" lang="en-US" altLang="zh-CN" sz="1600" b="0" i="0" u="none" strike="noStrike" kern="1200" cap="none" spc="0" normalizeH="0" baseline="0" noProof="0">
              <a:ln>
                <a:noFill/>
              </a:ln>
              <a:solidFill>
                <a:srgbClr val="333333"/>
              </a:solidFill>
              <a:effectLst/>
              <a:uLnTx/>
              <a:uFillTx/>
              <a:latin typeface="Helvetica Neue"/>
              <a:ea typeface="Alibaba PuHuiTi B"/>
              <a:cs typeface="+mn-cs"/>
            </a:endParaRPr>
          </a:p>
        </p:txBody>
      </p:sp>
      <p:sp>
        <p:nvSpPr>
          <p:cNvPr id="17" name="文本占位符 3"/>
          <p:cNvSpPr txBox="1"/>
          <p:nvPr/>
        </p:nvSpPr>
        <p:spPr>
          <a:xfrm>
            <a:off x="587788" y="2589989"/>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格式</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graphicFrame>
        <p:nvGraphicFramePr>
          <p:cNvPr id="19" name="表格 18"/>
          <p:cNvGraphicFramePr>
            <a:graphicFrameLocks noGrp="1"/>
          </p:cNvGraphicFramePr>
          <p:nvPr/>
        </p:nvGraphicFramePr>
        <p:xfrm>
          <a:off x="710880" y="3156961"/>
          <a:ext cx="9847385" cy="3267214"/>
        </p:xfrm>
        <a:graphic>
          <a:graphicData uri="http://schemas.openxmlformats.org/drawingml/2006/table">
            <a:tbl>
              <a:tblPr firstRow="1" firstCol="1" bandRow="1">
                <a:tableStyleId>{5C22544A-7EE6-4342-B048-85BDC9FD1C3A}</a:tableStyleId>
              </a:tblPr>
              <a:tblGrid>
                <a:gridCol w="2495415"/>
                <a:gridCol w="7351970"/>
              </a:tblGrid>
              <a:tr h="359746">
                <a:tc>
                  <a:txBody>
                    <a:bodyPr/>
                    <a:lstStyle/>
                    <a:p>
                      <a:pPr indent="-547370" algn="ctr"/>
                      <a:r>
                        <a:rPr lang="zh-CN" sz="1600" kern="0">
                          <a:effectLst/>
                        </a:rPr>
                        <a:t>模式</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23218" marR="23218" marT="23218" marB="23218"/>
                </a:tc>
                <a:tc>
                  <a:txBody>
                    <a:bodyPr/>
                    <a:lstStyle/>
                    <a:p>
                      <a:pPr marL="0" indent="-547370" algn="ctr" defTabSz="1219200" rtl="0" eaLnBrk="1" latinLnBrk="0" hangingPunct="1"/>
                      <a:r>
                        <a:rPr lang="zh-CN" altLang="en-US" sz="1600" b="1" kern="0">
                          <a:solidFill>
                            <a:schemeClr val="lt1"/>
                          </a:solidFill>
                          <a:effectLst/>
                          <a:latin typeface="+mn-lt"/>
                          <a:ea typeface="+mn-ea"/>
                          <a:cs typeface="+mn-cs"/>
                        </a:rPr>
                        <a:t>描述</a:t>
                      </a:r>
                      <a:endParaRPr lang="zh-CN" altLang="en-US" sz="1600" b="1" kern="0">
                        <a:solidFill>
                          <a:schemeClr val="lt1"/>
                        </a:solidFill>
                        <a:effectLst/>
                        <a:latin typeface="+mn-lt"/>
                        <a:ea typeface="+mn-ea"/>
                        <a:cs typeface="+mn-cs"/>
                      </a:endParaRPr>
                    </a:p>
                  </a:txBody>
                  <a:tcPr marL="23218" marR="23218" marT="23218" marB="23218"/>
                </a:tc>
              </a:tr>
              <a:tr h="503270">
                <a:tc>
                  <a:txBody>
                    <a:bodyPr/>
                    <a:lstStyle/>
                    <a:p>
                      <a:pPr indent="-547370" algn="l">
                        <a:lnSpc>
                          <a:spcPts val="2400"/>
                        </a:lnSpc>
                      </a:pPr>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zh-CN" sz="1400" kern="0">
                          <a:effectLst/>
                        </a:rPr>
                        <a:t>匹配输入字符串的开始位置。</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r h="503270">
                <a:tc>
                  <a:txBody>
                    <a:bodyPr/>
                    <a:lstStyle/>
                    <a:p>
                      <a:pPr indent="-547370" algn="l">
                        <a:lnSpc>
                          <a:spcPts val="2400"/>
                        </a:lnSpc>
                      </a:pPr>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zh-CN" sz="1400" kern="0">
                          <a:effectLst/>
                        </a:rPr>
                        <a:t>匹配输入字符串的结束位置。</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r h="503270">
                <a:tc>
                  <a:txBody>
                    <a:bodyPr/>
                    <a:lstStyle/>
                    <a:p>
                      <a:pPr indent="-547370" algn="l">
                        <a:lnSpc>
                          <a:spcPts val="2400"/>
                        </a:lnSpc>
                      </a:pPr>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zh-CN" sz="1400" kern="0">
                          <a:effectLst/>
                        </a:rPr>
                        <a:t>匹配除</a:t>
                      </a:r>
                      <a:r>
                        <a:rPr lang="en-US" sz="1400" kern="0">
                          <a:effectLst/>
                        </a:rPr>
                        <a:t> "\n" </a:t>
                      </a:r>
                      <a:r>
                        <a:rPr lang="zh-CN" sz="1400" kern="0">
                          <a:effectLst/>
                        </a:rPr>
                        <a:t>之外的任何单个字符。</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r h="503270">
                <a:tc>
                  <a:txBody>
                    <a:bodyPr/>
                    <a:lstStyle/>
                    <a:p>
                      <a:pPr indent="-547370" algn="l">
                        <a:lnSpc>
                          <a:spcPts val="2400"/>
                        </a:lnSpc>
                      </a:pPr>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zh-CN" sz="1400" kern="0">
                          <a:effectLst/>
                        </a:rPr>
                        <a:t>字符集合。匹配所包含的任意一个字符。例如，</a:t>
                      </a:r>
                      <a:r>
                        <a:rPr lang="en-US" sz="1400" kern="0">
                          <a:effectLst/>
                        </a:rPr>
                        <a:t> '[abc]' </a:t>
                      </a:r>
                      <a:r>
                        <a:rPr lang="zh-CN" sz="1400" kern="0">
                          <a:effectLst/>
                        </a:rPr>
                        <a:t>可以匹配</a:t>
                      </a:r>
                      <a:r>
                        <a:rPr lang="en-US" sz="1400" kern="0">
                          <a:effectLst/>
                        </a:rPr>
                        <a:t> "plain" </a:t>
                      </a:r>
                      <a:r>
                        <a:rPr lang="zh-CN" sz="1400" kern="0">
                          <a:effectLst/>
                        </a:rPr>
                        <a:t>中的</a:t>
                      </a:r>
                      <a:r>
                        <a:rPr lang="en-US" sz="1400" kern="0">
                          <a:effectLst/>
                        </a:rPr>
                        <a:t> 'a'</a:t>
                      </a:r>
                      <a:r>
                        <a:rPr lang="zh-CN" sz="1400" kern="0">
                          <a:effectLst/>
                        </a:rPr>
                        <a: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r h="503270">
                <a:tc>
                  <a:txBody>
                    <a:bodyPr/>
                    <a:lstStyle/>
                    <a:p>
                      <a:pPr indent="-547370" algn="l">
                        <a:lnSpc>
                          <a:spcPts val="2400"/>
                        </a:lnSpc>
                      </a:pPr>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zh-CN" sz="1400" kern="0">
                          <a:effectLst/>
                        </a:rPr>
                        <a:t>负值字符集合。匹配未包含的任意字符。例如，</a:t>
                      </a:r>
                      <a:r>
                        <a:rPr lang="en-US" sz="1400" kern="0">
                          <a:effectLst/>
                        </a:rPr>
                        <a:t> '[^abc]' </a:t>
                      </a:r>
                      <a:r>
                        <a:rPr lang="zh-CN" sz="1400" kern="0">
                          <a:effectLst/>
                        </a:rPr>
                        <a:t>可以匹配</a:t>
                      </a:r>
                      <a:r>
                        <a:rPr lang="en-US" sz="1400" kern="0">
                          <a:effectLst/>
                        </a:rPr>
                        <a:t> "plain" </a:t>
                      </a:r>
                      <a:r>
                        <a:rPr lang="zh-CN" sz="1400" kern="0">
                          <a:effectLst/>
                        </a:rPr>
                        <a:t>中的</a:t>
                      </a:r>
                      <a:r>
                        <a:rPr lang="en-US" sz="1400" kern="0">
                          <a:effectLst/>
                        </a:rPr>
                        <a:t>'p'</a:t>
                      </a:r>
                      <a:r>
                        <a:rPr lang="zh-CN" sz="1400" kern="0">
                          <a:effectLst/>
                        </a:rPr>
                        <a: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r h="385782">
                <a:tc>
                  <a:txBody>
                    <a:bodyPr/>
                    <a:lstStyle/>
                    <a:p>
                      <a:pPr indent="-547370" algn="l">
                        <a:lnSpc>
                          <a:spcPts val="2400"/>
                        </a:lnSpc>
                      </a:pPr>
                      <a:r>
                        <a:rPr lang="en-US" sz="1600" kern="0">
                          <a:effectLst/>
                        </a:rPr>
                        <a:t>p1|p2|p3</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zh-CN" sz="1400" kern="0">
                          <a:effectLst/>
                        </a:rPr>
                        <a:t>匹配</a:t>
                      </a:r>
                      <a:r>
                        <a:rPr lang="en-US" sz="1400" kern="0">
                          <a:effectLst/>
                        </a:rPr>
                        <a:t> p1 </a:t>
                      </a:r>
                      <a:r>
                        <a:rPr lang="zh-CN" sz="1400" kern="0">
                          <a:effectLst/>
                        </a:rPr>
                        <a:t>或</a:t>
                      </a:r>
                      <a:r>
                        <a:rPr lang="en-US" sz="1400" kern="0">
                          <a:effectLst/>
                        </a:rPr>
                        <a:t> p2 </a:t>
                      </a:r>
                      <a:r>
                        <a:rPr lang="zh-CN" sz="1400" kern="0">
                          <a:effectLst/>
                        </a:rPr>
                        <a:t>或</a:t>
                      </a:r>
                      <a:r>
                        <a:rPr lang="en-US" sz="1400" kern="0">
                          <a:effectLst/>
                        </a:rPr>
                        <a:t> p3</a:t>
                      </a:r>
                      <a:r>
                        <a:rPr lang="zh-CN" sz="1400" kern="0">
                          <a:effectLst/>
                        </a:rPr>
                        <a:t>。例如，</a:t>
                      </a:r>
                      <a:r>
                        <a:rPr lang="en-US" sz="1400" kern="0">
                          <a:effectLst/>
                        </a:rPr>
                        <a:t>'z|food' </a:t>
                      </a:r>
                      <a:r>
                        <a:rPr lang="zh-CN" sz="1400" kern="0">
                          <a:effectLst/>
                        </a:rPr>
                        <a:t>能匹配</a:t>
                      </a:r>
                      <a:r>
                        <a:rPr lang="en-US" sz="1400" kern="0">
                          <a:effectLst/>
                        </a:rPr>
                        <a:t> "z" </a:t>
                      </a:r>
                      <a:r>
                        <a:rPr lang="zh-CN" sz="1400" kern="0">
                          <a:effectLst/>
                        </a:rPr>
                        <a:t>或</a:t>
                      </a:r>
                      <a:r>
                        <a:rPr lang="en-US" sz="1400" kern="0">
                          <a:effectLst/>
                        </a:rPr>
                        <a:t> "food"</a:t>
                      </a:r>
                      <a:r>
                        <a:rPr lang="zh-CN" sz="1400" kern="0">
                          <a:effectLst/>
                        </a:rPr>
                        <a:t>。</a:t>
                      </a:r>
                      <a:r>
                        <a:rPr lang="en-US" sz="1400" kern="0">
                          <a:effectLst/>
                        </a:rPr>
                        <a:t>'(z|f)ood' </a:t>
                      </a:r>
                      <a:r>
                        <a:rPr lang="zh-CN" sz="1400" kern="0">
                          <a:effectLst/>
                        </a:rPr>
                        <a:t>则匹配</a:t>
                      </a:r>
                      <a:r>
                        <a:rPr lang="en-US" sz="1400" kern="0">
                          <a:effectLst/>
                        </a:rPr>
                        <a:t> "zood" </a:t>
                      </a:r>
                      <a:r>
                        <a:rPr lang="zh-CN" sz="1400" kern="0">
                          <a:effectLst/>
                        </a:rPr>
                        <a:t>或</a:t>
                      </a:r>
                      <a:r>
                        <a:rPr lang="en-US" sz="1400" kern="0">
                          <a:effectLst/>
                        </a:rPr>
                        <a:t> "food"</a:t>
                      </a:r>
                      <a:r>
                        <a:rPr lang="zh-CN" sz="1400" kern="0">
                          <a:effectLst/>
                        </a:rPr>
                        <a: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bl>
          </a:graphicData>
        </a:graphic>
      </p:graphicFrame>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a:t>正则表达式</a:t>
            </a:r>
            <a:endParaRPr kumimoji="1" lang="zh-CN" altLang="en-US" dirty="0"/>
          </a:p>
        </p:txBody>
      </p:sp>
      <p:graphicFrame>
        <p:nvGraphicFramePr>
          <p:cNvPr id="2" name="表格 1"/>
          <p:cNvGraphicFramePr>
            <a:graphicFrameLocks noGrp="1"/>
          </p:cNvGraphicFramePr>
          <p:nvPr/>
        </p:nvGraphicFramePr>
        <p:xfrm>
          <a:off x="649334" y="1526054"/>
          <a:ext cx="10982889" cy="3203394"/>
        </p:xfrm>
        <a:graphic>
          <a:graphicData uri="http://schemas.openxmlformats.org/drawingml/2006/table">
            <a:tbl>
              <a:tblPr firstRow="1" firstCol="1" bandRow="1">
                <a:tableStyleId>{5C22544A-7EE6-4342-B048-85BDC9FD1C3A}</a:tableStyleId>
              </a:tblPr>
              <a:tblGrid>
                <a:gridCol w="2757516"/>
                <a:gridCol w="8225373"/>
              </a:tblGrid>
              <a:tr h="584914">
                <a:tc>
                  <a:txBody>
                    <a:bodyPr/>
                    <a:lstStyle/>
                    <a:p>
                      <a:pPr indent="-547370" algn="ctr"/>
                      <a:r>
                        <a:rPr lang="zh-CN" sz="1600" kern="0">
                          <a:effectLst/>
                        </a:rPr>
                        <a:t>模式</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23218" marR="23218" marT="23218" marB="23218"/>
                </a:tc>
                <a:tc>
                  <a:txBody>
                    <a:bodyPr/>
                    <a:lstStyle/>
                    <a:p>
                      <a:pPr indent="-547370" algn="ctr"/>
                      <a:r>
                        <a:rPr lang="zh-CN" sz="1600" kern="0">
                          <a:effectLst/>
                        </a:rPr>
                        <a:t>描述</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23218" marR="23218" marT="23218" marB="23218"/>
                </a:tc>
              </a:tr>
              <a:tr h="438801">
                <a:tc>
                  <a:txBody>
                    <a:bodyPr/>
                    <a:lstStyle/>
                    <a:p>
                      <a:pPr indent="-547370">
                        <a:lnSpc>
                          <a:spcPts val="2400"/>
                        </a:lnSpc>
                      </a:pPr>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zh-CN" sz="1600" kern="0">
                          <a:effectLst/>
                        </a:rPr>
                        <a:t>匹配前面的子表达式零次或多次。例如，</a:t>
                      </a:r>
                      <a:r>
                        <a:rPr lang="en-US" sz="1600" kern="0">
                          <a:effectLst/>
                        </a:rPr>
                        <a:t>zo* </a:t>
                      </a:r>
                      <a:r>
                        <a:rPr lang="zh-CN" sz="1600" kern="0">
                          <a:effectLst/>
                        </a:rPr>
                        <a:t>能匹配</a:t>
                      </a:r>
                      <a:r>
                        <a:rPr lang="en-US" sz="1600" kern="0">
                          <a:effectLst/>
                        </a:rPr>
                        <a:t> "z" </a:t>
                      </a:r>
                      <a:r>
                        <a:rPr lang="zh-CN" sz="1600" kern="0">
                          <a:effectLst/>
                        </a:rPr>
                        <a:t>以及</a:t>
                      </a:r>
                      <a:r>
                        <a:rPr lang="en-US" sz="1600" kern="0">
                          <a:effectLst/>
                        </a:rPr>
                        <a:t> "zoo"</a:t>
                      </a:r>
                      <a:r>
                        <a:rPr lang="zh-CN" sz="1600" kern="0">
                          <a:effectLst/>
                        </a:rPr>
                        <a:t>。</a:t>
                      </a:r>
                      <a:r>
                        <a:rPr lang="en-US" sz="1600" kern="0">
                          <a:effectLst/>
                        </a:rPr>
                        <a:t>* </a:t>
                      </a:r>
                      <a:r>
                        <a:rPr lang="zh-CN" sz="1600" kern="0">
                          <a:effectLst/>
                        </a:rPr>
                        <a:t>等价于</a:t>
                      </a:r>
                      <a:r>
                        <a:rPr lang="en-US" sz="1600" kern="0">
                          <a:effectLst/>
                        </a:rPr>
                        <a:t>{0,}</a:t>
                      </a:r>
                      <a:r>
                        <a:rPr lang="zh-CN"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r h="751327">
                <a:tc>
                  <a:txBody>
                    <a:bodyPr/>
                    <a:lstStyle/>
                    <a:p>
                      <a:pPr indent="-547370">
                        <a:lnSpc>
                          <a:spcPts val="2400"/>
                        </a:lnSpc>
                      </a:pPr>
                      <a:r>
                        <a:rPr lang="en-US"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zh-CN" sz="1600" kern="0">
                          <a:effectLst/>
                        </a:rPr>
                        <a:t>匹配前面的子表达式一次或多次。例如，</a:t>
                      </a:r>
                      <a:r>
                        <a:rPr lang="en-US" sz="1600" kern="0">
                          <a:effectLst/>
                        </a:rPr>
                        <a:t>'zo+' </a:t>
                      </a:r>
                      <a:r>
                        <a:rPr lang="zh-CN" sz="1600" kern="0">
                          <a:effectLst/>
                        </a:rPr>
                        <a:t>能匹配</a:t>
                      </a:r>
                      <a:r>
                        <a:rPr lang="en-US" sz="1600" kern="0">
                          <a:effectLst/>
                        </a:rPr>
                        <a:t> "zo" </a:t>
                      </a:r>
                      <a:r>
                        <a:rPr lang="zh-CN" sz="1600" kern="0">
                          <a:effectLst/>
                        </a:rPr>
                        <a:t>以及</a:t>
                      </a:r>
                      <a:r>
                        <a:rPr lang="en-US" sz="1600" kern="0">
                          <a:effectLst/>
                        </a:rPr>
                        <a:t> "zoo"</a:t>
                      </a:r>
                      <a:r>
                        <a:rPr lang="zh-CN" sz="1600" kern="0">
                          <a:effectLst/>
                        </a:rPr>
                        <a:t>，但不能匹配</a:t>
                      </a:r>
                      <a:r>
                        <a:rPr lang="en-US" sz="1600" kern="0">
                          <a:effectLst/>
                        </a:rPr>
                        <a:t> "z"</a:t>
                      </a:r>
                      <a:r>
                        <a:rPr lang="zh-CN" sz="1600" kern="0">
                          <a:effectLst/>
                        </a:rPr>
                        <a:t>。</a:t>
                      </a:r>
                      <a:r>
                        <a:rPr lang="en-US" sz="1600" kern="0">
                          <a:effectLst/>
                        </a:rPr>
                        <a:t>+ </a:t>
                      </a:r>
                      <a:r>
                        <a:rPr lang="zh-CN" sz="1600" kern="0">
                          <a:effectLst/>
                        </a:rPr>
                        <a:t>等价于</a:t>
                      </a:r>
                      <a:r>
                        <a:rPr lang="en-US" sz="1600" kern="0">
                          <a:effectLst/>
                        </a:rPr>
                        <a:t> {1,}</a:t>
                      </a:r>
                      <a:r>
                        <a:rPr lang="zh-CN"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r h="729762">
                <a:tc>
                  <a:txBody>
                    <a:bodyPr/>
                    <a:lstStyle/>
                    <a:p>
                      <a:pPr indent="-547370">
                        <a:lnSpc>
                          <a:spcPts val="2400"/>
                        </a:lnSpc>
                      </a:pPr>
                      <a:r>
                        <a:rPr lang="en-US" sz="1600" kern="0">
                          <a:effectLst/>
                        </a:rPr>
                        <a:t>{n}</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en-US" sz="1600" kern="0">
                          <a:effectLst/>
                        </a:rPr>
                        <a:t>n </a:t>
                      </a:r>
                      <a:r>
                        <a:rPr lang="zh-CN" sz="1600" kern="0">
                          <a:effectLst/>
                        </a:rPr>
                        <a:t>是一个非负整数。匹配确定的</a:t>
                      </a:r>
                      <a:r>
                        <a:rPr lang="en-US" sz="1600" kern="0">
                          <a:effectLst/>
                        </a:rPr>
                        <a:t> n </a:t>
                      </a:r>
                      <a:r>
                        <a:rPr lang="zh-CN" sz="1600" kern="0">
                          <a:effectLst/>
                        </a:rPr>
                        <a:t>次。例如，</a:t>
                      </a:r>
                      <a:r>
                        <a:rPr lang="en-US" sz="1600" kern="0">
                          <a:effectLst/>
                        </a:rPr>
                        <a:t>'o{2}' </a:t>
                      </a:r>
                      <a:r>
                        <a:rPr lang="zh-CN" sz="1600" kern="0">
                          <a:effectLst/>
                        </a:rPr>
                        <a:t>不能匹配</a:t>
                      </a:r>
                      <a:r>
                        <a:rPr lang="en-US" sz="1600" kern="0">
                          <a:effectLst/>
                        </a:rPr>
                        <a:t> "Bob" </a:t>
                      </a:r>
                      <a:r>
                        <a:rPr lang="zh-CN" sz="1600" kern="0">
                          <a:effectLst/>
                        </a:rPr>
                        <a:t>中的</a:t>
                      </a:r>
                      <a:r>
                        <a:rPr lang="en-US" sz="1600" kern="0">
                          <a:effectLst/>
                        </a:rPr>
                        <a:t> 'o'</a:t>
                      </a:r>
                      <a:r>
                        <a:rPr lang="zh-CN" sz="1600" kern="0">
                          <a:effectLst/>
                        </a:rPr>
                        <a:t>，但是能匹配 </a:t>
                      </a:r>
                      <a:r>
                        <a:rPr lang="en-US" sz="1600" kern="0">
                          <a:effectLst/>
                        </a:rPr>
                        <a:t>"food" </a:t>
                      </a:r>
                      <a:r>
                        <a:rPr lang="zh-CN" sz="1600" kern="0">
                          <a:effectLst/>
                        </a:rPr>
                        <a:t>中的两个</a:t>
                      </a:r>
                      <a:r>
                        <a:rPr lang="en-US" sz="1600" kern="0">
                          <a:effectLst/>
                        </a:rPr>
                        <a:t> o</a:t>
                      </a:r>
                      <a:r>
                        <a:rPr lang="zh-CN" sz="1600" kern="0">
                          <a:effectLst/>
                        </a:rPr>
                        <a:t>。</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r h="698590">
                <a:tc>
                  <a:txBody>
                    <a:bodyPr/>
                    <a:lstStyle/>
                    <a:p>
                      <a:pPr indent="-547370">
                        <a:lnSpc>
                          <a:spcPts val="2400"/>
                        </a:lnSpc>
                      </a:pPr>
                      <a:r>
                        <a:rPr lang="en-US" sz="1600" kern="0">
                          <a:effectLst/>
                        </a:rPr>
                        <a:t>{n,m}</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c>
                  <a:txBody>
                    <a:bodyPr/>
                    <a:lstStyle/>
                    <a:p>
                      <a:pPr indent="-547370">
                        <a:lnSpc>
                          <a:spcPts val="2400"/>
                        </a:lnSpc>
                      </a:pPr>
                      <a:r>
                        <a:rPr lang="en-US" sz="1600" kern="0">
                          <a:effectLst/>
                        </a:rPr>
                        <a:t>m </a:t>
                      </a:r>
                      <a:r>
                        <a:rPr lang="zh-CN" sz="1600" kern="0">
                          <a:effectLst/>
                        </a:rPr>
                        <a:t>和</a:t>
                      </a:r>
                      <a:r>
                        <a:rPr lang="en-US" sz="1600" kern="0">
                          <a:effectLst/>
                        </a:rPr>
                        <a:t> n </a:t>
                      </a:r>
                      <a:r>
                        <a:rPr lang="zh-CN" sz="1600" kern="0">
                          <a:effectLst/>
                        </a:rPr>
                        <a:t>均为非负整数，其中</a:t>
                      </a:r>
                      <a:r>
                        <a:rPr lang="en-US" sz="1600" kern="0">
                          <a:effectLst/>
                        </a:rPr>
                        <a:t>n &lt;= m</a:t>
                      </a:r>
                      <a:r>
                        <a:rPr lang="zh-CN" sz="1600" kern="0">
                          <a:effectLst/>
                        </a:rPr>
                        <a:t>。最少匹配</a:t>
                      </a:r>
                      <a:r>
                        <a:rPr lang="en-US" sz="1600" kern="0">
                          <a:effectLst/>
                        </a:rPr>
                        <a:t> n </a:t>
                      </a:r>
                      <a:r>
                        <a:rPr lang="zh-CN" sz="1600" kern="0">
                          <a:effectLst/>
                        </a:rPr>
                        <a:t>次且最多匹配</a:t>
                      </a:r>
                      <a:r>
                        <a:rPr lang="en-US" sz="1600" kern="0">
                          <a:effectLst/>
                        </a:rPr>
                        <a:t> m </a:t>
                      </a:r>
                      <a:r>
                        <a:rPr lang="zh-CN" sz="1600" kern="0">
                          <a:effectLst/>
                        </a:rPr>
                        <a:t>次。</a:t>
                      </a:r>
                      <a:endParaRPr lang="zh-CN" sz="1600" kern="100">
                        <a:effectLst/>
                        <a:latin typeface="等线" panose="02010600030101010101" charset="-122"/>
                        <a:ea typeface="等线" panose="02010600030101010101" charset="-122"/>
                        <a:cs typeface="Times New Roman" panose="02020603050405020304" pitchFamily="18" charset="0"/>
                      </a:endParaRPr>
                    </a:p>
                  </a:txBody>
                  <a:tcPr marL="38697" marR="38697" marT="54176" marB="54176"/>
                </a:tc>
              </a:tr>
            </a:tbl>
          </a:graphicData>
        </a:graphic>
      </p:graphicFrame>
      <p:sp>
        <p:nvSpPr>
          <p:cNvPr id="13" name="文本占位符 3"/>
          <p:cNvSpPr txBox="1"/>
          <p:nvPr/>
        </p:nvSpPr>
        <p:spPr>
          <a:xfrm>
            <a:off x="508657" y="836764"/>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格式</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a:t>正则表达式</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8" name="文本框 17"/>
          <p:cNvSpPr txBox="1"/>
          <p:nvPr/>
        </p:nvSpPr>
        <p:spPr>
          <a:xfrm>
            <a:off x="710880" y="1580111"/>
            <a:ext cx="9893543" cy="4247317"/>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在字符串开始处进行匹配</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'abc'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REGEXP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在字符串末尾开始匹配</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'abc'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REGEXP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'abc'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REGEXP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en-US" altLang="zh-CN" b="1" kern="100">
              <a:solidFill>
                <a:srgbClr val="000080"/>
              </a:solidFill>
              <a:latin typeface="等线" panose="02010600030101010101" charset="-122"/>
              <a:ea typeface="等线" panose="02010600030101010101" charset="-122"/>
              <a:cs typeface="Times New Roman" panose="02020603050405020304" pitchFamily="18" charset="0"/>
            </a:endParaRPr>
          </a:p>
          <a:p>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匹配任意字符</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'abc'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REGEXP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'.b'</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'abc'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REGEXP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'abc'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REGEXP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匹配括号内的任意单个字符</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'abc'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REGEXP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'[xyz]'</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'abc'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REGEXP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'[xaz]'</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a:t>正则表达式</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8" name="文本框 17"/>
          <p:cNvSpPr txBox="1"/>
          <p:nvPr/>
        </p:nvSpPr>
        <p:spPr>
          <a:xfrm>
            <a:off x="892723" y="1580111"/>
            <a:ext cx="9893543" cy="424731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注意</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符合只有在</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内才是取反的意思，在别的地方都是表示开始处匹配</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'[^abc]'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'x'</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'[^abc]'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'abc'</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匹配</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个或多个</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包括空字符串。</a:t>
            </a:r>
            <a:r>
              <a:rPr kumimoji="0" lang="zh-CN" altLang="zh-CN" sz="18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可以作为占位符使用</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有没有指定字符都可以匹配到数据</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'stab'</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'stb'</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匹配</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个或者多个</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但是不包括空字符</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'stab'</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'stb'</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a:t>正则表达式</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8" name="文本框 17"/>
          <p:cNvSpPr txBox="1"/>
          <p:nvPr/>
        </p:nvSpPr>
        <p:spPr>
          <a:xfrm>
            <a:off x="892723" y="1580111"/>
            <a:ext cx="9893543" cy="452431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匹配</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个或者</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个</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'stb'</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'stab'</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'staab'</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a1|a2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匹配</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a1</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或者</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a2</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'b'</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'b'</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'c'</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a{m}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匹配</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m</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个</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'auuuuc'</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'au{4}c'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'auuuuc'</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'au{3}c'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sz="2400"/>
              <a:t>MySQL</a:t>
            </a:r>
            <a:r>
              <a:rPr kumimoji="1" lang="zh-CN" altLang="en-US" sz="2400"/>
              <a:t>数据库基本操作</a:t>
            </a:r>
            <a:r>
              <a:rPr kumimoji="1" lang="en-US" altLang="zh-CN" sz="2400"/>
              <a:t>-DQL-</a:t>
            </a:r>
            <a:r>
              <a:rPr kumimoji="1" lang="zh-CN" altLang="en-US"/>
              <a:t>正则表达式</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8" name="文本框 17"/>
          <p:cNvSpPr txBox="1"/>
          <p:nvPr/>
        </p:nvSpPr>
        <p:spPr>
          <a:xfrm>
            <a:off x="892723" y="1580111"/>
            <a:ext cx="9893543" cy="313932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a{m,n}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匹配</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m</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n</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个</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包含</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m</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和</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n</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'auuuuc'</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'au{3,5}c'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'auuuuc'</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'au{4,5}c'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'auuuuc'</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'au{5,10}c'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(abc) abc</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作为一个序列匹配，不用括号括起来都是用单个字符去匹配，如果要把多个字符作为一个整体去匹配就需要用到括号，所以括号适合上面的所有情况。</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'xababy'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'x(abab)y'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'xababy'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'x(ab)*y'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'xababy'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REGEXP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'x(ab){1,2}y'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的多表操作</a:t>
            </a:r>
            <a:br>
              <a:rPr kumimoji="1" lang="en-US" altLang="zh-CN"/>
            </a:br>
            <a:endParaRPr kumimoji="1" lang="zh-CN"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31522" y="1457271"/>
            <a:ext cx="10749598" cy="4219575"/>
          </a:xfrm>
        </p:spPr>
        <p:txBody>
          <a:bodyPr/>
          <a:lstStyle/>
          <a:p>
            <a:pPr marL="0" indent="0">
              <a:buNone/>
            </a:pPr>
            <a:endParaRPr lang="zh-CN" altLang="en-US"/>
          </a:p>
          <a:p>
            <a:pPr>
              <a:buFont typeface="Wingdings" panose="05000000000000000000" pitchFamily="2" charset="2"/>
              <a:buChar char="u"/>
            </a:pPr>
            <a:r>
              <a:rPr lang="zh-CN" altLang="en-US"/>
              <a:t>机器语言</a:t>
            </a:r>
            <a:endParaRPr lang="en-US" altLang="zh-CN"/>
          </a:p>
          <a:p>
            <a:pPr marL="0" indent="0">
              <a:buNone/>
            </a:pPr>
            <a:endParaRPr lang="en-US" altLang="zh-CN" dirty="0"/>
          </a:p>
        </p:txBody>
      </p:sp>
      <p:sp>
        <p:nvSpPr>
          <p:cNvPr id="3" name="标题 2"/>
          <p:cNvSpPr>
            <a:spLocks noGrp="1"/>
          </p:cNvSpPr>
          <p:nvPr>
            <p:ph type="title"/>
          </p:nvPr>
        </p:nvSpPr>
        <p:spPr/>
        <p:txBody>
          <a:bodyPr/>
          <a:lstStyle/>
          <a:p>
            <a:r>
              <a:rPr kumimoji="1" lang="zh-CN" altLang="en-US"/>
              <a:t>计算机语言</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、编程语言概述</a:t>
            </a:r>
            <a:endParaRPr kumimoji="1" lang="zh-CN" altLang="en-US" dirty="0"/>
          </a:p>
        </p:txBody>
      </p:sp>
      <p:pic>
        <p:nvPicPr>
          <p:cNvPr id="40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248821" y="1752546"/>
            <a:ext cx="5715000" cy="39243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介绍</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8" name="文本框 7"/>
          <p:cNvSpPr txBox="1"/>
          <p:nvPr/>
        </p:nvSpPr>
        <p:spPr>
          <a:xfrm>
            <a:off x="710880" y="1580110"/>
            <a:ext cx="10749598" cy="830997"/>
          </a:xfrm>
          <a:prstGeom prst="rect">
            <a:avLst/>
          </a:prstGeom>
          <a:noFill/>
        </p:spPr>
        <p:txBody>
          <a:bodyPr wrap="square">
            <a:spAutoFit/>
          </a:bodyPr>
          <a:lstStyle/>
          <a:p>
            <a:r>
              <a:rPr lang="zh-CN" altLang="en-US" sz="1600">
                <a:ea typeface="Alibaba PuHuiTi B"/>
              </a:rPr>
              <a:t>实际开发中，一个项目通常需要很多张表才能完成。例如：一个商城项目就需要分类表</a:t>
            </a:r>
            <a:r>
              <a:rPr lang="en-US" altLang="zh-CN" sz="1600">
                <a:ea typeface="Alibaba PuHuiTi B"/>
              </a:rPr>
              <a:t>(category)</a:t>
            </a:r>
            <a:r>
              <a:rPr lang="zh-CN" altLang="en-US" sz="1600">
                <a:ea typeface="Alibaba PuHuiTi B"/>
              </a:rPr>
              <a:t>、商品表</a:t>
            </a:r>
            <a:r>
              <a:rPr lang="en-US" altLang="zh-CN" sz="1600">
                <a:ea typeface="Alibaba PuHuiTi B"/>
              </a:rPr>
              <a:t>(products)</a:t>
            </a:r>
            <a:r>
              <a:rPr lang="zh-CN" altLang="en-US" sz="1600">
                <a:ea typeface="Alibaba PuHuiTi B"/>
              </a:rPr>
              <a:t>、订单表</a:t>
            </a:r>
            <a:r>
              <a:rPr lang="en-US" altLang="zh-CN" sz="1600">
                <a:ea typeface="Alibaba PuHuiTi B"/>
              </a:rPr>
              <a:t>(orders)</a:t>
            </a:r>
            <a:r>
              <a:rPr lang="zh-CN" altLang="en-US" sz="1600">
                <a:ea typeface="Alibaba PuHuiTi B"/>
              </a:rPr>
              <a:t>等多张表。且这些表的数据之间存在一定的关系，接下来我们将在单表的基础上，一起学习多表方面的知识。</a:t>
            </a:r>
            <a:endParaRPr lang="zh-CN" altLang="en-US" sz="1600">
              <a:ea typeface="Alibaba PuHuiTi B"/>
            </a:endParaRPr>
          </a:p>
        </p:txBody>
      </p:sp>
      <p:pic>
        <p:nvPicPr>
          <p:cNvPr id="9" name="图片 8" descr="tab_category"/>
          <p:cNvPicPr/>
          <p:nvPr/>
        </p:nvPicPr>
        <p:blipFill>
          <a:blip r:embed="rId1"/>
          <a:stretch>
            <a:fillRect/>
          </a:stretch>
        </p:blipFill>
        <p:spPr>
          <a:xfrm>
            <a:off x="3320629" y="2561877"/>
            <a:ext cx="3551521" cy="3764130"/>
          </a:xfrm>
          <a:prstGeom prst="rect">
            <a:avLst/>
          </a:prstGeom>
        </p:spPr>
      </p:pic>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多表关系</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8" name="文本框 7"/>
          <p:cNvSpPr txBox="1"/>
          <p:nvPr/>
        </p:nvSpPr>
        <p:spPr>
          <a:xfrm>
            <a:off x="721201" y="2157076"/>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Calibri" panose="020F0502020204030204"/>
                <a:ea typeface="黑体" panose="02010609060101010101" pitchFamily="49" charset="-122"/>
              </a:rPr>
              <a:t>一对一关系</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7" name="文本框 6"/>
          <p:cNvSpPr txBox="1"/>
          <p:nvPr/>
        </p:nvSpPr>
        <p:spPr>
          <a:xfrm>
            <a:off x="835050" y="2732435"/>
            <a:ext cx="10521899" cy="861774"/>
          </a:xfrm>
          <a:prstGeom prst="rect">
            <a:avLst/>
          </a:prstGeom>
          <a:noFill/>
        </p:spPr>
        <p:txBody>
          <a:bodyPr wrap="square">
            <a:spAutoFit/>
          </a:bodyPr>
          <a:lstStyle/>
          <a:p>
            <a:pPr marL="285750" indent="-285750" algn="l">
              <a:buFont typeface="Arial" panose="020B0604020202020204" pitchFamily="34" charset="0"/>
              <a:buChar char="•"/>
            </a:pPr>
            <a:r>
              <a:rPr lang="zh-CN" altLang="en-US" sz="1600">
                <a:ea typeface="Alibaba PuHuiTi B"/>
              </a:rPr>
              <a:t>一个学生只有一张身份证；一张身份证只能对应一学生。</a:t>
            </a:r>
            <a:endParaRPr lang="en-US" altLang="zh-CN" sz="1600">
              <a:ea typeface="Alibaba PuHuiTi B"/>
            </a:endParaRPr>
          </a:p>
          <a:p>
            <a:pPr marL="285750" indent="-285750" algn="l">
              <a:buFont typeface="Arial" panose="020B0604020202020204" pitchFamily="34" charset="0"/>
              <a:buChar char="•"/>
            </a:pPr>
            <a:r>
              <a:rPr lang="zh-CN" altLang="en-US" sz="1600">
                <a:ea typeface="Alibaba PuHuiTi B"/>
              </a:rPr>
              <a:t>在任一表中添加唯一外键，指向另一方主键，确保一对一关系。</a:t>
            </a:r>
            <a:endParaRPr lang="en-US" altLang="zh-CN" sz="1600">
              <a:ea typeface="Alibaba PuHuiTi B"/>
            </a:endParaRPr>
          </a:p>
          <a:p>
            <a:pPr marL="285750" indent="-285750" algn="l">
              <a:buFont typeface="Arial" panose="020B0604020202020204" pitchFamily="34" charset="0"/>
              <a:buChar char="•"/>
            </a:pPr>
            <a:r>
              <a:rPr lang="zh-CN" altLang="en-US" sz="1600">
                <a:ea typeface="Alibaba PuHuiTi B"/>
              </a:rPr>
              <a:t>一般一对一关系很少见，遇到一对一关系的表最好是合并表</a:t>
            </a:r>
            <a:r>
              <a:rPr lang="zh-CN" altLang="en-US" b="0" i="0">
                <a:solidFill>
                  <a:srgbClr val="494949"/>
                </a:solidFill>
                <a:effectLst/>
                <a:latin typeface="Courier New" panose="02070409020205090404" pitchFamily="49" charset="0"/>
              </a:rPr>
              <a:t>。</a:t>
            </a:r>
            <a:endParaRPr lang="zh-CN" altLang="en-US" b="0" i="0">
              <a:solidFill>
                <a:srgbClr val="494949"/>
              </a:solidFill>
              <a:effectLst/>
              <a:latin typeface="PingFang SC"/>
            </a:endParaRPr>
          </a:p>
        </p:txBody>
      </p:sp>
      <p:pic>
        <p:nvPicPr>
          <p:cNvPr id="21" name="图片 20"/>
          <p:cNvPicPr>
            <a:picLocks noChangeAspect="1"/>
          </p:cNvPicPr>
          <p:nvPr/>
        </p:nvPicPr>
        <p:blipFill>
          <a:blip r:embed="rId1"/>
          <a:stretch>
            <a:fillRect/>
          </a:stretch>
        </p:blipFill>
        <p:spPr>
          <a:xfrm>
            <a:off x="938579" y="4027184"/>
            <a:ext cx="7667625" cy="2343150"/>
          </a:xfrm>
          <a:prstGeom prst="rect">
            <a:avLst/>
          </a:prstGeom>
        </p:spPr>
      </p:pic>
      <p:sp>
        <p:nvSpPr>
          <p:cNvPr id="9" name="文本框 8"/>
          <p:cNvSpPr txBox="1"/>
          <p:nvPr/>
        </p:nvSpPr>
        <p:spPr>
          <a:xfrm>
            <a:off x="721200" y="1520162"/>
            <a:ext cx="9170145" cy="646331"/>
          </a:xfrm>
          <a:prstGeom prst="rect">
            <a:avLst/>
          </a:prstGeom>
          <a:noFill/>
        </p:spPr>
        <p:txBody>
          <a:bodyPr wrap="square">
            <a:spAutoFit/>
          </a:bodyPr>
          <a:lstStyle/>
          <a:p>
            <a:r>
              <a:rPr lang="en-US" altLang="zh-CN"/>
              <a:t>MySQL</a:t>
            </a:r>
            <a:r>
              <a:rPr lang="zh-CN" altLang="en-US"/>
              <a:t>多表之间的关系可以概括为：</a:t>
            </a:r>
            <a:r>
              <a:rPr lang="zh-CN" altLang="en-US">
                <a:highlight>
                  <a:srgbClr val="FFFF00"/>
                </a:highlight>
              </a:rPr>
              <a:t>一对一、一对多</a:t>
            </a:r>
            <a:r>
              <a:rPr lang="en-US" altLang="zh-CN">
                <a:highlight>
                  <a:srgbClr val="FFFF00"/>
                </a:highlight>
              </a:rPr>
              <a:t>/</a:t>
            </a:r>
            <a:r>
              <a:rPr lang="zh-CN" altLang="en-US">
                <a:highlight>
                  <a:srgbClr val="FFFF00"/>
                </a:highlight>
              </a:rPr>
              <a:t>多对一关系，多对多</a:t>
            </a:r>
            <a:endParaRPr lang="zh-CN" altLang="en-US">
              <a:highlight>
                <a:srgbClr val="FFFF00"/>
              </a:highlight>
            </a:endParaRPr>
          </a:p>
          <a:p>
            <a:endParaRPr lang="zh-CN" altLang="en-US"/>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多表关系</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0" name="文本框 9"/>
          <p:cNvSpPr txBox="1"/>
          <p:nvPr/>
        </p:nvSpPr>
        <p:spPr>
          <a:xfrm>
            <a:off x="587788" y="1749136"/>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一对多</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多对一关系</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3" name="文本框 12"/>
          <p:cNvSpPr txBox="1"/>
          <p:nvPr/>
        </p:nvSpPr>
        <p:spPr>
          <a:xfrm>
            <a:off x="833070" y="2268134"/>
            <a:ext cx="9014314"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部门和员工</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分析：一个部门有多个员工，一个员工只能对应一个部门</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实现原则：在多的一方建立外键，指向一的一方的主键</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4" name="图片 3"/>
          <p:cNvPicPr>
            <a:picLocks noChangeAspect="1"/>
          </p:cNvPicPr>
          <p:nvPr/>
        </p:nvPicPr>
        <p:blipFill>
          <a:blip r:embed="rId1"/>
          <a:stretch>
            <a:fillRect/>
          </a:stretch>
        </p:blipFill>
        <p:spPr>
          <a:xfrm>
            <a:off x="1674935" y="3666537"/>
            <a:ext cx="6362700" cy="2333625"/>
          </a:xfrm>
          <a:prstGeom prst="rect">
            <a:avLst/>
          </a:prstGeom>
        </p:spPr>
      </p:pic>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多表关系</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多对多关系</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807594" y="1889054"/>
            <a:ext cx="9990260" cy="107721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a:ea typeface="Alibaba PuHuiTi B"/>
              </a:rPr>
              <a:t>学生和课程</a:t>
            </a:r>
            <a:endParaRPr lang="zh-CN" altLang="en-US" sz="1600">
              <a:ea typeface="Alibaba PuHuiTi B"/>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a:ea typeface="Alibaba PuHuiTi B"/>
              </a:rPr>
              <a:t>分析：一个学生可以选择很多门课程，一个课程也可以被很多学生选择</a:t>
            </a:r>
            <a:endParaRPr lang="zh-CN" altLang="en-US" sz="1600">
              <a:ea typeface="Alibaba PuHuiTi B"/>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a:ea typeface="Alibaba PuHuiTi B"/>
              </a:rPr>
              <a:t>原则：多对多关系实现需要借助第三张中间表。中间表至少包含两个字段，将多对多的关系，拆成一对多的关系，中间表至少要有两个外键，这两个外键分别指向原来的那两张表的主键</a:t>
            </a:r>
            <a:endParaRPr lang="zh-CN" altLang="en-US" sz="1600">
              <a:ea typeface="Alibaba PuHuiTi B"/>
            </a:endParaRPr>
          </a:p>
        </p:txBody>
      </p:sp>
      <p:pic>
        <p:nvPicPr>
          <p:cNvPr id="7" name="图片 6"/>
          <p:cNvPicPr>
            <a:picLocks noChangeAspect="1"/>
          </p:cNvPicPr>
          <p:nvPr/>
        </p:nvPicPr>
        <p:blipFill>
          <a:blip r:embed="rId1"/>
          <a:stretch>
            <a:fillRect/>
          </a:stretch>
        </p:blipFill>
        <p:spPr>
          <a:xfrm>
            <a:off x="2329377" y="3458714"/>
            <a:ext cx="5534025" cy="3352800"/>
          </a:xfrm>
          <a:prstGeom prst="rect">
            <a:avLst/>
          </a:prstGeom>
        </p:spPr>
      </p:pic>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Calibri" panose="020F0502020204030204"/>
                <a:ea typeface="黑体" panose="02010609060101010101" pitchFamily="49" charset="-122"/>
              </a:rPr>
              <a:t>介绍</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710880" y="1831222"/>
            <a:ext cx="9990260"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MySQL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外键约束（</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FOREIGN KEY</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）是表的一个特殊字段，经常与主键约束一起使用。对于两个具有关联关系的表而言，相关联字段中主键所在的表就是主表（父表），外键所在的表就是从表（子表）。</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外键用来建立主表与从表的关联关系，为两个表的数据建立连接，约束两个表中数据的一致性和完整性。比如，一个水果摊，只有苹果、桃子、李子、西瓜等 </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4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种水果，那么，你来到水果摊要买水果就只能选择苹果、桃子、李子和西瓜，其它的水果都是不能购买的。</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pic>
        <p:nvPicPr>
          <p:cNvPr id="4" name="图片 3"/>
          <p:cNvPicPr>
            <a:picLocks noChangeAspect="1"/>
          </p:cNvPicPr>
          <p:nvPr/>
        </p:nvPicPr>
        <p:blipFill>
          <a:blip r:embed="rId1"/>
          <a:stretch>
            <a:fillRect/>
          </a:stretch>
        </p:blipFill>
        <p:spPr>
          <a:xfrm>
            <a:off x="2389234" y="3568594"/>
            <a:ext cx="5414311" cy="2886042"/>
          </a:xfrm>
          <a:prstGeom prst="rect">
            <a:avLst/>
          </a:prstGeom>
        </p:spPr>
      </p:pic>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Calibri" panose="020F0502020204030204"/>
                <a:ea typeface="黑体" panose="02010609060101010101" pitchFamily="49" charset="-122"/>
              </a:rPr>
              <a:t>特点</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710879" y="1831221"/>
            <a:ext cx="10626507" cy="3581163"/>
          </a:xfrm>
          <a:prstGeom prst="rect">
            <a:avLst/>
          </a:prstGeom>
          <a:noFill/>
        </p:spPr>
        <p:txBody>
          <a:bodyPr wrap="square">
            <a:spAutoFit/>
          </a:bodyPr>
          <a:lstStyle/>
          <a:p>
            <a:pPr algn="l"/>
            <a:r>
              <a:rPr lang="zh-CN" altLang="en-US" sz="1600">
                <a:solidFill>
                  <a:prstClr val="black"/>
                </a:solidFill>
                <a:highlight>
                  <a:srgbClr val="FFFF00"/>
                </a:highlight>
                <a:latin typeface="Calibri" panose="020F0502020204030204"/>
                <a:ea typeface="Alibaba PuHuiTi B"/>
              </a:rPr>
              <a:t>定义一个外键时，需要遵守下列规则：</a:t>
            </a:r>
            <a:endParaRPr lang="en-US" altLang="zh-CN" sz="1600">
              <a:solidFill>
                <a:prstClr val="black"/>
              </a:solidFill>
              <a:highlight>
                <a:srgbClr val="FFFF00"/>
              </a:highlight>
              <a:latin typeface="Calibri" panose="020F0502020204030204"/>
              <a:ea typeface="Alibaba PuHuiTi B"/>
            </a:endParaRPr>
          </a:p>
          <a:p>
            <a:pPr algn="l"/>
            <a:endParaRPr lang="zh-CN" altLang="en-US" sz="1600">
              <a:solidFill>
                <a:prstClr val="black"/>
              </a:solidFill>
              <a:latin typeface="Calibri" panose="020F0502020204030204"/>
              <a:ea typeface="Alibaba PuHuiTi B"/>
            </a:endParaRPr>
          </a:p>
          <a:p>
            <a:pPr marL="285750" indent="-285750" algn="l">
              <a:buFont typeface="Arial" panose="020B0604020202020204" pitchFamily="34" charset="0"/>
              <a:buChar char="•"/>
            </a:pPr>
            <a:r>
              <a:rPr lang="zh-CN" altLang="en-US" sz="1600">
                <a:solidFill>
                  <a:prstClr val="black"/>
                </a:solidFill>
                <a:latin typeface="Calibri" panose="020F0502020204030204"/>
                <a:ea typeface="Alibaba PuHuiTi B"/>
              </a:rPr>
              <a:t>主表必须已经存在于数据库中，或者是当前正在创建的表。</a:t>
            </a:r>
            <a:endParaRPr lang="en-US" altLang="zh-CN" sz="1600">
              <a:solidFill>
                <a:prstClr val="black"/>
              </a:solidFill>
              <a:latin typeface="Calibri" panose="020F0502020204030204"/>
              <a:ea typeface="Alibaba PuHuiTi B"/>
            </a:endParaRPr>
          </a:p>
          <a:p>
            <a:pPr marL="285750" indent="-285750" algn="l">
              <a:buFont typeface="Arial" panose="020B0604020202020204" pitchFamily="34" charset="0"/>
              <a:buChar char="•"/>
            </a:pPr>
            <a:endParaRPr lang="zh-CN" altLang="en-US" sz="1600">
              <a:solidFill>
                <a:prstClr val="black"/>
              </a:solidFill>
              <a:latin typeface="Calibri" panose="020F0502020204030204"/>
              <a:ea typeface="Alibaba PuHuiTi B"/>
            </a:endParaRPr>
          </a:p>
          <a:p>
            <a:pPr algn="l">
              <a:buFont typeface="Arial" panose="020B0604020202020204" pitchFamily="34" charset="0"/>
              <a:buChar char="•"/>
            </a:pPr>
            <a:r>
              <a:rPr lang="zh-CN" altLang="en-US" sz="1600">
                <a:solidFill>
                  <a:prstClr val="black"/>
                </a:solidFill>
                <a:latin typeface="Calibri" panose="020F0502020204030204"/>
                <a:ea typeface="Alibaba PuHuiTi B"/>
              </a:rPr>
              <a:t>    必须为主表定义主键。</a:t>
            </a:r>
            <a:endParaRPr lang="en-US" altLang="zh-CN" sz="1600">
              <a:solidFill>
                <a:prstClr val="black"/>
              </a:solidFill>
              <a:latin typeface="Calibri" panose="020F0502020204030204"/>
              <a:ea typeface="Alibaba PuHuiTi B"/>
            </a:endParaRPr>
          </a:p>
          <a:p>
            <a:pPr algn="l">
              <a:buFont typeface="Arial" panose="020B0604020202020204" pitchFamily="34" charset="0"/>
              <a:buChar char="•"/>
            </a:pPr>
            <a:endParaRPr lang="zh-CN" altLang="en-US" sz="1600">
              <a:solidFill>
                <a:prstClr val="black"/>
              </a:solidFill>
              <a:latin typeface="Calibri" panose="020F0502020204030204"/>
              <a:ea typeface="Alibaba PuHuiTi B"/>
            </a:endParaRPr>
          </a:p>
          <a:p>
            <a:pPr algn="l">
              <a:buFont typeface="Arial" panose="020B0604020202020204" pitchFamily="34" charset="0"/>
              <a:buChar char="•"/>
            </a:pPr>
            <a:r>
              <a:rPr lang="zh-CN" altLang="en-US" sz="1600">
                <a:solidFill>
                  <a:prstClr val="black"/>
                </a:solidFill>
                <a:latin typeface="Calibri" panose="020F0502020204030204"/>
                <a:ea typeface="Alibaba PuHuiTi B"/>
              </a:rPr>
              <a:t>    主键不能包含空值，但允许在外键中出现空值。也就是说，只要外键的每个非空值出现在指定的主键中，这 个外键的内容就是正确的。</a:t>
            </a:r>
            <a:endParaRPr lang="en-US" altLang="zh-CN" sz="1600">
              <a:solidFill>
                <a:prstClr val="black"/>
              </a:solidFill>
              <a:latin typeface="Calibri" panose="020F0502020204030204"/>
              <a:ea typeface="Alibaba PuHuiTi B"/>
            </a:endParaRPr>
          </a:p>
          <a:p>
            <a:pPr algn="l">
              <a:buFont typeface="Arial" panose="020B0604020202020204" pitchFamily="34" charset="0"/>
              <a:buChar char="•"/>
            </a:pPr>
            <a:endParaRPr lang="zh-CN" altLang="en-US" sz="1600">
              <a:solidFill>
                <a:prstClr val="black"/>
              </a:solidFill>
              <a:latin typeface="Calibri" panose="020F0502020204030204"/>
              <a:ea typeface="Alibaba PuHuiTi B"/>
            </a:endParaRPr>
          </a:p>
          <a:p>
            <a:pPr algn="l">
              <a:buFont typeface="Arial" panose="020B0604020202020204" pitchFamily="34" charset="0"/>
              <a:buChar char="•"/>
            </a:pPr>
            <a:r>
              <a:rPr lang="zh-CN" altLang="en-US" sz="1600">
                <a:solidFill>
                  <a:prstClr val="black"/>
                </a:solidFill>
                <a:latin typeface="Calibri" panose="020F0502020204030204"/>
                <a:ea typeface="Alibaba PuHuiTi B"/>
              </a:rPr>
              <a:t>   在主表的表名后面指定列名或列名的组合。这个列或列的组合必须是主表的主键或候选键。</a:t>
            </a:r>
            <a:endParaRPr lang="en-US" altLang="zh-CN" sz="1600">
              <a:solidFill>
                <a:prstClr val="black"/>
              </a:solidFill>
              <a:latin typeface="Calibri" panose="020F0502020204030204"/>
              <a:ea typeface="Alibaba PuHuiTi B"/>
            </a:endParaRPr>
          </a:p>
          <a:p>
            <a:pPr algn="l">
              <a:buFont typeface="Arial" panose="020B0604020202020204" pitchFamily="34" charset="0"/>
              <a:buChar char="•"/>
            </a:pPr>
            <a:endParaRPr lang="zh-CN" altLang="en-US" sz="1600">
              <a:solidFill>
                <a:prstClr val="black"/>
              </a:solidFill>
              <a:latin typeface="Calibri" panose="020F0502020204030204"/>
              <a:ea typeface="Alibaba PuHuiTi B"/>
            </a:endParaRPr>
          </a:p>
          <a:p>
            <a:pPr algn="l">
              <a:buFont typeface="Arial" panose="020B0604020202020204" pitchFamily="34" charset="0"/>
              <a:buChar char="•"/>
            </a:pPr>
            <a:r>
              <a:rPr lang="zh-CN" altLang="en-US" sz="1600">
                <a:solidFill>
                  <a:prstClr val="black"/>
                </a:solidFill>
                <a:latin typeface="Calibri" panose="020F0502020204030204"/>
                <a:ea typeface="Alibaba PuHuiTi B"/>
              </a:rPr>
              <a:t>   外键中列的数目必须和主表的主键中列的数目相同。</a:t>
            </a:r>
            <a:endParaRPr lang="en-US" altLang="zh-CN" sz="1600">
              <a:solidFill>
                <a:prstClr val="black"/>
              </a:solidFill>
              <a:latin typeface="Calibri" panose="020F0502020204030204"/>
              <a:ea typeface="Alibaba PuHuiTi B"/>
            </a:endParaRPr>
          </a:p>
          <a:p>
            <a:pPr algn="l">
              <a:buFont typeface="Arial" panose="020B0604020202020204" pitchFamily="34" charset="0"/>
              <a:buChar char="•"/>
            </a:pPr>
            <a:endParaRPr lang="zh-CN" altLang="en-US" sz="1600">
              <a:solidFill>
                <a:prstClr val="black"/>
              </a:solidFill>
              <a:latin typeface="Calibri" panose="020F0502020204030204"/>
              <a:ea typeface="Alibaba PuHuiTi B"/>
            </a:endParaRPr>
          </a:p>
          <a:p>
            <a:pPr algn="l">
              <a:buFont typeface="Arial" panose="020B0604020202020204" pitchFamily="34" charset="0"/>
              <a:buChar char="•"/>
            </a:pPr>
            <a:r>
              <a:rPr lang="zh-CN" altLang="en-US" sz="1600">
                <a:solidFill>
                  <a:prstClr val="black"/>
                </a:solidFill>
                <a:latin typeface="Calibri" panose="020F0502020204030204"/>
                <a:ea typeface="Alibaba PuHuiTi B"/>
              </a:rPr>
              <a:t>   外键中列的数据类型必须和主表主键中对应列的数据类型相同。</a:t>
            </a:r>
            <a:endParaRPr lang="zh-CN" altLang="en-US" sz="1600">
              <a:solidFill>
                <a:prstClr val="black"/>
              </a:solidFill>
              <a:latin typeface="Calibri" panose="020F0502020204030204"/>
              <a:ea typeface="Alibaba PuHuiTi B"/>
            </a:endParaRPr>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636145" y="1433498"/>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Calibri" panose="020F0502020204030204"/>
                <a:ea typeface="黑体" panose="02010609060101010101" pitchFamily="49" charset="-122"/>
              </a:rPr>
              <a:t>操作</a:t>
            </a:r>
            <a:r>
              <a:rPr lang="en-US" altLang="zh-CN">
                <a:solidFill>
                  <a:srgbClr val="FF0000"/>
                </a:solidFill>
                <a:latin typeface="Calibri" panose="020F0502020204030204"/>
                <a:ea typeface="黑体" panose="02010609060101010101" pitchFamily="49" charset="-122"/>
              </a:rPr>
              <a:t>-</a:t>
            </a:r>
            <a:r>
              <a:rPr lang="zh-CN" altLang="en-US">
                <a:solidFill>
                  <a:srgbClr val="FF0000"/>
                </a:solidFill>
                <a:latin typeface="Calibri" panose="020F0502020204030204"/>
                <a:ea typeface="黑体" panose="02010609060101010101" pitchFamily="49" charset="-122"/>
              </a:rPr>
              <a:t>创建外键约束</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587788" y="1950287"/>
            <a:ext cx="999026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方式</a:t>
            </a:r>
            <a:r>
              <a:rPr lang="en-US" altLang="zh-CN" sz="1600">
                <a:solidFill>
                  <a:prstClr val="black"/>
                </a:solidFill>
                <a:latin typeface="Calibri" panose="020F0502020204030204"/>
                <a:ea typeface="Alibaba PuHuiTi B"/>
              </a:rPr>
              <a:t>1-</a:t>
            </a:r>
            <a:r>
              <a:rPr lang="zh-CN" altLang="en-US" sz="1600">
                <a:solidFill>
                  <a:prstClr val="black"/>
                </a:solidFill>
                <a:latin typeface="Calibri" panose="020F0502020204030204"/>
                <a:ea typeface="Alibaba PuHuiTi B"/>
              </a:rPr>
              <a:t>在创建表时设置外键约束</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8" name="文本框 7"/>
          <p:cNvSpPr txBox="1"/>
          <p:nvPr/>
        </p:nvSpPr>
        <p:spPr>
          <a:xfrm>
            <a:off x="731522" y="2336958"/>
            <a:ext cx="8838467" cy="338554"/>
          </a:xfrm>
          <a:prstGeom prst="rect">
            <a:avLst/>
          </a:prstGeom>
          <a:noFill/>
        </p:spPr>
        <p:txBody>
          <a:bodyPr wrap="square">
            <a:spAutoFit/>
          </a:bodyPr>
          <a:lstStyle/>
          <a:p>
            <a:r>
              <a:rPr lang="zh-CN" altLang="en-US" sz="1600">
                <a:solidFill>
                  <a:prstClr val="black"/>
                </a:solidFill>
                <a:latin typeface="Calibri" panose="020F0502020204030204"/>
                <a:ea typeface="Alibaba PuHuiTi B"/>
              </a:rPr>
              <a:t>在 </a:t>
            </a:r>
            <a:r>
              <a:rPr lang="en-US" altLang="zh-CN" sz="1600">
                <a:solidFill>
                  <a:prstClr val="black"/>
                </a:solidFill>
                <a:latin typeface="Calibri" panose="020F0502020204030204"/>
                <a:ea typeface="Alibaba PuHuiTi B"/>
              </a:rPr>
              <a:t>create table </a:t>
            </a:r>
            <a:r>
              <a:rPr lang="zh-CN" altLang="en-US" sz="1600">
                <a:solidFill>
                  <a:prstClr val="black"/>
                </a:solidFill>
                <a:latin typeface="Calibri" panose="020F0502020204030204"/>
                <a:ea typeface="Alibaba PuHuiTi B"/>
              </a:rPr>
              <a:t>语句中，通过 </a:t>
            </a:r>
            <a:r>
              <a:rPr lang="en-US" altLang="zh-CN" sz="1600">
                <a:solidFill>
                  <a:prstClr val="black"/>
                </a:solidFill>
                <a:highlight>
                  <a:srgbClr val="FFFF00"/>
                </a:highlight>
                <a:latin typeface="Calibri" panose="020F0502020204030204"/>
                <a:ea typeface="Alibaba PuHuiTi B"/>
              </a:rPr>
              <a:t>foreign key </a:t>
            </a:r>
            <a:r>
              <a:rPr lang="zh-CN" altLang="en-US" sz="1600">
                <a:solidFill>
                  <a:prstClr val="black"/>
                </a:solidFill>
                <a:latin typeface="Calibri" panose="020F0502020204030204"/>
                <a:ea typeface="Alibaba PuHuiTi B"/>
              </a:rPr>
              <a:t>关键字来指定外键，具体的语法格式如下：</a:t>
            </a:r>
            <a:endParaRPr lang="en-US" altLang="zh-CN" sz="1600">
              <a:solidFill>
                <a:prstClr val="black"/>
              </a:solidFill>
              <a:latin typeface="Calibri" panose="020F0502020204030204"/>
              <a:ea typeface="Alibaba PuHuiTi B"/>
            </a:endParaRPr>
          </a:p>
        </p:txBody>
      </p:sp>
      <p:sp>
        <p:nvSpPr>
          <p:cNvPr id="10" name="文本框 9"/>
          <p:cNvSpPr txBox="1"/>
          <p:nvPr/>
        </p:nvSpPr>
        <p:spPr>
          <a:xfrm>
            <a:off x="710880" y="2878218"/>
            <a:ext cx="10600128" cy="307777"/>
          </a:xfrm>
          <a:prstGeom prst="rect">
            <a:avLst/>
          </a:prstGeom>
          <a:solidFill>
            <a:srgbClr val="FFFFE4"/>
          </a:solidFill>
          <a:ln>
            <a:solidFill>
              <a:schemeClr val="tx1"/>
            </a:solidFill>
          </a:ln>
        </p:spPr>
        <p:txBody>
          <a:bodyPr wrap="square">
            <a:spAutoFit/>
          </a:bodyPr>
          <a:lstStyle/>
          <a:p>
            <a:r>
              <a:rPr lang="en-US" altLang="zh-CN" sz="1400" b="1">
                <a:solidFill>
                  <a:srgbClr val="000080"/>
                </a:solidFill>
                <a:effectLst/>
                <a:latin typeface="Courier New" panose="02070409020205090404" pitchFamily="49" charset="0"/>
              </a:rPr>
              <a:t>[</a:t>
            </a:r>
            <a:r>
              <a:rPr lang="en-US" altLang="zh-CN" sz="1400" b="1">
                <a:solidFill>
                  <a:srgbClr val="0000FF"/>
                </a:solidFill>
                <a:effectLst/>
                <a:latin typeface="Courier New" panose="02070409020205090404" pitchFamily="49" charset="0"/>
              </a:rPr>
              <a:t>constraint</a:t>
            </a:r>
            <a:r>
              <a:rPr lang="en-US" altLang="zh-CN" sz="1400">
                <a:solidFill>
                  <a:srgbClr val="000000"/>
                </a:solidFill>
                <a:effectLst/>
                <a:latin typeface="Courier New" panose="02070409020205090404" pitchFamily="49" charset="0"/>
              </a:rPr>
              <a:t> </a:t>
            </a:r>
            <a:r>
              <a:rPr lang="en-US" altLang="zh-CN" sz="1400" b="1">
                <a:solidFill>
                  <a:srgbClr val="000080"/>
                </a:solidFill>
                <a:effectLst/>
                <a:latin typeface="Courier New" panose="02070409020205090404" pitchFamily="49" charset="0"/>
              </a:rPr>
              <a:t>&lt;</a:t>
            </a:r>
            <a:r>
              <a:rPr lang="zh-CN" altLang="en-US" sz="1400">
                <a:solidFill>
                  <a:srgbClr val="000000"/>
                </a:solidFill>
                <a:effectLst/>
                <a:latin typeface="Courier New" panose="02070409020205090404" pitchFamily="49" charset="0"/>
              </a:rPr>
              <a:t>外</a:t>
            </a:r>
            <a:r>
              <a:rPr lang="zh-CN" altLang="en-US" sz="1400" b="1">
                <a:solidFill>
                  <a:srgbClr val="000080"/>
                </a:solidFill>
                <a:effectLst/>
                <a:latin typeface="Courier New" panose="02070409020205090404" pitchFamily="49" charset="0"/>
              </a:rPr>
              <a:t>键</a:t>
            </a:r>
            <a:r>
              <a:rPr lang="zh-CN" altLang="en-US" sz="1400">
                <a:solidFill>
                  <a:srgbClr val="000000"/>
                </a:solidFill>
                <a:effectLst/>
                <a:latin typeface="Courier New" panose="02070409020205090404" pitchFamily="49" charset="0"/>
              </a:rPr>
              <a:t>名</a:t>
            </a:r>
            <a:r>
              <a:rPr lang="en-US" altLang="zh-CN" sz="1400" b="1">
                <a:solidFill>
                  <a:srgbClr val="000080"/>
                </a:solidFill>
                <a:effectLst/>
                <a:latin typeface="Courier New" panose="02070409020205090404" pitchFamily="49" charset="0"/>
              </a:rPr>
              <a:t>&gt;]</a:t>
            </a:r>
            <a:r>
              <a:rPr lang="zh-CN" altLang="en-US" sz="1400">
                <a:solidFill>
                  <a:srgbClr val="000000"/>
                </a:solidFill>
                <a:effectLst/>
                <a:latin typeface="Courier New" panose="02070409020205090404" pitchFamily="49" charset="0"/>
              </a:rPr>
              <a:t> </a:t>
            </a:r>
            <a:r>
              <a:rPr lang="en-US" altLang="zh-CN" sz="1400" b="1">
                <a:solidFill>
                  <a:srgbClr val="0000FF"/>
                </a:solidFill>
                <a:effectLst/>
                <a:latin typeface="Courier New" panose="02070409020205090404" pitchFamily="49" charset="0"/>
              </a:rPr>
              <a:t>foreign</a:t>
            </a:r>
            <a:r>
              <a:rPr lang="en-US" altLang="zh-CN" sz="1400">
                <a:solidFill>
                  <a:srgbClr val="000000"/>
                </a:solidFill>
                <a:effectLst/>
                <a:latin typeface="Courier New" panose="02070409020205090404" pitchFamily="49" charset="0"/>
              </a:rPr>
              <a:t> </a:t>
            </a:r>
            <a:r>
              <a:rPr lang="en-US" altLang="zh-CN" sz="1400" b="1">
                <a:solidFill>
                  <a:srgbClr val="0000FF"/>
                </a:solidFill>
                <a:effectLst/>
                <a:latin typeface="Courier New" panose="02070409020205090404" pitchFamily="49" charset="0"/>
              </a:rPr>
              <a:t>key</a:t>
            </a:r>
            <a:r>
              <a:rPr lang="en-US" altLang="zh-CN" sz="1400">
                <a:solidFill>
                  <a:srgbClr val="000000"/>
                </a:solidFill>
                <a:effectLst/>
                <a:latin typeface="Courier New" panose="02070409020205090404" pitchFamily="49" charset="0"/>
              </a:rPr>
              <a:t> </a:t>
            </a:r>
            <a:r>
              <a:rPr lang="zh-CN" altLang="en-US" sz="1400">
                <a:solidFill>
                  <a:srgbClr val="000000"/>
                </a:solidFill>
                <a:effectLst/>
                <a:latin typeface="Courier New" panose="02070409020205090404" pitchFamily="49" charset="0"/>
              </a:rPr>
              <a:t>字段名 </a:t>
            </a:r>
            <a:r>
              <a:rPr lang="en-US" altLang="zh-CN" sz="1400" b="1">
                <a:solidFill>
                  <a:srgbClr val="000080"/>
                </a:solidFill>
                <a:effectLst/>
                <a:latin typeface="Courier New" panose="02070409020205090404" pitchFamily="49" charset="0"/>
              </a:rPr>
              <a:t>[</a:t>
            </a:r>
            <a:r>
              <a:rPr lang="zh-CN" altLang="en-US" sz="1400">
                <a:solidFill>
                  <a:srgbClr val="000000"/>
                </a:solidFill>
                <a:effectLst/>
                <a:latin typeface="Courier New" panose="02070409020205090404" pitchFamily="49" charset="0"/>
              </a:rPr>
              <a:t>，字段名</a:t>
            </a:r>
            <a:r>
              <a:rPr lang="en-US" altLang="zh-CN" sz="1400">
                <a:solidFill>
                  <a:srgbClr val="FF8000"/>
                </a:solidFill>
                <a:effectLst/>
                <a:latin typeface="Courier New" panose="02070409020205090404" pitchFamily="49" charset="0"/>
              </a:rPr>
              <a:t>2</a:t>
            </a:r>
            <a:r>
              <a:rPr lang="zh-CN" altLang="en-US" sz="1400">
                <a:solidFill>
                  <a:srgbClr val="000000"/>
                </a:solidFill>
                <a:effectLst/>
                <a:latin typeface="Courier New" panose="02070409020205090404" pitchFamily="49" charset="0"/>
              </a:rPr>
              <a:t>，</a:t>
            </a:r>
            <a:r>
              <a:rPr lang="en-US" altLang="zh-CN" sz="1400" b="1">
                <a:solidFill>
                  <a:srgbClr val="000080"/>
                </a:solidFill>
                <a:effectLst/>
                <a:latin typeface="Courier New" panose="02070409020205090404" pitchFamily="49" charset="0"/>
              </a:rPr>
              <a:t>…]</a:t>
            </a:r>
            <a:r>
              <a:rPr lang="zh-CN" altLang="en-US" sz="1400">
                <a:solidFill>
                  <a:srgbClr val="000000"/>
                </a:solidFill>
                <a:effectLst/>
                <a:latin typeface="Courier New" panose="02070409020205090404" pitchFamily="49" charset="0"/>
              </a:rPr>
              <a:t> </a:t>
            </a:r>
            <a:r>
              <a:rPr lang="en-US" altLang="zh-CN" sz="1400" b="1">
                <a:solidFill>
                  <a:srgbClr val="0000FF"/>
                </a:solidFill>
                <a:effectLst/>
                <a:latin typeface="Courier New" panose="02070409020205090404" pitchFamily="49" charset="0"/>
              </a:rPr>
              <a:t>references</a:t>
            </a:r>
            <a:r>
              <a:rPr lang="en-US" altLang="zh-CN" sz="1400">
                <a:solidFill>
                  <a:srgbClr val="000000"/>
                </a:solidFill>
                <a:effectLst/>
                <a:latin typeface="Courier New" panose="02070409020205090404" pitchFamily="49" charset="0"/>
              </a:rPr>
              <a:t> </a:t>
            </a:r>
            <a:r>
              <a:rPr lang="en-US" altLang="zh-CN" sz="1400" b="1">
                <a:solidFill>
                  <a:srgbClr val="000080"/>
                </a:solidFill>
                <a:effectLst/>
                <a:latin typeface="Courier New" panose="02070409020205090404" pitchFamily="49" charset="0"/>
              </a:rPr>
              <a:t>&lt;</a:t>
            </a:r>
            <a:r>
              <a:rPr lang="zh-CN" altLang="en-US" sz="1400" b="1">
                <a:solidFill>
                  <a:srgbClr val="000080"/>
                </a:solidFill>
                <a:effectLst/>
                <a:latin typeface="Courier New" panose="02070409020205090404" pitchFamily="49" charset="0"/>
              </a:rPr>
              <a:t>主</a:t>
            </a:r>
            <a:r>
              <a:rPr lang="zh-CN" altLang="en-US" sz="1400">
                <a:solidFill>
                  <a:srgbClr val="000000"/>
                </a:solidFill>
                <a:effectLst/>
                <a:latin typeface="Courier New" panose="02070409020205090404" pitchFamily="49" charset="0"/>
              </a:rPr>
              <a:t>表名</a:t>
            </a:r>
            <a:r>
              <a:rPr lang="en-US" altLang="zh-CN" sz="1400" b="1">
                <a:solidFill>
                  <a:srgbClr val="000080"/>
                </a:solidFill>
                <a:effectLst/>
                <a:latin typeface="Courier New" panose="02070409020205090404" pitchFamily="49" charset="0"/>
              </a:rPr>
              <a:t>&gt;</a:t>
            </a:r>
            <a:r>
              <a:rPr lang="zh-CN" altLang="en-US" sz="1400">
                <a:solidFill>
                  <a:srgbClr val="000000"/>
                </a:solidFill>
                <a:effectLst/>
                <a:latin typeface="Courier New" panose="02070409020205090404" pitchFamily="49" charset="0"/>
              </a:rPr>
              <a:t> </a:t>
            </a:r>
            <a:r>
              <a:rPr lang="zh-CN" altLang="en-US" sz="1400" b="1">
                <a:solidFill>
                  <a:srgbClr val="000080"/>
                </a:solidFill>
                <a:effectLst/>
                <a:latin typeface="Courier New" panose="02070409020205090404" pitchFamily="49" charset="0"/>
              </a:rPr>
              <a:t>主键</a:t>
            </a:r>
            <a:r>
              <a:rPr lang="zh-CN" altLang="en-US" sz="1400">
                <a:solidFill>
                  <a:srgbClr val="000000"/>
                </a:solidFill>
                <a:effectLst/>
                <a:latin typeface="Courier New" panose="02070409020205090404" pitchFamily="49" charset="0"/>
              </a:rPr>
              <a:t>列</a:t>
            </a:r>
            <a:r>
              <a:rPr lang="en-US" altLang="zh-CN" sz="1400">
                <a:solidFill>
                  <a:srgbClr val="FF8000"/>
                </a:solidFill>
                <a:effectLst/>
                <a:latin typeface="Courier New" panose="02070409020205090404" pitchFamily="49" charset="0"/>
              </a:rPr>
              <a:t>1</a:t>
            </a:r>
            <a:r>
              <a:rPr lang="zh-CN" altLang="en-US" sz="1400">
                <a:solidFill>
                  <a:srgbClr val="000000"/>
                </a:solidFill>
                <a:effectLst/>
                <a:latin typeface="Courier New" panose="02070409020205090404" pitchFamily="49" charset="0"/>
              </a:rPr>
              <a:t> </a:t>
            </a:r>
            <a:r>
              <a:rPr lang="en-US" altLang="zh-CN" sz="1400" b="1">
                <a:solidFill>
                  <a:srgbClr val="000080"/>
                </a:solidFill>
                <a:effectLst/>
                <a:latin typeface="Courier New" panose="02070409020205090404" pitchFamily="49" charset="0"/>
              </a:rPr>
              <a:t>[</a:t>
            </a:r>
            <a:r>
              <a:rPr lang="zh-CN" altLang="en-US" sz="1400">
                <a:solidFill>
                  <a:srgbClr val="000000"/>
                </a:solidFill>
                <a:effectLst/>
                <a:latin typeface="Courier New" panose="02070409020205090404" pitchFamily="49" charset="0"/>
              </a:rPr>
              <a:t>，</a:t>
            </a:r>
            <a:r>
              <a:rPr lang="zh-CN" altLang="en-US" sz="1400" b="1">
                <a:solidFill>
                  <a:srgbClr val="000080"/>
                </a:solidFill>
                <a:effectLst/>
                <a:latin typeface="Courier New" panose="02070409020205090404" pitchFamily="49" charset="0"/>
              </a:rPr>
              <a:t>主键</a:t>
            </a:r>
            <a:r>
              <a:rPr lang="zh-CN" altLang="en-US" sz="1400">
                <a:solidFill>
                  <a:srgbClr val="000000"/>
                </a:solidFill>
                <a:effectLst/>
                <a:latin typeface="Courier New" panose="02070409020205090404" pitchFamily="49" charset="0"/>
              </a:rPr>
              <a:t>列</a:t>
            </a:r>
            <a:r>
              <a:rPr lang="en-US" altLang="zh-CN" sz="1400">
                <a:solidFill>
                  <a:srgbClr val="FF8000"/>
                </a:solidFill>
                <a:effectLst/>
                <a:latin typeface="Courier New" panose="02070409020205090404" pitchFamily="49" charset="0"/>
              </a:rPr>
              <a:t>2</a:t>
            </a:r>
            <a:r>
              <a:rPr lang="zh-CN" altLang="en-US" sz="1400">
                <a:solidFill>
                  <a:srgbClr val="000000"/>
                </a:solidFill>
                <a:effectLst/>
                <a:latin typeface="Courier New" panose="02070409020205090404" pitchFamily="49" charset="0"/>
              </a:rPr>
              <a:t>，</a:t>
            </a:r>
            <a:r>
              <a:rPr lang="en-US" altLang="zh-CN" sz="1400" b="1">
                <a:solidFill>
                  <a:srgbClr val="000080"/>
                </a:solidFill>
                <a:effectLst/>
                <a:latin typeface="Courier New" panose="02070409020205090404" pitchFamily="49" charset="0"/>
              </a:rPr>
              <a:t>…]</a:t>
            </a:r>
            <a:endParaRPr lang="zh-CN" altLang="en-US" sz="1400">
              <a:effectLst/>
            </a:endParaRPr>
          </a:p>
        </p:txBody>
      </p:sp>
      <p:sp>
        <p:nvSpPr>
          <p:cNvPr id="12" name="文本框 11"/>
          <p:cNvSpPr txBox="1"/>
          <p:nvPr/>
        </p:nvSpPr>
        <p:spPr>
          <a:xfrm>
            <a:off x="710880" y="3847852"/>
            <a:ext cx="10600129" cy="1815882"/>
          </a:xfrm>
          <a:prstGeom prst="rect">
            <a:avLst/>
          </a:prstGeom>
          <a:solidFill>
            <a:srgbClr val="FFFFE4"/>
          </a:solidFill>
          <a:ln>
            <a:solidFill>
              <a:schemeClr val="tx1"/>
            </a:solidFill>
          </a:ln>
        </p:spPr>
        <p:txBody>
          <a:bodyPr wrap="square">
            <a:spAutoFit/>
          </a:bodyPr>
          <a:lstStyle/>
          <a:p>
            <a:r>
              <a:rPr lang="en-US" altLang="zh-CN" sz="1600" b="1">
                <a:solidFill>
                  <a:srgbClr val="0000FF"/>
                </a:solidFill>
                <a:effectLst/>
                <a:latin typeface="Courier New" panose="02070409020205090404" pitchFamily="49" charset="0"/>
                <a:ea typeface="Alibaba PuHuiTi B"/>
              </a:rPr>
              <a:t>create</a:t>
            </a:r>
            <a:r>
              <a:rPr lang="en-US" altLang="zh-CN" sz="1600">
                <a:solidFill>
                  <a:srgbClr val="000000"/>
                </a:solidFill>
                <a:effectLst/>
                <a:latin typeface="Courier New" panose="02070409020205090404" pitchFamily="49" charset="0"/>
                <a:ea typeface="Alibaba PuHuiTi B"/>
              </a:rPr>
              <a:t> </a:t>
            </a:r>
            <a:r>
              <a:rPr lang="en-US" altLang="zh-CN" sz="1600" b="1">
                <a:solidFill>
                  <a:srgbClr val="0000FF"/>
                </a:solidFill>
                <a:effectLst/>
                <a:latin typeface="Courier New" panose="02070409020205090404" pitchFamily="49" charset="0"/>
                <a:ea typeface="Alibaba PuHuiTi B"/>
              </a:rPr>
              <a:t>database</a:t>
            </a:r>
            <a:r>
              <a:rPr lang="en-US" altLang="zh-CN" sz="1600">
                <a:solidFill>
                  <a:srgbClr val="000000"/>
                </a:solidFill>
                <a:effectLst/>
                <a:latin typeface="Courier New" panose="02070409020205090404" pitchFamily="49" charset="0"/>
                <a:ea typeface="Alibaba PuHuiTi B"/>
              </a:rPr>
              <a:t> mydb3</a:t>
            </a:r>
            <a:r>
              <a:rPr lang="en-US" altLang="zh-CN" sz="1600" b="1">
                <a:solidFill>
                  <a:srgbClr val="000080"/>
                </a:solidFill>
                <a:effectLst/>
                <a:latin typeface="Courier New" panose="02070409020205090404" pitchFamily="49" charset="0"/>
                <a:ea typeface="Alibaba PuHuiTi B"/>
              </a:rPr>
              <a:t>;</a:t>
            </a:r>
            <a:r>
              <a:rPr lang="en-US" altLang="zh-CN" sz="1600">
                <a:solidFill>
                  <a:srgbClr val="000000"/>
                </a:solidFill>
                <a:effectLst/>
                <a:latin typeface="Courier New" panose="02070409020205090404" pitchFamily="49" charset="0"/>
                <a:ea typeface="Alibaba PuHuiTi B"/>
              </a:rPr>
              <a:t> </a:t>
            </a:r>
            <a:endParaRPr lang="en-US" altLang="zh-CN" sz="1600">
              <a:solidFill>
                <a:srgbClr val="000000"/>
              </a:solidFill>
              <a:effectLst/>
              <a:latin typeface="Courier New" panose="02070409020205090404" pitchFamily="49" charset="0"/>
              <a:ea typeface="Alibaba PuHuiTi B"/>
            </a:endParaRPr>
          </a:p>
          <a:p>
            <a:r>
              <a:rPr lang="en-US" altLang="zh-CN" sz="1600" b="1">
                <a:solidFill>
                  <a:srgbClr val="0000FF"/>
                </a:solidFill>
                <a:effectLst/>
                <a:latin typeface="Courier New" panose="02070409020205090404" pitchFamily="49" charset="0"/>
                <a:ea typeface="Alibaba PuHuiTi B"/>
              </a:rPr>
              <a:t>use</a:t>
            </a:r>
            <a:r>
              <a:rPr lang="en-US" altLang="zh-CN" sz="1600">
                <a:solidFill>
                  <a:srgbClr val="000000"/>
                </a:solidFill>
                <a:effectLst/>
                <a:latin typeface="Courier New" panose="02070409020205090404" pitchFamily="49" charset="0"/>
                <a:ea typeface="Alibaba PuHuiTi B"/>
              </a:rPr>
              <a:t> mydb3</a:t>
            </a:r>
            <a:r>
              <a:rPr lang="en-US" altLang="zh-CN" sz="1600" b="1">
                <a:solidFill>
                  <a:srgbClr val="000080"/>
                </a:solidFill>
                <a:effectLst/>
                <a:latin typeface="Courier New" panose="02070409020205090404" pitchFamily="49" charset="0"/>
                <a:ea typeface="Alibaba PuHuiTi B"/>
              </a:rPr>
              <a:t>;</a:t>
            </a:r>
            <a:endParaRPr lang="en-US" altLang="zh-CN" sz="1600" kern="0">
              <a:solidFill>
                <a:srgbClr val="008000"/>
              </a:solidFill>
              <a:effectLst/>
              <a:latin typeface="Courier New" panose="02070409020205090404" pitchFamily="49" charset="0"/>
              <a:ea typeface="Alibaba PuHuiTi B"/>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创建部门表</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if</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exists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deptno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部门号</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部门名字</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
        <p:nvSpPr>
          <p:cNvPr id="17" name="文本框 16"/>
          <p:cNvSpPr txBox="1"/>
          <p:nvPr/>
        </p:nvSpPr>
        <p:spPr>
          <a:xfrm>
            <a:off x="636145" y="3412346"/>
            <a:ext cx="6097464" cy="338554"/>
          </a:xfrm>
          <a:prstGeom prst="rect">
            <a:avLst/>
          </a:prstGeom>
          <a:noFill/>
        </p:spPr>
        <p:txBody>
          <a:bodyPr wrap="square">
            <a:spAutoFit/>
          </a:bodyPr>
          <a:lstStyle/>
          <a:p>
            <a:r>
              <a:rPr lang="zh-CN" altLang="en-US" sz="1600">
                <a:solidFill>
                  <a:prstClr val="black"/>
                </a:solidFill>
                <a:latin typeface="Calibri" panose="020F0502020204030204"/>
                <a:ea typeface="Alibaba PuHuiTi B"/>
              </a:rPr>
              <a:t>实现：</a:t>
            </a:r>
            <a:endParaRPr lang="zh-CN" altLang="en-US" sz="1600">
              <a:solidFill>
                <a:prstClr val="black"/>
              </a:solidFill>
              <a:latin typeface="Calibri" panose="020F0502020204030204"/>
              <a:ea typeface="Alibaba PuHuiTi B"/>
            </a:endParaRPr>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创建外键约束</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710880" y="1921134"/>
            <a:ext cx="999026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方式</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1-</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在创建表时设置外键约束</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2" name="文本框 11"/>
          <p:cNvSpPr txBox="1"/>
          <p:nvPr/>
        </p:nvSpPr>
        <p:spPr>
          <a:xfrm>
            <a:off x="888777" y="2521059"/>
            <a:ext cx="10147620" cy="181588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员工编号</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员工名字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age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员工年龄</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dept_id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员工所属部门</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constraint</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emp_fk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foreign</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dept_id</a:t>
            </a:r>
            <a:r>
              <a:rPr kumimoji="0" lang="en-US" altLang="zh-CN" sz="1600" b="1" i="0" u="none" strike="noStrike" kern="0" cap="none" spc="0" normalizeH="0" baseline="0" noProof="0">
                <a:ln>
                  <a:noFill/>
                </a:ln>
                <a:solidFill>
                  <a:srgbClr val="00008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references</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dept </a:t>
            </a:r>
            <a:r>
              <a:rPr kumimoji="0" lang="en-US" altLang="zh-CN" sz="1600" b="1" i="0" u="none" strike="noStrike" kern="0" cap="none" spc="0" normalizeH="0" baseline="0" noProof="0">
                <a:ln>
                  <a:noFill/>
                </a:ln>
                <a:solidFill>
                  <a:srgbClr val="00008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deptno</a:t>
            </a:r>
            <a:r>
              <a:rPr lang="en-US" altLang="zh-CN" sz="1600" kern="0">
                <a:solidFill>
                  <a:srgbClr val="008000"/>
                </a:solidFill>
                <a:highlight>
                  <a:srgbClr val="FFFF00"/>
                </a:highlight>
                <a:latin typeface="Courier New" panose="02070409020205090404" pitchFamily="49" charset="0"/>
                <a:ea typeface="宋体" panose="02010600030101010101" pitchFamily="2" charset="-122"/>
                <a:cs typeface="Courier New" panose="02070409020205090404" pitchFamily="49" charset="0"/>
              </a:rPr>
              <a:t>) –- </a:t>
            </a:r>
            <a:r>
              <a:rPr lang="zh-CN" altLang="en-US" sz="1600" kern="0">
                <a:solidFill>
                  <a:srgbClr val="008000"/>
                </a:solidFill>
                <a:highlight>
                  <a:srgbClr val="FFFF00"/>
                </a:highlight>
                <a:latin typeface="Courier New" panose="02070409020205090404" pitchFamily="49" charset="0"/>
                <a:ea typeface="宋体" panose="02010600030101010101" pitchFamily="2" charset="-122"/>
                <a:cs typeface="Courier New" panose="02070409020205090404" pitchFamily="49" charset="0"/>
              </a:rPr>
              <a:t>外键约束</a:t>
            </a:r>
            <a:endParaRPr lang="zh-CN" altLang="zh-CN" sz="1600" kern="0">
              <a:solidFill>
                <a:srgbClr val="008000"/>
              </a:solidFill>
              <a:highlight>
                <a:srgbClr val="FFFF00"/>
              </a:highlight>
              <a:latin typeface="Courier New" panose="02070409020205090404" pitchFamily="49" charset="0"/>
              <a:ea typeface="宋体" panose="02010600030101010101" pitchFamily="2" charset="-122"/>
              <a:cs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Calibri" panose="020F0502020204030204"/>
                <a:ea typeface="黑体" panose="02010609060101010101" pitchFamily="49" charset="-122"/>
              </a:rPr>
              <a:t>操作</a:t>
            </a:r>
            <a:r>
              <a:rPr lang="en-US" altLang="zh-CN">
                <a:solidFill>
                  <a:srgbClr val="FF0000"/>
                </a:solidFill>
                <a:latin typeface="Calibri" panose="020F0502020204030204"/>
                <a:ea typeface="黑体" panose="02010609060101010101" pitchFamily="49" charset="-122"/>
              </a:rPr>
              <a:t>-</a:t>
            </a:r>
            <a:r>
              <a:rPr lang="zh-CN" altLang="en-US">
                <a:solidFill>
                  <a:srgbClr val="FF0000"/>
                </a:solidFill>
                <a:latin typeface="Calibri" panose="020F0502020204030204"/>
                <a:ea typeface="黑体" panose="02010609060101010101" pitchFamily="49" charset="-122"/>
              </a:rPr>
              <a:t>创建外键约束</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860349" y="1967609"/>
            <a:ext cx="999026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方式</a:t>
            </a:r>
            <a:r>
              <a:rPr lang="en-US" altLang="zh-CN" sz="1600">
                <a:solidFill>
                  <a:prstClr val="black"/>
                </a:solidFill>
                <a:latin typeface="Calibri" panose="020F0502020204030204"/>
                <a:ea typeface="Alibaba PuHuiTi B"/>
              </a:rPr>
              <a:t>1-</a:t>
            </a:r>
            <a:r>
              <a:rPr lang="zh-CN" altLang="en-US" sz="1600">
                <a:solidFill>
                  <a:prstClr val="black"/>
                </a:solidFill>
                <a:latin typeface="Calibri" panose="020F0502020204030204"/>
                <a:ea typeface="Alibaba PuHuiTi B"/>
              </a:rPr>
              <a:t>在创建表时设置外键约束</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pic>
        <p:nvPicPr>
          <p:cNvPr id="7" name="图片 6"/>
          <p:cNvPicPr>
            <a:picLocks noChangeAspect="1"/>
          </p:cNvPicPr>
          <p:nvPr/>
        </p:nvPicPr>
        <p:blipFill>
          <a:blip r:embed="rId1"/>
          <a:stretch>
            <a:fillRect/>
          </a:stretch>
        </p:blipFill>
        <p:spPr>
          <a:xfrm>
            <a:off x="2346909" y="2769010"/>
            <a:ext cx="5247350" cy="2480565"/>
          </a:xfrm>
          <a:prstGeom prst="rect">
            <a:avLst/>
          </a:prstGeom>
        </p:spPr>
      </p:pic>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Calibri" panose="020F0502020204030204"/>
                <a:ea typeface="黑体" panose="02010609060101010101" pitchFamily="49" charset="-122"/>
              </a:rPr>
              <a:t>操作</a:t>
            </a:r>
            <a:r>
              <a:rPr lang="en-US" altLang="zh-CN">
                <a:solidFill>
                  <a:srgbClr val="FF0000"/>
                </a:solidFill>
                <a:latin typeface="Calibri" panose="020F0502020204030204"/>
                <a:ea typeface="黑体" panose="02010609060101010101" pitchFamily="49" charset="-122"/>
              </a:rPr>
              <a:t>-</a:t>
            </a:r>
            <a:r>
              <a:rPr lang="zh-CN" altLang="en-US">
                <a:solidFill>
                  <a:srgbClr val="FF0000"/>
                </a:solidFill>
                <a:latin typeface="Calibri" panose="020F0502020204030204"/>
                <a:ea typeface="黑体" panose="02010609060101010101" pitchFamily="49" charset="-122"/>
              </a:rPr>
              <a:t>创建外键约束</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772426" y="1989339"/>
            <a:ext cx="999026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方式</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2</a:t>
            </a:r>
            <a:r>
              <a:rPr lang="en-US" altLang="zh-CN" sz="1600">
                <a:solidFill>
                  <a:prstClr val="black"/>
                </a:solidFill>
                <a:latin typeface="Calibri" panose="020F0502020204030204"/>
                <a:ea typeface="Alibaba PuHuiTi B"/>
              </a:rPr>
              <a:t>-</a:t>
            </a:r>
            <a:r>
              <a:rPr lang="zh-CN" altLang="en-US" sz="1600">
                <a:solidFill>
                  <a:prstClr val="black"/>
                </a:solidFill>
                <a:latin typeface="Calibri" panose="020F0502020204030204"/>
                <a:ea typeface="Alibaba PuHuiTi B"/>
              </a:rPr>
              <a:t>在创建表时设置外键约束</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8" name="文本框 7"/>
          <p:cNvSpPr txBox="1"/>
          <p:nvPr/>
        </p:nvSpPr>
        <p:spPr>
          <a:xfrm>
            <a:off x="860349" y="2559263"/>
            <a:ext cx="10059697" cy="584775"/>
          </a:xfrm>
          <a:prstGeom prst="rect">
            <a:avLst/>
          </a:prstGeom>
          <a:noFill/>
        </p:spPr>
        <p:txBody>
          <a:bodyPr wrap="square">
            <a:spAutoFit/>
          </a:bodyPr>
          <a:lstStyle/>
          <a:p>
            <a:r>
              <a:rPr lang="zh-CN" altLang="en-US" sz="1600">
                <a:solidFill>
                  <a:prstClr val="black"/>
                </a:solidFill>
                <a:latin typeface="Calibri" panose="020F0502020204030204"/>
                <a:ea typeface="Alibaba PuHuiTi B"/>
              </a:rPr>
              <a:t>外键约束也可以在修改表时添加，但是添加外键约束的前提是：从表中外键列中的数据必须与主表中主键列中的数据一致或者是没有数据。</a:t>
            </a:r>
            <a:endParaRPr lang="en-US" altLang="zh-CN" sz="1600">
              <a:solidFill>
                <a:prstClr val="black"/>
              </a:solidFill>
              <a:latin typeface="Calibri" panose="020F0502020204030204"/>
              <a:ea typeface="Alibaba PuHuiTi B"/>
            </a:endParaRPr>
          </a:p>
        </p:txBody>
      </p:sp>
      <p:sp>
        <p:nvSpPr>
          <p:cNvPr id="10" name="文本框 9"/>
          <p:cNvSpPr txBox="1"/>
          <p:nvPr/>
        </p:nvSpPr>
        <p:spPr>
          <a:xfrm>
            <a:off x="860349" y="3713962"/>
            <a:ext cx="9672835" cy="584775"/>
          </a:xfrm>
          <a:prstGeom prst="rect">
            <a:avLst/>
          </a:prstGeom>
          <a:solidFill>
            <a:srgbClr val="FFFFE4"/>
          </a:solidFill>
          <a:ln>
            <a:solidFill>
              <a:schemeClr val="tx1"/>
            </a:solidFill>
          </a:ln>
        </p:spPr>
        <p:txBody>
          <a:bodyPr wrap="square">
            <a:spAutoFit/>
          </a:bodyPr>
          <a:lstStyle/>
          <a:p>
            <a:r>
              <a:rPr lang="en-US" altLang="zh-CN" sz="1600" b="1">
                <a:solidFill>
                  <a:srgbClr val="0000FF"/>
                </a:solidFill>
                <a:effectLst/>
                <a:latin typeface="Courier New" panose="02070409020205090404" pitchFamily="49" charset="0"/>
              </a:rPr>
              <a:t>alter</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table</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&lt;</a:t>
            </a:r>
            <a:r>
              <a:rPr lang="zh-CN" altLang="en-US" sz="1600">
                <a:solidFill>
                  <a:srgbClr val="000000"/>
                </a:solidFill>
                <a:effectLst/>
                <a:latin typeface="Courier New" panose="02070409020205090404" pitchFamily="49" charset="0"/>
              </a:rPr>
              <a:t>数据表名</a:t>
            </a:r>
            <a:r>
              <a:rPr lang="en-US" altLang="zh-CN" sz="1600" b="1">
                <a:solidFill>
                  <a:srgbClr val="000080"/>
                </a:solidFill>
                <a:effectLst/>
                <a:latin typeface="Courier New" panose="02070409020205090404" pitchFamily="49" charset="0"/>
              </a:rPr>
              <a:t>&gt;</a:t>
            </a:r>
            <a:r>
              <a:rPr lang="zh-CN" altLang="en-US"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add</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constraint</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&lt;</a:t>
            </a:r>
            <a:r>
              <a:rPr lang="zh-CN" altLang="en-US" sz="1600">
                <a:solidFill>
                  <a:srgbClr val="000000"/>
                </a:solidFill>
                <a:effectLst/>
                <a:latin typeface="Courier New" panose="02070409020205090404" pitchFamily="49" charset="0"/>
              </a:rPr>
              <a:t>外</a:t>
            </a:r>
            <a:r>
              <a:rPr lang="zh-CN" altLang="en-US" sz="1600" b="1">
                <a:solidFill>
                  <a:srgbClr val="000080"/>
                </a:solidFill>
                <a:effectLst/>
                <a:latin typeface="Courier New" panose="02070409020205090404" pitchFamily="49" charset="0"/>
              </a:rPr>
              <a:t>键</a:t>
            </a:r>
            <a:r>
              <a:rPr lang="zh-CN" altLang="en-US" sz="1600">
                <a:solidFill>
                  <a:srgbClr val="000000"/>
                </a:solidFill>
                <a:effectLst/>
                <a:latin typeface="Courier New" panose="02070409020205090404" pitchFamily="49" charset="0"/>
              </a:rPr>
              <a:t>名</a:t>
            </a:r>
            <a:r>
              <a:rPr lang="en-US" altLang="zh-CN" sz="1600" b="1">
                <a:solidFill>
                  <a:srgbClr val="000080"/>
                </a:solidFill>
                <a:effectLst/>
                <a:latin typeface="Courier New" panose="02070409020205090404" pitchFamily="49" charset="0"/>
              </a:rPr>
              <a:t>&gt;</a:t>
            </a:r>
            <a:r>
              <a:rPr lang="zh-CN" altLang="en-US"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foreign</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key</a:t>
            </a:r>
            <a:r>
              <a:rPr lang="en-US" altLang="zh-CN" sz="1600" b="1">
                <a:solidFill>
                  <a:srgbClr val="000080"/>
                </a:solidFill>
                <a:effectLst/>
                <a:latin typeface="Courier New" panose="02070409020205090404" pitchFamily="49" charset="0"/>
              </a:rPr>
              <a:t>(&lt;</a:t>
            </a:r>
            <a:r>
              <a:rPr lang="zh-CN" altLang="en-US" sz="1600">
                <a:solidFill>
                  <a:srgbClr val="000000"/>
                </a:solidFill>
                <a:effectLst/>
                <a:latin typeface="Courier New" panose="02070409020205090404" pitchFamily="49" charset="0"/>
              </a:rPr>
              <a:t>列名</a:t>
            </a:r>
            <a:r>
              <a:rPr lang="en-US" altLang="zh-CN" sz="1600" b="1">
                <a:solidFill>
                  <a:srgbClr val="000080"/>
                </a:solidFill>
                <a:effectLst/>
                <a:latin typeface="Courier New" panose="02070409020205090404" pitchFamily="49" charset="0"/>
              </a:rPr>
              <a:t>&gt;)</a:t>
            </a:r>
            <a:r>
              <a:rPr lang="zh-CN" altLang="en-US"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references</a:t>
            </a:r>
            <a:r>
              <a:rPr lang="en-US" altLang="zh-CN" sz="1600">
                <a:solidFill>
                  <a:srgbClr val="000000"/>
                </a:solidFill>
                <a:effectLst/>
                <a:latin typeface="Courier New" panose="02070409020205090404" pitchFamily="49" charset="0"/>
              </a:rPr>
              <a:t> </a:t>
            </a:r>
            <a:endParaRPr lang="en-US" altLang="zh-CN" sz="1600">
              <a:solidFill>
                <a:srgbClr val="000000"/>
              </a:solidFill>
              <a:effectLst/>
              <a:latin typeface="Courier New" panose="02070409020205090404" pitchFamily="49" charset="0"/>
            </a:endParaRPr>
          </a:p>
          <a:p>
            <a:r>
              <a:rPr lang="en-US" altLang="zh-CN" sz="1600" b="1">
                <a:solidFill>
                  <a:srgbClr val="000080"/>
                </a:solidFill>
                <a:effectLst/>
                <a:latin typeface="Courier New" panose="02070409020205090404" pitchFamily="49" charset="0"/>
              </a:rPr>
              <a:t>&lt;</a:t>
            </a:r>
            <a:r>
              <a:rPr lang="zh-CN" altLang="en-US" sz="1600" b="1">
                <a:solidFill>
                  <a:srgbClr val="000080"/>
                </a:solidFill>
                <a:effectLst/>
                <a:latin typeface="Courier New" panose="02070409020205090404" pitchFamily="49" charset="0"/>
              </a:rPr>
              <a:t>主</a:t>
            </a:r>
            <a:r>
              <a:rPr lang="zh-CN" altLang="en-US" sz="1600">
                <a:solidFill>
                  <a:srgbClr val="000000"/>
                </a:solidFill>
                <a:effectLst/>
                <a:latin typeface="Courier New" panose="02070409020205090404" pitchFamily="49" charset="0"/>
              </a:rPr>
              <a:t>表名</a:t>
            </a:r>
            <a:r>
              <a:rPr lang="en-US" altLang="zh-CN" sz="1600" b="1">
                <a:solidFill>
                  <a:srgbClr val="000080"/>
                </a:solidFill>
                <a:effectLst/>
                <a:latin typeface="Courier New" panose="02070409020205090404" pitchFamily="49" charset="0"/>
              </a:rPr>
              <a:t>&gt;</a:t>
            </a:r>
            <a:r>
              <a:rPr lang="zh-CN" altLang="en-US"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(&lt;</a:t>
            </a:r>
            <a:r>
              <a:rPr lang="zh-CN" altLang="en-US" sz="1600">
                <a:solidFill>
                  <a:srgbClr val="000000"/>
                </a:solidFill>
                <a:effectLst/>
                <a:latin typeface="Courier New" panose="02070409020205090404" pitchFamily="49" charset="0"/>
              </a:rPr>
              <a:t>列名</a:t>
            </a:r>
            <a:r>
              <a:rPr lang="en-US" altLang="zh-CN" sz="1600" b="1">
                <a:solidFill>
                  <a:srgbClr val="000080"/>
                </a:solidFill>
                <a:effectLst/>
                <a:latin typeface="Courier New" panose="02070409020205090404" pitchFamily="49" charset="0"/>
              </a:rPr>
              <a:t>&gt;);</a:t>
            </a:r>
            <a:endParaRPr lang="zh-CN" altLang="en-US" sz="1600">
              <a:effectLs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21201" y="1635973"/>
            <a:ext cx="10749598" cy="4219575"/>
          </a:xfrm>
        </p:spPr>
        <p:txBody>
          <a:bodyPr/>
          <a:lstStyle/>
          <a:p>
            <a:pPr>
              <a:buFont typeface="Wingdings" panose="05000000000000000000" pitchFamily="2" charset="2"/>
              <a:buChar char="u"/>
            </a:pPr>
            <a:endParaRPr lang="en-US" altLang="zh-CN"/>
          </a:p>
          <a:p>
            <a:pPr>
              <a:buFont typeface="Wingdings" panose="05000000000000000000" pitchFamily="2" charset="2"/>
              <a:buChar char="u"/>
            </a:pPr>
            <a:r>
              <a:rPr lang="zh-CN" altLang="en-US"/>
              <a:t>汇编语言</a:t>
            </a:r>
            <a:endParaRPr lang="en-US" altLang="zh-CN"/>
          </a:p>
          <a:p>
            <a:pPr marL="0" indent="0">
              <a:buNone/>
            </a:pPr>
            <a:endParaRPr lang="en-US" altLang="zh-CN" dirty="0"/>
          </a:p>
        </p:txBody>
      </p:sp>
      <p:sp>
        <p:nvSpPr>
          <p:cNvPr id="3" name="标题 2"/>
          <p:cNvSpPr>
            <a:spLocks noGrp="1"/>
          </p:cNvSpPr>
          <p:nvPr>
            <p:ph type="title"/>
          </p:nvPr>
        </p:nvSpPr>
        <p:spPr/>
        <p:txBody>
          <a:bodyPr/>
          <a:lstStyle/>
          <a:p>
            <a:r>
              <a:rPr kumimoji="1" lang="zh-CN" altLang="en-US"/>
              <a:t>计算机语言</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、编程语言概述</a:t>
            </a:r>
            <a:endParaRPr kumimoji="1" lang="zh-CN" altLang="en-US" dirty="0"/>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57209" y="1807070"/>
            <a:ext cx="4979150" cy="44186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创建外键约束</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860349" y="1967609"/>
            <a:ext cx="999026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方式</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2-</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在创建表时设置外键约束</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2" name="文本框 11"/>
          <p:cNvSpPr txBox="1"/>
          <p:nvPr/>
        </p:nvSpPr>
        <p:spPr>
          <a:xfrm>
            <a:off x="948272" y="2529184"/>
            <a:ext cx="10600129" cy="406265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创建部门表</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部门号</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部门名字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创建员工表</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员工编号</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员工名字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age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员工年龄</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dept_id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员工所属部门</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r>
              <a:rPr lang="en-US"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 </a:t>
            </a:r>
            <a:r>
              <a:rPr lang="zh-CN" altLang="en-US"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创建外键约束</a:t>
            </a:r>
            <a:endParaRPr lang="zh-CN"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alter</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emp2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add</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constraint</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dept_id_fk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foreign</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1" i="0" u="none" strike="noStrike" kern="0" cap="none" spc="0" normalizeH="0" baseline="0" noProof="0">
                <a:ln>
                  <a:noFill/>
                </a:ln>
                <a:solidFill>
                  <a:srgbClr val="00008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dept_id</a:t>
            </a:r>
            <a:r>
              <a:rPr kumimoji="0" lang="en-US" altLang="zh-CN" sz="1600" b="1" i="0" u="none" strike="noStrike" kern="0" cap="none" spc="0" normalizeH="0" baseline="0" noProof="0">
                <a:ln>
                  <a:noFill/>
                </a:ln>
                <a:solidFill>
                  <a:srgbClr val="00008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references</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 dept2 </a:t>
            </a:r>
            <a:r>
              <a:rPr kumimoji="0" lang="en-US" altLang="zh-CN" sz="1600" b="1" i="0" u="none" strike="noStrike" kern="0" cap="none" spc="0" normalizeH="0" baseline="0" noProof="0">
                <a:ln>
                  <a:noFill/>
                </a:ln>
                <a:solidFill>
                  <a:srgbClr val="00008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deptno</a:t>
            </a:r>
            <a:r>
              <a:rPr kumimoji="0" lang="en-US" altLang="zh-CN" sz="1600" b="1" i="0" u="none" strike="noStrike" kern="0" cap="none" spc="0" normalizeH="0" baseline="0" noProof="0">
                <a:ln>
                  <a:noFill/>
                </a:ln>
                <a:solidFill>
                  <a:srgbClr val="000080"/>
                </a:solidFill>
                <a:effectLst/>
                <a:highlight>
                  <a:srgbClr val="FFFF00"/>
                </a:highligh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highlight>
                <a:srgbClr val="FFFF00"/>
              </a:highligh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创建外键约束</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860349" y="1967609"/>
            <a:ext cx="999026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方式</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2-</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在创建表时设置外键约束</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pic>
        <p:nvPicPr>
          <p:cNvPr id="4" name="图片 3"/>
          <p:cNvPicPr>
            <a:picLocks noChangeAspect="1"/>
          </p:cNvPicPr>
          <p:nvPr/>
        </p:nvPicPr>
        <p:blipFill>
          <a:blip r:embed="rId1"/>
          <a:stretch>
            <a:fillRect/>
          </a:stretch>
        </p:blipFill>
        <p:spPr>
          <a:xfrm>
            <a:off x="1663728" y="2897559"/>
            <a:ext cx="5628975" cy="2122792"/>
          </a:xfrm>
          <a:prstGeom prst="rect">
            <a:avLst/>
          </a:prstGeom>
        </p:spPr>
      </p:pic>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在外键约束下的数据操作</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842765" y="1831222"/>
            <a:ext cx="999026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 1</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、数据插入</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8" name="文本框 7"/>
          <p:cNvSpPr txBox="1"/>
          <p:nvPr/>
        </p:nvSpPr>
        <p:spPr>
          <a:xfrm>
            <a:off x="986498" y="2186051"/>
            <a:ext cx="9122814" cy="4278094"/>
          </a:xfrm>
          <a:prstGeom prst="rect">
            <a:avLst/>
          </a:prstGeom>
          <a:solidFill>
            <a:srgbClr val="FFFFE4"/>
          </a:solidFill>
          <a:ln>
            <a:solidFill>
              <a:schemeClr val="tx1"/>
            </a:solidFill>
          </a:ln>
        </p:spPr>
        <p:txBody>
          <a:bodyPr wrap="square">
            <a:spAutoFit/>
          </a:bodyPr>
          <a:lstStyle/>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、添加主表数据</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highlight>
                  <a:srgbClr val="FFFF00"/>
                </a:highlight>
                <a:latin typeface="Courier New" panose="02070409020205090404" pitchFamily="49" charset="0"/>
                <a:ea typeface="宋体" panose="02010600030101010101" pitchFamily="2" charset="-122"/>
                <a:cs typeface="Courier New" panose="02070409020205090404" pitchFamily="49" charset="0"/>
              </a:rPr>
              <a:t>注意必须先给主表添加数据</a:t>
            </a:r>
            <a:endParaRPr lang="zh-CN" altLang="zh-CN" sz="1600" kern="100">
              <a:effectLst/>
              <a:highlight>
                <a:srgbClr val="FFFF00"/>
              </a:highligh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研发部</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销售部</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财务部</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'1004'</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人事部</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endParaRPr>
          </a:p>
          <a:p>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-- 2</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a:t>
            </a:r>
            <a:r>
              <a:rPr lang="zh-CN" altLang="en-US" sz="1600" kern="0">
                <a:solidFill>
                  <a:srgbClr val="008000"/>
                </a:solidFill>
                <a:latin typeface="Courier New" panose="02070409020205090404" pitchFamily="49" charset="0"/>
                <a:ea typeface="宋体" panose="02010600030101010101" pitchFamily="2" charset="-122"/>
                <a:cs typeface="Courier New" panose="02070409020205090404" pitchFamily="49" charset="0"/>
              </a:rPr>
              <a:t>添加</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从表数据</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highlight>
                  <a:srgbClr val="FFFF00"/>
                </a:highlight>
                <a:latin typeface="Courier New" panose="02070409020205090404" pitchFamily="49" charset="0"/>
                <a:ea typeface="宋体" panose="02010600030101010101" pitchFamily="2" charset="-122"/>
                <a:cs typeface="Courier New" panose="02070409020205090404" pitchFamily="49" charset="0"/>
              </a:rPr>
              <a:t>注意给从表添加数据时，外键列的值</a:t>
            </a:r>
            <a:r>
              <a:rPr lang="zh-CN" altLang="en-US" sz="1600" kern="0">
                <a:solidFill>
                  <a:srgbClr val="008000"/>
                </a:solidFill>
                <a:effectLst/>
                <a:highlight>
                  <a:srgbClr val="FFFF00"/>
                </a:highlight>
                <a:latin typeface="Courier New" panose="02070409020205090404" pitchFamily="49" charset="0"/>
                <a:ea typeface="宋体" panose="02010600030101010101" pitchFamily="2" charset="-122"/>
                <a:cs typeface="Courier New" panose="02070409020205090404" pitchFamily="49" charset="0"/>
              </a:rPr>
              <a:t>不能随便写，</a:t>
            </a:r>
            <a:r>
              <a:rPr lang="zh-CN" altLang="zh-CN" sz="1600" kern="0">
                <a:solidFill>
                  <a:srgbClr val="008000"/>
                </a:solidFill>
                <a:effectLst/>
                <a:highlight>
                  <a:srgbClr val="FFFF00"/>
                </a:highlight>
                <a:latin typeface="Courier New" panose="02070409020205090404" pitchFamily="49" charset="0"/>
                <a:ea typeface="宋体" panose="02010600030101010101" pitchFamily="2" charset="-122"/>
                <a:cs typeface="Courier New" panose="02070409020205090404" pitchFamily="49" charset="0"/>
              </a:rPr>
              <a:t>必须依赖主表的主键列</a:t>
            </a:r>
            <a:endParaRPr lang="zh-CN" altLang="zh-CN" sz="1600" kern="100">
              <a:effectLst/>
              <a:highlight>
                <a:srgbClr val="FFFF00"/>
              </a:highligh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乔峰</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段誉</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虚竹</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'4'</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阿紫</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18</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'5'</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扫地僧</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35</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'6'</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李秋水</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'7'</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鸠摩智</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'8'</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天山童姥</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'1005'</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不可以</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在外键约束下的数据操作</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860349" y="1967609"/>
            <a:ext cx="999026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 2</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a:t>
            </a:r>
            <a:r>
              <a:rPr lang="zh-CN" altLang="en-US" sz="1600">
                <a:solidFill>
                  <a:prstClr val="black"/>
                </a:solidFill>
                <a:latin typeface="Calibri" panose="020F0502020204030204"/>
                <a:ea typeface="Alibaba PuHuiTi B"/>
              </a:rPr>
              <a:t>删除数据</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8" name="文本框 7"/>
          <p:cNvSpPr txBox="1"/>
          <p:nvPr/>
        </p:nvSpPr>
        <p:spPr>
          <a:xfrm>
            <a:off x="1159288" y="2690785"/>
            <a:ext cx="9392382" cy="230832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-- 3</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、删除数据</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注意：</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1</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：主表的数据被从表依赖时，不能删除，否则可以删除</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2: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从表的数据可以随便删除</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delete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不可以删除</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delete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'1004'</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可以删除</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delete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eid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'7'</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可以删除</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4" name="文本框 13"/>
          <p:cNvSpPr txBox="1"/>
          <p:nvPr/>
        </p:nvSpPr>
        <p:spPr>
          <a:xfrm>
            <a:off x="710880" y="1445615"/>
            <a:ext cx="1074959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删除外键约束</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1090549" y="1952814"/>
            <a:ext cx="9990260" cy="33855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defRPr/>
            </a:pPr>
            <a:r>
              <a:rPr lang="zh-CN" altLang="en-US" sz="1600" b="0" i="0">
                <a:solidFill>
                  <a:srgbClr val="444444"/>
                </a:solidFill>
                <a:effectLst/>
                <a:latin typeface="Helvetica Neue"/>
                <a:ea typeface="Alibaba PuHuiTi B"/>
              </a:rPr>
              <a:t>当一个表中不需要外键约束时，就需要从表中将其删除。外键一旦删除，就会解除主表和从表间的关联关系</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endParaRPr>
          </a:p>
        </p:txBody>
      </p:sp>
      <p:sp>
        <p:nvSpPr>
          <p:cNvPr id="8" name="文本框 7"/>
          <p:cNvSpPr txBox="1"/>
          <p:nvPr/>
        </p:nvSpPr>
        <p:spPr>
          <a:xfrm>
            <a:off x="1237517" y="3064722"/>
            <a:ext cx="8346097" cy="369332"/>
          </a:xfrm>
          <a:prstGeom prst="rect">
            <a:avLst/>
          </a:prstGeom>
          <a:solidFill>
            <a:srgbClr val="FFFFE4"/>
          </a:solidFill>
        </p:spPr>
        <p:txBody>
          <a:bodyPr wrap="square">
            <a:spAutoFit/>
          </a:bodyPr>
          <a:lstStyle/>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&lt;</a:t>
            </a:r>
            <a:r>
              <a:rPr lang="zh-CN" altLang="en-US" sz="1800">
                <a:solidFill>
                  <a:srgbClr val="000000"/>
                </a:solidFill>
                <a:effectLst/>
                <a:latin typeface="Courier New" panose="02070409020205090404" pitchFamily="49" charset="0"/>
              </a:rPr>
              <a:t>表名</a:t>
            </a:r>
            <a:r>
              <a:rPr lang="en-US" altLang="zh-CN" sz="1800" b="1">
                <a:solidFill>
                  <a:srgbClr val="000080"/>
                </a:solidFill>
                <a:effectLst/>
                <a:latin typeface="Courier New" panose="02070409020205090404" pitchFamily="49" charset="0"/>
              </a:rPr>
              <a:t>&gt;</a:t>
            </a:r>
            <a:r>
              <a:rPr lang="zh-CN" altLang="en-US"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foreign</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key</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&lt;</a:t>
            </a:r>
            <a:r>
              <a:rPr lang="zh-CN" altLang="en-US" sz="1800">
                <a:solidFill>
                  <a:srgbClr val="000000"/>
                </a:solidFill>
                <a:effectLst/>
                <a:latin typeface="Courier New" panose="02070409020205090404" pitchFamily="49" charset="0"/>
              </a:rPr>
              <a:t>外</a:t>
            </a:r>
            <a:r>
              <a:rPr lang="zh-CN" altLang="en-US" sz="1800" b="1">
                <a:solidFill>
                  <a:srgbClr val="000080"/>
                </a:solidFill>
                <a:effectLst/>
                <a:latin typeface="Courier New" panose="02070409020205090404" pitchFamily="49" charset="0"/>
              </a:rPr>
              <a:t>键</a:t>
            </a:r>
            <a:r>
              <a:rPr lang="zh-CN" altLang="en-US" sz="1800">
                <a:solidFill>
                  <a:srgbClr val="000000"/>
                </a:solidFill>
                <a:effectLst/>
                <a:latin typeface="Courier New" panose="02070409020205090404" pitchFamily="49" charset="0"/>
              </a:rPr>
              <a:t>约束名</a:t>
            </a:r>
            <a:r>
              <a:rPr lang="en-US" altLang="zh-CN" sz="1800" b="1">
                <a:solidFill>
                  <a:srgbClr val="000080"/>
                </a:solidFill>
                <a:effectLst/>
                <a:latin typeface="Courier New" panose="02070409020205090404" pitchFamily="49" charset="0"/>
              </a:rPr>
              <a:t>&gt;;</a:t>
            </a:r>
            <a:endParaRPr lang="zh-CN" altLang="en-US">
              <a:effectLst/>
            </a:endParaRPr>
          </a:p>
        </p:txBody>
      </p:sp>
      <p:sp>
        <p:nvSpPr>
          <p:cNvPr id="9" name="文本框 8"/>
          <p:cNvSpPr txBox="1"/>
          <p:nvPr/>
        </p:nvSpPr>
        <p:spPr>
          <a:xfrm>
            <a:off x="1135804" y="4163622"/>
            <a:ext cx="8346097" cy="369332"/>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emp2 </a:t>
            </a:r>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foreign</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key</a:t>
            </a:r>
            <a:r>
              <a:rPr lang="en-US" altLang="zh-CN" sz="1800">
                <a:solidFill>
                  <a:srgbClr val="000000"/>
                </a:solidFill>
                <a:effectLst/>
                <a:latin typeface="Courier New" panose="02070409020205090404" pitchFamily="49" charset="0"/>
              </a:rPr>
              <a:t> dept_id_fk</a:t>
            </a:r>
            <a:r>
              <a:rPr lang="en-US" altLang="zh-CN" sz="1800" b="1">
                <a:solidFill>
                  <a:srgbClr val="000080"/>
                </a:solidFill>
                <a:effectLst/>
                <a:latin typeface="Courier New" panose="02070409020205090404" pitchFamily="49" charset="0"/>
              </a:rPr>
              <a:t>;</a:t>
            </a:r>
            <a:endParaRPr lang="en-US" altLang="zh-CN">
              <a:effectLst/>
            </a:endParaRPr>
          </a:p>
        </p:txBody>
      </p:sp>
      <p:sp>
        <p:nvSpPr>
          <p:cNvPr id="12" name="文本框 11"/>
          <p:cNvSpPr txBox="1"/>
          <p:nvPr/>
        </p:nvSpPr>
        <p:spPr>
          <a:xfrm>
            <a:off x="1035294" y="2622946"/>
            <a:ext cx="6097464" cy="369332"/>
          </a:xfrm>
          <a:prstGeom prst="rect">
            <a:avLst/>
          </a:prstGeom>
          <a:noFill/>
        </p:spPr>
        <p:txBody>
          <a:bodyPr wrap="square">
            <a:spAutoFit/>
          </a:bodyPr>
          <a:lstStyle/>
          <a:p>
            <a:r>
              <a:rPr lang="zh-CN" altLang="en-US">
                <a:solidFill>
                  <a:srgbClr val="444444"/>
                </a:solidFill>
                <a:latin typeface="Helvetica Neue"/>
              </a:rPr>
              <a:t>格式：</a:t>
            </a:r>
            <a:endParaRPr lang="zh-CN" altLang="en-US"/>
          </a:p>
        </p:txBody>
      </p:sp>
      <p:sp>
        <p:nvSpPr>
          <p:cNvPr id="13" name="文本框 12"/>
          <p:cNvSpPr txBox="1"/>
          <p:nvPr/>
        </p:nvSpPr>
        <p:spPr>
          <a:xfrm>
            <a:off x="1035294" y="3506499"/>
            <a:ext cx="6097464" cy="369332"/>
          </a:xfrm>
          <a:prstGeom prst="rect">
            <a:avLst/>
          </a:prstGeom>
          <a:noFill/>
        </p:spPr>
        <p:txBody>
          <a:bodyPr wrap="square">
            <a:spAutoFit/>
          </a:bodyPr>
          <a:lstStyle/>
          <a:p>
            <a:r>
              <a:rPr lang="zh-CN" altLang="en-US">
                <a:solidFill>
                  <a:srgbClr val="444444"/>
                </a:solidFill>
                <a:latin typeface="Helvetica Neue"/>
              </a:rPr>
              <a:t>实现：</a:t>
            </a:r>
            <a:endParaRPr lang="zh-CN" altLang="en-US"/>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多对多关系</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5" name="文本框 14"/>
          <p:cNvSpPr txBox="1"/>
          <p:nvPr/>
        </p:nvSpPr>
        <p:spPr>
          <a:xfrm>
            <a:off x="826780" y="1580111"/>
            <a:ext cx="9990260"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0" i="0">
                <a:solidFill>
                  <a:srgbClr val="4D4D4D"/>
                </a:solidFill>
                <a:effectLst/>
                <a:latin typeface="Arial" panose="020B0604020202020204" pitchFamily="34" charset="0"/>
              </a:rPr>
              <a:t>在多对多关系中，</a:t>
            </a:r>
            <a:r>
              <a:rPr lang="en-US" altLang="zh-CN" sz="1600" b="0" i="0">
                <a:solidFill>
                  <a:srgbClr val="4D4D4D"/>
                </a:solidFill>
                <a:effectLst/>
                <a:latin typeface="Arial" panose="020B0604020202020204" pitchFamily="34" charset="0"/>
              </a:rPr>
              <a:t>A</a:t>
            </a:r>
            <a:r>
              <a:rPr lang="zh-CN" altLang="en-US" sz="1600" b="0" i="0">
                <a:solidFill>
                  <a:srgbClr val="4D4D4D"/>
                </a:solidFill>
                <a:effectLst/>
                <a:latin typeface="Arial" panose="020B0604020202020204" pitchFamily="34" charset="0"/>
              </a:rPr>
              <a:t>表的一行对应</a:t>
            </a:r>
            <a:r>
              <a:rPr lang="en-US" altLang="zh-CN" sz="1600" b="0" i="0">
                <a:solidFill>
                  <a:srgbClr val="4D4D4D"/>
                </a:solidFill>
                <a:effectLst/>
                <a:latin typeface="Arial" panose="020B0604020202020204" pitchFamily="34" charset="0"/>
              </a:rPr>
              <a:t>B</a:t>
            </a:r>
            <a:r>
              <a:rPr lang="zh-CN" altLang="en-US" sz="1600" b="0" i="0">
                <a:solidFill>
                  <a:srgbClr val="4D4D4D"/>
                </a:solidFill>
                <a:effectLst/>
                <a:latin typeface="Arial" panose="020B0604020202020204" pitchFamily="34" charset="0"/>
              </a:rPr>
              <a:t>的多行，</a:t>
            </a:r>
            <a:r>
              <a:rPr lang="en-US" altLang="zh-CN" sz="1600" b="0" i="0">
                <a:solidFill>
                  <a:srgbClr val="4D4D4D"/>
                </a:solidFill>
                <a:effectLst/>
                <a:latin typeface="Arial" panose="020B0604020202020204" pitchFamily="34" charset="0"/>
              </a:rPr>
              <a:t>B</a:t>
            </a:r>
            <a:r>
              <a:rPr lang="zh-CN" altLang="en-US" sz="1600" b="0" i="0">
                <a:solidFill>
                  <a:srgbClr val="4D4D4D"/>
                </a:solidFill>
                <a:effectLst/>
                <a:latin typeface="Arial" panose="020B0604020202020204" pitchFamily="34" charset="0"/>
              </a:rPr>
              <a:t>表的一行对应</a:t>
            </a:r>
            <a:r>
              <a:rPr lang="en-US" altLang="zh-CN" sz="1600" b="0" i="0">
                <a:solidFill>
                  <a:srgbClr val="4D4D4D"/>
                </a:solidFill>
                <a:effectLst/>
                <a:latin typeface="Arial" panose="020B0604020202020204" pitchFamily="34" charset="0"/>
              </a:rPr>
              <a:t>A</a:t>
            </a:r>
            <a:r>
              <a:rPr lang="zh-CN" altLang="en-US" sz="1600" b="0" i="0">
                <a:solidFill>
                  <a:srgbClr val="4D4D4D"/>
                </a:solidFill>
                <a:effectLst/>
                <a:latin typeface="Arial" panose="020B0604020202020204" pitchFamily="34" charset="0"/>
              </a:rPr>
              <a:t>表的多行，我们要新增加一个中间表，来建立多对多关系。</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pic>
        <p:nvPicPr>
          <p:cNvPr id="4" name="图片 3"/>
          <p:cNvPicPr>
            <a:picLocks noChangeAspect="1"/>
          </p:cNvPicPr>
          <p:nvPr/>
        </p:nvPicPr>
        <p:blipFill>
          <a:blip r:embed="rId1"/>
          <a:stretch>
            <a:fillRect/>
          </a:stretch>
        </p:blipFill>
        <p:spPr>
          <a:xfrm>
            <a:off x="2087440" y="2315657"/>
            <a:ext cx="6153150" cy="3705225"/>
          </a:xfrm>
          <a:prstGeom prst="rect">
            <a:avLst/>
          </a:prstGeom>
        </p:spPr>
      </p:pic>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多对多关系</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9" name="文本框 8"/>
          <p:cNvSpPr txBox="1"/>
          <p:nvPr/>
        </p:nvSpPr>
        <p:spPr>
          <a:xfrm>
            <a:off x="1135804" y="2100214"/>
            <a:ext cx="8346097" cy="329320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学生表和课程表</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多对多</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-- 1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创建学生表</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student(</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左侧主表</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auto_increment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age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gender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-- 2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创建课程表</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course(</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右侧主表</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course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auto_increment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cidname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888326" y="1580111"/>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Calibri" panose="020F0502020204030204"/>
                <a:ea typeface="黑体" panose="02010609060101010101" pitchFamily="49" charset="-122"/>
              </a:rPr>
              <a:t>操作</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多表关系</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外键约束</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多对多关系</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9" name="文本框 8"/>
          <p:cNvSpPr txBox="1"/>
          <p:nvPr/>
        </p:nvSpPr>
        <p:spPr>
          <a:xfrm>
            <a:off x="923341" y="1912635"/>
            <a:ext cx="8346097" cy="477053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-- 3</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创建中间表</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student_course/score(</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从表</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double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-- 4</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建立外键约束</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次</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alter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add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foreign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sid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references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sid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alter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add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foreign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cid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references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course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cid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-- 5</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给学生表添加数据</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小龙女</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18</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女</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阿紫</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19</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女</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周芷若</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男</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-- 6</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给课程表添加数据</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course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语文</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数学</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英语</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-- 7</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给中间表添加数据</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854613" y="1429340"/>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Calibri" panose="020F0502020204030204"/>
                <a:ea typeface="黑体" panose="02010609060101010101" pitchFamily="49" charset="-122"/>
              </a:rPr>
              <a:t>操作</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介绍</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5" name="文本框 14"/>
          <p:cNvSpPr txBox="1"/>
          <p:nvPr/>
        </p:nvSpPr>
        <p:spPr>
          <a:xfrm>
            <a:off x="710880" y="1404510"/>
            <a:ext cx="9990260"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0" i="0">
                <a:solidFill>
                  <a:srgbClr val="4D4D4D"/>
                </a:solidFill>
                <a:effectLst/>
                <a:latin typeface="-apple-system"/>
                <a:ea typeface="Alibaba PuHuiTi B"/>
              </a:rPr>
              <a:t>多表查询就是同时查询两个或两个以上的表，</a:t>
            </a:r>
            <a:r>
              <a:rPr lang="zh-CN" altLang="en-US" sz="1600">
                <a:solidFill>
                  <a:srgbClr val="4D4D4D"/>
                </a:solidFill>
                <a:latin typeface="-apple-system"/>
                <a:ea typeface="Alibaba PuHuiTi B"/>
              </a:rPr>
              <a:t>因为有的时候</a:t>
            </a:r>
            <a:r>
              <a:rPr lang="zh-CN" altLang="en-US" sz="1600" b="0" i="0">
                <a:solidFill>
                  <a:srgbClr val="4D4D4D"/>
                </a:solidFill>
                <a:effectLst/>
                <a:latin typeface="-apple-system"/>
                <a:ea typeface="Alibaba PuHuiTi B"/>
              </a:rPr>
              <a:t>用户在查看数据的时候</a:t>
            </a:r>
            <a:r>
              <a:rPr lang="en-US" altLang="zh-CN" sz="1600" b="0" i="0">
                <a:solidFill>
                  <a:srgbClr val="4D4D4D"/>
                </a:solidFill>
                <a:effectLst/>
                <a:latin typeface="-apple-system"/>
                <a:ea typeface="Alibaba PuHuiTi B"/>
              </a:rPr>
              <a:t>,</a:t>
            </a:r>
            <a:r>
              <a:rPr lang="zh-CN" altLang="en-US" sz="1600" b="0" i="0">
                <a:solidFill>
                  <a:srgbClr val="4D4D4D"/>
                </a:solidFill>
                <a:effectLst/>
                <a:latin typeface="-apple-system"/>
                <a:ea typeface="Alibaba PuHuiTi B"/>
              </a:rPr>
              <a:t>需要显示的数据来自多张表</a:t>
            </a:r>
            <a:r>
              <a:rPr lang="en-US" altLang="zh-CN" sz="1600" b="0" i="0">
                <a:solidFill>
                  <a:srgbClr val="4D4D4D"/>
                </a:solidFill>
                <a:effectLst/>
                <a:latin typeface="-apple-system"/>
                <a:ea typeface="Alibaba PuHuiTi B"/>
              </a:rPr>
              <a:t>.</a:t>
            </a:r>
            <a:endParaRPr lang="en-US" altLang="zh-CN" sz="1600" b="0" i="0">
              <a:solidFill>
                <a:srgbClr val="4D4D4D"/>
              </a:solidFill>
              <a:effectLst/>
              <a:latin typeface="-apple-system"/>
              <a:ea typeface="Alibaba PuHuiTi B"/>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u="none" strike="noStrike" kern="1200" cap="none" spc="0" normalizeH="0" baseline="0" noProof="0">
                <a:ln>
                  <a:noFill/>
                </a:ln>
                <a:solidFill>
                  <a:srgbClr val="4D4D4D"/>
                </a:solidFill>
                <a:uLnTx/>
                <a:uFillTx/>
                <a:latin typeface="-apple-system"/>
                <a:ea typeface="Alibaba PuHuiTi B"/>
              </a:rPr>
              <a:t>多表查询有以下分类：</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endParaRPr>
          </a:p>
        </p:txBody>
      </p:sp>
      <p:sp>
        <p:nvSpPr>
          <p:cNvPr id="17" name="文本框 16"/>
          <p:cNvSpPr txBox="1"/>
          <p:nvPr/>
        </p:nvSpPr>
        <p:spPr>
          <a:xfrm>
            <a:off x="539925" y="2101109"/>
            <a:ext cx="6323113" cy="4524315"/>
          </a:xfrm>
          <a:prstGeom prst="rect">
            <a:avLst/>
          </a:prstGeom>
          <a:noFill/>
        </p:spPr>
        <p:txBody>
          <a:bodyPr wrap="square">
            <a:spAutoFit/>
          </a:bodyPr>
          <a:lstStyle/>
          <a:p>
            <a:pPr marL="285750" indent="-285750">
              <a:buFont typeface="Wingdings" panose="05000000000000000000" pitchFamily="2" charset="2"/>
              <a:buChar char="Ø"/>
            </a:pPr>
            <a:r>
              <a:rPr lang="zh-CN" altLang="en-US" sz="1600" b="1">
                <a:solidFill>
                  <a:srgbClr val="FF0000"/>
                </a:solidFill>
                <a:latin typeface="-apple-system"/>
                <a:ea typeface="Alibaba PuHuiTi B"/>
              </a:rPr>
              <a:t>交叉连接查询</a:t>
            </a:r>
            <a:r>
              <a:rPr lang="en-US" altLang="zh-CN" sz="1600" b="1">
                <a:solidFill>
                  <a:srgbClr val="FF0000"/>
                </a:solidFill>
                <a:latin typeface="-apple-system"/>
                <a:ea typeface="Alibaba PuHuiTi B"/>
              </a:rPr>
              <a:t> [</a:t>
            </a:r>
            <a:r>
              <a:rPr lang="zh-CN" altLang="en-US" sz="1600" b="1">
                <a:solidFill>
                  <a:srgbClr val="FF0000"/>
                </a:solidFill>
                <a:latin typeface="-apple-system"/>
                <a:ea typeface="Alibaba PuHuiTi B"/>
              </a:rPr>
              <a:t>产生笛卡尔积，了解</a:t>
            </a:r>
            <a:r>
              <a:rPr lang="en-US" altLang="zh-CN" sz="1600" b="1">
                <a:solidFill>
                  <a:srgbClr val="FF0000"/>
                </a:solidFill>
                <a:latin typeface="-apple-system"/>
                <a:ea typeface="Alibaba PuHuiTi B"/>
              </a:rPr>
              <a:t>]</a:t>
            </a:r>
            <a:endParaRPr lang="en-US" altLang="zh-CN" sz="1600" b="1">
              <a:solidFill>
                <a:srgbClr val="FF0000"/>
              </a:solidFill>
              <a:latin typeface="-apple-system"/>
              <a:ea typeface="Alibaba PuHuiTi B"/>
            </a:endParaRPr>
          </a:p>
          <a:p>
            <a:r>
              <a:rPr lang="zh-CN" altLang="en-US" sz="1600">
                <a:solidFill>
                  <a:srgbClr val="4D4D4D"/>
                </a:solidFill>
                <a:latin typeface="-apple-system"/>
                <a:ea typeface="Alibaba PuHuiTi B"/>
              </a:rPr>
              <a:t>      语法：</a:t>
            </a:r>
            <a:r>
              <a:rPr lang="en-US" altLang="zh-CN" sz="1600">
                <a:solidFill>
                  <a:srgbClr val="4D4D4D"/>
                </a:solidFill>
                <a:latin typeface="-apple-system"/>
                <a:ea typeface="Alibaba PuHuiTi B"/>
              </a:rPr>
              <a:t>select * from A,B;  </a:t>
            </a:r>
            <a:endParaRPr lang="en-US" altLang="zh-CN" sz="1600">
              <a:solidFill>
                <a:srgbClr val="4D4D4D"/>
              </a:solidFill>
              <a:latin typeface="-apple-system"/>
              <a:ea typeface="Alibaba PuHuiTi B"/>
            </a:endParaRPr>
          </a:p>
          <a:p>
            <a:endParaRPr lang="en-US" altLang="zh-CN" sz="1600">
              <a:solidFill>
                <a:srgbClr val="4D4D4D"/>
              </a:solidFill>
              <a:latin typeface="-apple-system"/>
              <a:ea typeface="Alibaba PuHuiTi B"/>
            </a:endParaRPr>
          </a:p>
          <a:p>
            <a:pPr marL="285750" indent="-285750">
              <a:buFont typeface="Wingdings" panose="05000000000000000000" pitchFamily="2" charset="2"/>
              <a:buChar char="Ø"/>
            </a:pPr>
            <a:r>
              <a:rPr lang="zh-CN" altLang="en-US" sz="1600" b="1">
                <a:solidFill>
                  <a:srgbClr val="FF0000"/>
                </a:solidFill>
                <a:latin typeface="-apple-system"/>
                <a:ea typeface="Alibaba PuHuiTi B"/>
              </a:rPr>
              <a:t>内连接查询</a:t>
            </a:r>
            <a:r>
              <a:rPr lang="en-US" altLang="zh-CN" sz="1600" b="1">
                <a:solidFill>
                  <a:srgbClr val="FF0000"/>
                </a:solidFill>
                <a:latin typeface="-apple-system"/>
                <a:ea typeface="Alibaba PuHuiTi B"/>
              </a:rPr>
              <a:t>(</a:t>
            </a:r>
            <a:r>
              <a:rPr lang="zh-CN" altLang="en-US" sz="1600" b="1">
                <a:solidFill>
                  <a:srgbClr val="FF0000"/>
                </a:solidFill>
                <a:latin typeface="-apple-system"/>
                <a:ea typeface="Alibaba PuHuiTi B"/>
              </a:rPr>
              <a:t>使用的关键字 </a:t>
            </a:r>
            <a:r>
              <a:rPr lang="en-US" altLang="zh-CN" sz="1600" b="1">
                <a:solidFill>
                  <a:srgbClr val="FF0000"/>
                </a:solidFill>
                <a:latin typeface="-apple-system"/>
                <a:ea typeface="Alibaba PuHuiTi B"/>
              </a:rPr>
              <a:t>inner join  -- inner</a:t>
            </a:r>
            <a:r>
              <a:rPr lang="zh-CN" altLang="en-US" sz="1600" b="1">
                <a:solidFill>
                  <a:srgbClr val="FF0000"/>
                </a:solidFill>
                <a:latin typeface="-apple-system"/>
                <a:ea typeface="Alibaba PuHuiTi B"/>
              </a:rPr>
              <a:t>可以省略</a:t>
            </a:r>
            <a:r>
              <a:rPr lang="en-US" altLang="zh-CN" sz="1600" b="1">
                <a:solidFill>
                  <a:srgbClr val="FF0000"/>
                </a:solidFill>
                <a:latin typeface="-apple-system"/>
                <a:ea typeface="Alibaba PuHuiTi B"/>
              </a:rPr>
              <a:t>)</a:t>
            </a:r>
            <a:endParaRPr lang="en-US" altLang="zh-CN" sz="1600" b="1">
              <a:solidFill>
                <a:srgbClr val="FF0000"/>
              </a:solidFill>
              <a:latin typeface="-apple-system"/>
              <a:ea typeface="Alibaba PuHuiTi B"/>
            </a:endParaRPr>
          </a:p>
          <a:p>
            <a:r>
              <a:rPr lang="zh-CN" altLang="en-US" sz="1600">
                <a:solidFill>
                  <a:srgbClr val="4D4D4D"/>
                </a:solidFill>
                <a:latin typeface="-apple-system"/>
                <a:ea typeface="Alibaba PuHuiTi B"/>
              </a:rPr>
              <a:t>    隐式内连接（</a:t>
            </a:r>
            <a:r>
              <a:rPr lang="en-US" altLang="zh-CN" sz="1600">
                <a:solidFill>
                  <a:srgbClr val="4D4D4D"/>
                </a:solidFill>
                <a:latin typeface="-apple-system"/>
                <a:ea typeface="Alibaba PuHuiTi B"/>
              </a:rPr>
              <a:t>SQL92</a:t>
            </a:r>
            <a:r>
              <a:rPr lang="zh-CN" altLang="en-US" sz="1600">
                <a:solidFill>
                  <a:srgbClr val="4D4D4D"/>
                </a:solidFill>
                <a:latin typeface="-apple-system"/>
                <a:ea typeface="Alibaba PuHuiTi B"/>
              </a:rPr>
              <a:t>标准）：</a:t>
            </a:r>
            <a:r>
              <a:rPr lang="en-US" altLang="zh-CN" sz="1600">
                <a:solidFill>
                  <a:srgbClr val="4D4D4D"/>
                </a:solidFill>
                <a:latin typeface="-apple-system"/>
                <a:ea typeface="Alibaba PuHuiTi B"/>
              </a:rPr>
              <a:t>select * from A,B where </a:t>
            </a:r>
            <a:r>
              <a:rPr lang="zh-CN" altLang="en-US" sz="1600">
                <a:solidFill>
                  <a:srgbClr val="4D4D4D"/>
                </a:solidFill>
                <a:latin typeface="-apple-system"/>
                <a:ea typeface="Alibaba PuHuiTi B"/>
              </a:rPr>
              <a:t>条件</a:t>
            </a:r>
            <a:r>
              <a:rPr lang="en-US" altLang="zh-CN" sz="1600">
                <a:solidFill>
                  <a:srgbClr val="4D4D4D"/>
                </a:solidFill>
                <a:latin typeface="-apple-system"/>
                <a:ea typeface="Alibaba PuHuiTi B"/>
              </a:rPr>
              <a:t>;</a:t>
            </a:r>
            <a:endParaRPr lang="en-US" altLang="zh-CN" sz="1600">
              <a:solidFill>
                <a:srgbClr val="4D4D4D"/>
              </a:solidFill>
              <a:latin typeface="-apple-system"/>
              <a:ea typeface="Alibaba PuHuiTi B"/>
            </a:endParaRPr>
          </a:p>
          <a:p>
            <a:r>
              <a:rPr lang="zh-CN" altLang="en-US" sz="1600">
                <a:solidFill>
                  <a:srgbClr val="4D4D4D"/>
                </a:solidFill>
                <a:latin typeface="-apple-system"/>
                <a:ea typeface="Alibaba PuHuiTi B"/>
              </a:rPr>
              <a:t>    显示内连接（</a:t>
            </a:r>
            <a:r>
              <a:rPr lang="en-US" altLang="zh-CN" sz="1600">
                <a:solidFill>
                  <a:srgbClr val="4D4D4D"/>
                </a:solidFill>
                <a:latin typeface="-apple-system"/>
                <a:ea typeface="Alibaba PuHuiTi B"/>
              </a:rPr>
              <a:t>SQL99</a:t>
            </a:r>
            <a:r>
              <a:rPr lang="zh-CN" altLang="en-US" sz="1600">
                <a:solidFill>
                  <a:srgbClr val="4D4D4D"/>
                </a:solidFill>
                <a:latin typeface="-apple-system"/>
                <a:ea typeface="Alibaba PuHuiTi B"/>
              </a:rPr>
              <a:t>标准）：</a:t>
            </a:r>
            <a:r>
              <a:rPr lang="en-US" altLang="zh-CN" sz="1600">
                <a:solidFill>
                  <a:srgbClr val="4D4D4D"/>
                </a:solidFill>
                <a:latin typeface="-apple-system"/>
                <a:ea typeface="Alibaba PuHuiTi B"/>
              </a:rPr>
              <a:t>select * from A inner join B on </a:t>
            </a:r>
            <a:r>
              <a:rPr lang="zh-CN" altLang="en-US" sz="1600">
                <a:solidFill>
                  <a:srgbClr val="4D4D4D"/>
                </a:solidFill>
                <a:latin typeface="-apple-system"/>
                <a:ea typeface="Alibaba PuHuiTi B"/>
              </a:rPr>
              <a:t>条件</a:t>
            </a:r>
            <a:r>
              <a:rPr lang="en-US" altLang="zh-CN" sz="1600">
                <a:solidFill>
                  <a:srgbClr val="4D4D4D"/>
                </a:solidFill>
                <a:latin typeface="-apple-system"/>
                <a:ea typeface="Alibaba PuHuiTi B"/>
              </a:rPr>
              <a:t>;</a:t>
            </a:r>
            <a:endParaRPr lang="en-US" altLang="zh-CN" sz="1600">
              <a:solidFill>
                <a:srgbClr val="4D4D4D"/>
              </a:solidFill>
              <a:latin typeface="-apple-system"/>
              <a:ea typeface="Alibaba PuHuiTi B"/>
            </a:endParaRPr>
          </a:p>
          <a:p>
            <a:endParaRPr lang="en-US" altLang="zh-CN" sz="1600">
              <a:solidFill>
                <a:srgbClr val="4D4D4D"/>
              </a:solidFill>
              <a:latin typeface="-apple-system"/>
              <a:ea typeface="Alibaba PuHuiTi B"/>
            </a:endParaRPr>
          </a:p>
          <a:p>
            <a:pPr marL="285750" indent="-285750">
              <a:buFont typeface="Wingdings" panose="05000000000000000000" pitchFamily="2" charset="2"/>
              <a:buChar char="Ø"/>
            </a:pPr>
            <a:r>
              <a:rPr lang="zh-CN" altLang="en-US" sz="1600" b="1">
                <a:solidFill>
                  <a:srgbClr val="FF0000"/>
                </a:solidFill>
                <a:latin typeface="-apple-system"/>
                <a:ea typeface="Alibaba PuHuiTi B"/>
              </a:rPr>
              <a:t>外连接查询</a:t>
            </a:r>
            <a:r>
              <a:rPr lang="en-US" altLang="zh-CN" sz="1600" b="1">
                <a:solidFill>
                  <a:srgbClr val="FF0000"/>
                </a:solidFill>
                <a:latin typeface="-apple-system"/>
                <a:ea typeface="Alibaba PuHuiTi B"/>
              </a:rPr>
              <a:t>(</a:t>
            </a:r>
            <a:r>
              <a:rPr lang="zh-CN" altLang="en-US" sz="1600" b="1">
                <a:solidFill>
                  <a:srgbClr val="FF0000"/>
                </a:solidFill>
                <a:latin typeface="-apple-system"/>
                <a:ea typeface="Alibaba PuHuiTi B"/>
              </a:rPr>
              <a:t>使用的关键字 </a:t>
            </a:r>
            <a:r>
              <a:rPr lang="en-US" altLang="zh-CN" sz="1600" b="1">
                <a:solidFill>
                  <a:srgbClr val="FF0000"/>
                </a:solidFill>
                <a:latin typeface="-apple-system"/>
                <a:ea typeface="Alibaba PuHuiTi B"/>
              </a:rPr>
              <a:t>outer join -- outer</a:t>
            </a:r>
            <a:r>
              <a:rPr lang="zh-CN" altLang="en-US" sz="1600" b="1">
                <a:solidFill>
                  <a:srgbClr val="FF0000"/>
                </a:solidFill>
                <a:latin typeface="-apple-system"/>
                <a:ea typeface="Alibaba PuHuiTi B"/>
              </a:rPr>
              <a:t>可以省略</a:t>
            </a:r>
            <a:r>
              <a:rPr lang="en-US" altLang="zh-CN" sz="1600" b="1">
                <a:solidFill>
                  <a:srgbClr val="FF0000"/>
                </a:solidFill>
                <a:latin typeface="-apple-system"/>
                <a:ea typeface="Alibaba PuHuiTi B"/>
              </a:rPr>
              <a:t>)</a:t>
            </a:r>
            <a:endParaRPr lang="en-US" altLang="zh-CN" sz="1600" b="1">
              <a:solidFill>
                <a:srgbClr val="FF0000"/>
              </a:solidFill>
              <a:latin typeface="-apple-system"/>
              <a:ea typeface="Alibaba PuHuiTi B"/>
            </a:endParaRPr>
          </a:p>
          <a:p>
            <a:r>
              <a:rPr lang="zh-CN" altLang="en-US" sz="1600">
                <a:solidFill>
                  <a:srgbClr val="4D4D4D"/>
                </a:solidFill>
                <a:latin typeface="-apple-system"/>
                <a:ea typeface="Alibaba PuHuiTi B"/>
              </a:rPr>
              <a:t>        左外连接：</a:t>
            </a:r>
            <a:r>
              <a:rPr lang="en-US" altLang="zh-CN" sz="1600">
                <a:solidFill>
                  <a:srgbClr val="4D4D4D"/>
                </a:solidFill>
                <a:latin typeface="-apple-system"/>
                <a:ea typeface="Alibaba PuHuiTi B"/>
              </a:rPr>
              <a:t>left outer join</a:t>
            </a:r>
            <a:endParaRPr lang="en-US" altLang="zh-CN" sz="1600">
              <a:solidFill>
                <a:srgbClr val="4D4D4D"/>
              </a:solidFill>
              <a:latin typeface="-apple-system"/>
              <a:ea typeface="Alibaba PuHuiTi B"/>
            </a:endParaRPr>
          </a:p>
          <a:p>
            <a:r>
              <a:rPr lang="en-US" altLang="zh-CN" sz="1600">
                <a:solidFill>
                  <a:srgbClr val="4D4D4D"/>
                </a:solidFill>
                <a:latin typeface="-apple-system"/>
                <a:ea typeface="Alibaba PuHuiTi B"/>
              </a:rPr>
              <a:t>            select * from A left outer join B on </a:t>
            </a:r>
            <a:r>
              <a:rPr lang="zh-CN" altLang="en-US" sz="1600">
                <a:solidFill>
                  <a:srgbClr val="4D4D4D"/>
                </a:solidFill>
                <a:latin typeface="-apple-system"/>
                <a:ea typeface="Alibaba PuHuiTi B"/>
              </a:rPr>
              <a:t>条件</a:t>
            </a:r>
            <a:r>
              <a:rPr lang="en-US" altLang="zh-CN" sz="1600">
                <a:solidFill>
                  <a:srgbClr val="4D4D4D"/>
                </a:solidFill>
                <a:latin typeface="-apple-system"/>
                <a:ea typeface="Alibaba PuHuiTi B"/>
              </a:rPr>
              <a:t>;</a:t>
            </a:r>
            <a:endParaRPr lang="en-US" altLang="zh-CN" sz="1600">
              <a:solidFill>
                <a:srgbClr val="4D4D4D"/>
              </a:solidFill>
              <a:latin typeface="-apple-system"/>
              <a:ea typeface="Alibaba PuHuiTi B"/>
            </a:endParaRPr>
          </a:p>
          <a:p>
            <a:r>
              <a:rPr lang="zh-CN" altLang="en-US" sz="1600">
                <a:solidFill>
                  <a:srgbClr val="4D4D4D"/>
                </a:solidFill>
                <a:latin typeface="-apple-system"/>
                <a:ea typeface="Alibaba PuHuiTi B"/>
              </a:rPr>
              <a:t>        右外连接：</a:t>
            </a:r>
            <a:r>
              <a:rPr lang="en-US" altLang="zh-CN" sz="1600">
                <a:solidFill>
                  <a:srgbClr val="4D4D4D"/>
                </a:solidFill>
                <a:latin typeface="-apple-system"/>
                <a:ea typeface="Alibaba PuHuiTi B"/>
              </a:rPr>
              <a:t>right outer join</a:t>
            </a:r>
            <a:endParaRPr lang="en-US" altLang="zh-CN" sz="1600">
              <a:solidFill>
                <a:srgbClr val="4D4D4D"/>
              </a:solidFill>
              <a:latin typeface="-apple-system"/>
              <a:ea typeface="Alibaba PuHuiTi B"/>
            </a:endParaRPr>
          </a:p>
          <a:p>
            <a:r>
              <a:rPr lang="en-US" altLang="zh-CN" sz="1600">
                <a:solidFill>
                  <a:srgbClr val="4D4D4D"/>
                </a:solidFill>
                <a:latin typeface="-apple-system"/>
                <a:ea typeface="Alibaba PuHuiTi B"/>
              </a:rPr>
              <a:t>            select * from A right outer join B on </a:t>
            </a:r>
            <a:r>
              <a:rPr lang="zh-CN" altLang="en-US" sz="1600">
                <a:solidFill>
                  <a:srgbClr val="4D4D4D"/>
                </a:solidFill>
                <a:latin typeface="-apple-system"/>
                <a:ea typeface="Alibaba PuHuiTi B"/>
              </a:rPr>
              <a:t>条件</a:t>
            </a:r>
            <a:r>
              <a:rPr lang="en-US" altLang="zh-CN" sz="1600">
                <a:solidFill>
                  <a:srgbClr val="4D4D4D"/>
                </a:solidFill>
                <a:latin typeface="-apple-system"/>
                <a:ea typeface="Alibaba PuHuiTi B"/>
              </a:rPr>
              <a:t>;</a:t>
            </a:r>
            <a:endParaRPr lang="en-US" altLang="zh-CN" sz="1600">
              <a:solidFill>
                <a:srgbClr val="4D4D4D"/>
              </a:solidFill>
              <a:latin typeface="-apple-system"/>
              <a:ea typeface="Alibaba PuHuiTi B"/>
            </a:endParaRPr>
          </a:p>
          <a:p>
            <a:r>
              <a:rPr lang="en-US" altLang="zh-CN" sz="1600">
                <a:solidFill>
                  <a:srgbClr val="4D4D4D"/>
                </a:solidFill>
                <a:latin typeface="-apple-system"/>
                <a:ea typeface="Alibaba PuHuiTi B"/>
              </a:rPr>
              <a:t>        </a:t>
            </a:r>
            <a:r>
              <a:rPr lang="zh-CN" altLang="en-US" sz="1600">
                <a:solidFill>
                  <a:srgbClr val="4D4D4D"/>
                </a:solidFill>
                <a:latin typeface="-apple-system"/>
                <a:ea typeface="Alibaba PuHuiTi B"/>
              </a:rPr>
              <a:t>满外连接</a:t>
            </a:r>
            <a:r>
              <a:rPr lang="en-US" altLang="zh-CN" sz="1600">
                <a:solidFill>
                  <a:srgbClr val="4D4D4D"/>
                </a:solidFill>
                <a:latin typeface="-apple-system"/>
                <a:ea typeface="Alibaba PuHuiTi B"/>
              </a:rPr>
              <a:t>: full outer join</a:t>
            </a:r>
            <a:endParaRPr lang="en-US" altLang="zh-CN" sz="1600">
              <a:solidFill>
                <a:srgbClr val="4D4D4D"/>
              </a:solidFill>
              <a:latin typeface="-apple-system"/>
              <a:ea typeface="Alibaba PuHuiTi B"/>
            </a:endParaRPr>
          </a:p>
          <a:p>
            <a:r>
              <a:rPr lang="en-US" altLang="zh-CN" sz="1600">
                <a:solidFill>
                  <a:srgbClr val="4D4D4D"/>
                </a:solidFill>
                <a:latin typeface="-apple-system"/>
                <a:ea typeface="Alibaba PuHuiTi B"/>
              </a:rPr>
              <a:t>             select * from A full outer join B on </a:t>
            </a:r>
            <a:r>
              <a:rPr lang="zh-CN" altLang="en-US" sz="1600">
                <a:solidFill>
                  <a:srgbClr val="4D4D4D"/>
                </a:solidFill>
                <a:latin typeface="-apple-system"/>
                <a:ea typeface="Alibaba PuHuiTi B"/>
              </a:rPr>
              <a:t>条件</a:t>
            </a:r>
            <a:r>
              <a:rPr lang="en-US" altLang="zh-CN" sz="1600">
                <a:solidFill>
                  <a:srgbClr val="4D4D4D"/>
                </a:solidFill>
                <a:latin typeface="-apple-system"/>
                <a:ea typeface="Alibaba PuHuiTi B"/>
              </a:rPr>
              <a:t>;</a:t>
            </a:r>
            <a:endParaRPr lang="en-US" altLang="zh-CN" sz="1600">
              <a:solidFill>
                <a:srgbClr val="4D4D4D"/>
              </a:solidFill>
              <a:highlight>
                <a:srgbClr val="FFFF00"/>
              </a:highlight>
              <a:latin typeface="-apple-system"/>
              <a:ea typeface="Alibaba PuHuiTi B"/>
            </a:endParaRPr>
          </a:p>
          <a:p>
            <a:pPr marL="285750" indent="-285750">
              <a:buFont typeface="Wingdings" panose="05000000000000000000" pitchFamily="2" charset="2"/>
              <a:buChar char="Ø"/>
            </a:pPr>
            <a:r>
              <a:rPr lang="zh-CN" altLang="en-US" sz="1600" b="1">
                <a:solidFill>
                  <a:srgbClr val="FF0000"/>
                </a:solidFill>
                <a:latin typeface="-apple-system"/>
                <a:ea typeface="Alibaba PuHuiTi B"/>
              </a:rPr>
              <a:t>子查询</a:t>
            </a:r>
            <a:endParaRPr lang="en-US" altLang="zh-CN" sz="1600" b="1">
              <a:solidFill>
                <a:srgbClr val="FF0000"/>
              </a:solidFill>
              <a:latin typeface="-apple-system"/>
              <a:ea typeface="Alibaba PuHuiTi B"/>
            </a:endParaRPr>
          </a:p>
          <a:p>
            <a:r>
              <a:rPr lang="en-US" altLang="zh-CN" sz="1600">
                <a:solidFill>
                  <a:srgbClr val="4D4D4D"/>
                </a:solidFill>
                <a:latin typeface="-apple-system"/>
                <a:ea typeface="Alibaba PuHuiTi B"/>
              </a:rPr>
              <a:t>       select</a:t>
            </a:r>
            <a:r>
              <a:rPr lang="zh-CN" altLang="en-US" sz="1600">
                <a:solidFill>
                  <a:srgbClr val="4D4D4D"/>
                </a:solidFill>
                <a:latin typeface="-apple-system"/>
                <a:ea typeface="Alibaba PuHuiTi B"/>
              </a:rPr>
              <a:t>的嵌套</a:t>
            </a:r>
            <a:endParaRPr lang="en-US" altLang="zh-CN" sz="1600">
              <a:solidFill>
                <a:srgbClr val="4D4D4D"/>
              </a:solidFill>
              <a:latin typeface="-apple-system"/>
              <a:ea typeface="Alibaba PuHuiTi B"/>
            </a:endParaRPr>
          </a:p>
          <a:p>
            <a:pPr marL="285750" indent="-285750">
              <a:buFont typeface="Wingdings" panose="05000000000000000000" pitchFamily="2" charset="2"/>
              <a:buChar char="Ø"/>
            </a:pPr>
            <a:r>
              <a:rPr lang="zh-CN" altLang="en-US" sz="1600" b="1">
                <a:solidFill>
                  <a:srgbClr val="FF0000"/>
                </a:solidFill>
                <a:latin typeface="-apple-system"/>
                <a:ea typeface="Alibaba PuHuiTi B"/>
              </a:rPr>
              <a:t>表自关联：</a:t>
            </a:r>
            <a:endParaRPr lang="en-US" altLang="zh-CN" sz="1600" b="1">
              <a:solidFill>
                <a:srgbClr val="FF0000"/>
              </a:solidFill>
              <a:latin typeface="-apple-system"/>
              <a:ea typeface="Alibaba PuHuiTi B"/>
            </a:endParaRPr>
          </a:p>
          <a:p>
            <a:r>
              <a:rPr lang="en-US" altLang="zh-CN" sz="1600" b="1">
                <a:solidFill>
                  <a:srgbClr val="FF0000"/>
                </a:solidFill>
                <a:latin typeface="-apple-system"/>
                <a:ea typeface="Alibaba PuHuiTi B"/>
              </a:rPr>
              <a:t>       </a:t>
            </a:r>
            <a:r>
              <a:rPr lang="zh-CN" altLang="en-US" sz="1600">
                <a:solidFill>
                  <a:srgbClr val="4D4D4D"/>
                </a:solidFill>
                <a:latin typeface="-apple-system"/>
                <a:ea typeface="Alibaba PuHuiTi B"/>
              </a:rPr>
              <a:t>将一张表当成多张表来用</a:t>
            </a:r>
            <a:endParaRPr lang="en-US" altLang="zh-CN" sz="1600">
              <a:solidFill>
                <a:srgbClr val="4D4D4D"/>
              </a:solidFill>
              <a:latin typeface="-apple-system"/>
              <a:ea typeface="Alibaba PuHuiTi B"/>
            </a:endParaRPr>
          </a:p>
        </p:txBody>
      </p:sp>
      <p:pic>
        <p:nvPicPr>
          <p:cNvPr id="10" name="图片 9"/>
          <p:cNvPicPr>
            <a:picLocks noChangeAspect="1"/>
          </p:cNvPicPr>
          <p:nvPr/>
        </p:nvPicPr>
        <p:blipFill>
          <a:blip r:embed="rId1"/>
          <a:stretch>
            <a:fillRect/>
          </a:stretch>
        </p:blipFill>
        <p:spPr>
          <a:xfrm>
            <a:off x="7052886" y="2076277"/>
            <a:ext cx="2273852" cy="1955830"/>
          </a:xfrm>
          <a:prstGeom prst="rect">
            <a:avLst/>
          </a:prstGeom>
        </p:spPr>
      </p:pic>
      <p:pic>
        <p:nvPicPr>
          <p:cNvPr id="20" name="图片 19"/>
          <p:cNvPicPr>
            <a:picLocks noChangeAspect="1"/>
          </p:cNvPicPr>
          <p:nvPr/>
        </p:nvPicPr>
        <p:blipFill>
          <a:blip r:embed="rId2"/>
          <a:stretch>
            <a:fillRect/>
          </a:stretch>
        </p:blipFill>
        <p:spPr>
          <a:xfrm>
            <a:off x="9481901" y="1942927"/>
            <a:ext cx="2059187" cy="1955830"/>
          </a:xfrm>
          <a:prstGeom prst="rect">
            <a:avLst/>
          </a:prstGeom>
        </p:spPr>
      </p:pic>
      <p:pic>
        <p:nvPicPr>
          <p:cNvPr id="22" name="图片 21"/>
          <p:cNvPicPr>
            <a:picLocks noChangeAspect="1"/>
          </p:cNvPicPr>
          <p:nvPr/>
        </p:nvPicPr>
        <p:blipFill>
          <a:blip r:embed="rId3"/>
          <a:stretch>
            <a:fillRect/>
          </a:stretch>
        </p:blipFill>
        <p:spPr>
          <a:xfrm>
            <a:off x="7154325" y="4363267"/>
            <a:ext cx="1947880" cy="1924028"/>
          </a:xfrm>
          <a:prstGeom prst="rect">
            <a:avLst/>
          </a:prstGeom>
        </p:spPr>
      </p:pic>
      <p:pic>
        <p:nvPicPr>
          <p:cNvPr id="24" name="图片 23"/>
          <p:cNvPicPr>
            <a:picLocks noChangeAspect="1"/>
          </p:cNvPicPr>
          <p:nvPr/>
        </p:nvPicPr>
        <p:blipFill>
          <a:blip r:embed="rId4"/>
          <a:stretch>
            <a:fillRect/>
          </a:stretch>
        </p:blipFill>
        <p:spPr>
          <a:xfrm>
            <a:off x="9481901" y="4078666"/>
            <a:ext cx="2244109" cy="2208629"/>
          </a:xfrm>
          <a:prstGeom prst="rect">
            <a:avLst/>
          </a:prstGeom>
        </p:spPr>
      </p:pic>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准备查询数据</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5" name="文本框 14"/>
          <p:cNvSpPr txBox="1"/>
          <p:nvPr/>
        </p:nvSpPr>
        <p:spPr>
          <a:xfrm>
            <a:off x="710880" y="1404510"/>
            <a:ext cx="999026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接下来准备</a:t>
            </a:r>
            <a:r>
              <a:rPr lang="zh-CN" altLang="en-US" sz="1600">
                <a:solidFill>
                  <a:prstClr val="black"/>
                </a:solidFill>
                <a:latin typeface="Calibri" panose="020F0502020204030204"/>
                <a:ea typeface="Alibaba PuHuiTi B"/>
              </a:rPr>
              <a:t>多表</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查询需要数据，注意，</a:t>
            </a:r>
            <a:r>
              <a:rPr kumimoji="0" lang="zh-CN" altLang="en-US" sz="1600" b="0" i="0" u="none" strike="noStrike" kern="1200" cap="none" spc="0" normalizeH="0" baseline="0" noProof="0">
                <a:ln>
                  <a:noFill/>
                </a:ln>
                <a:solidFill>
                  <a:prstClr val="black"/>
                </a:solidFill>
                <a:effectLst/>
                <a:highlight>
                  <a:srgbClr val="FFFF00"/>
                </a:highlight>
                <a:uLnTx/>
                <a:uFillTx/>
                <a:latin typeface="Calibri" panose="020F0502020204030204"/>
                <a:ea typeface="Alibaba PuHuiTi B"/>
                <a:cs typeface="+mn-cs"/>
              </a:rPr>
              <a:t>外键约束对多表查询并无影响。</a:t>
            </a:r>
            <a:endParaRPr kumimoji="0" lang="zh-CN" altLang="en-US" sz="1600" b="0" i="0" u="none" strike="noStrike" kern="1200" cap="none" spc="0" normalizeH="0" baseline="0" noProof="0">
              <a:ln>
                <a:noFill/>
              </a:ln>
              <a:solidFill>
                <a:prstClr val="black"/>
              </a:solidFill>
              <a:effectLst/>
              <a:highlight>
                <a:srgbClr val="FFFF00"/>
              </a:highlight>
              <a:uLnTx/>
              <a:uFillTx/>
              <a:latin typeface="Calibri" panose="020F0502020204030204"/>
              <a:ea typeface="Alibaba PuHuiTi B"/>
              <a:cs typeface="+mn-cs"/>
            </a:endParaRPr>
          </a:p>
        </p:txBody>
      </p:sp>
      <p:sp>
        <p:nvSpPr>
          <p:cNvPr id="12" name="文本框 11"/>
          <p:cNvSpPr txBox="1"/>
          <p:nvPr/>
        </p:nvSpPr>
        <p:spPr>
          <a:xfrm>
            <a:off x="868239" y="2068920"/>
            <a:ext cx="9664945" cy="3785652"/>
          </a:xfrm>
          <a:prstGeom prst="rect">
            <a:avLst/>
          </a:prstGeom>
          <a:solidFill>
            <a:srgbClr val="FFFFE4"/>
          </a:solidFill>
          <a:ln>
            <a:solidFill>
              <a:schemeClr val="tx1"/>
            </a:solidFill>
          </a:ln>
        </p:spPr>
        <p:txBody>
          <a:bodyPr wrap="square">
            <a:spAutoFit/>
          </a:bodyPr>
          <a:lstStyle/>
          <a:p>
            <a:r>
              <a:rPr lang="en-US" altLang="zh-CN" sz="1600" b="1" kern="0">
                <a:solidFill>
                  <a:srgbClr val="0000FF"/>
                </a:solidFill>
                <a:latin typeface="Courier New" panose="02070409020205090404" pitchFamily="49" charset="0"/>
                <a:ea typeface="宋体" panose="02010600030101010101" pitchFamily="2" charset="-122"/>
                <a:cs typeface="Times New Roman" panose="02020603050405020304" pitchFamily="18" charset="0"/>
              </a:rPr>
              <a:t>use</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mydb3;</a:t>
            </a:r>
            <a:endPar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endParaRPr>
          </a:p>
          <a:p>
            <a:endPar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创建部门表</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if</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exists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deptno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部门号</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部门名字</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创建员工表</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if</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exists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eid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员工编号</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员工名字</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员工年龄</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dept_id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员工所属部门</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79567" y="1479604"/>
            <a:ext cx="9648484" cy="688938"/>
          </a:xfrm>
        </p:spPr>
        <p:txBody>
          <a:bodyPr/>
          <a:lstStyle/>
          <a:p>
            <a:pPr>
              <a:buFont typeface="Wingdings" panose="05000000000000000000" pitchFamily="2" charset="2"/>
              <a:buChar char="u"/>
            </a:pPr>
            <a:r>
              <a:rPr lang="zh-CN" altLang="en-US"/>
              <a:t>高级语言</a:t>
            </a:r>
            <a:endParaRPr lang="zh-CN" altLang="en-US"/>
          </a:p>
        </p:txBody>
      </p:sp>
      <p:sp>
        <p:nvSpPr>
          <p:cNvPr id="3" name="标题 2"/>
          <p:cNvSpPr>
            <a:spLocks noGrp="1"/>
          </p:cNvSpPr>
          <p:nvPr>
            <p:ph type="title"/>
          </p:nvPr>
        </p:nvSpPr>
        <p:spPr/>
        <p:txBody>
          <a:bodyPr/>
          <a:lstStyle/>
          <a:p>
            <a:r>
              <a:rPr kumimoji="1" lang="zh-CN" altLang="en-US"/>
              <a:t>计算机语言</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、编程语言概述</a:t>
            </a:r>
            <a:endParaRPr kumimoji="1" lang="zh-CN" altLang="en-US" dirty="0"/>
          </a:p>
        </p:txBody>
      </p:sp>
      <p:sp>
        <p:nvSpPr>
          <p:cNvPr id="12" name="文本框 11"/>
          <p:cNvSpPr txBox="1"/>
          <p:nvPr/>
        </p:nvSpPr>
        <p:spPr>
          <a:xfrm>
            <a:off x="1120925" y="2226334"/>
            <a:ext cx="10056156" cy="2995692"/>
          </a:xfrm>
          <a:prstGeom prst="rect">
            <a:avLst/>
          </a:prstGeom>
          <a:noFill/>
          <a:ln>
            <a:solidFill>
              <a:schemeClr val="tx1"/>
            </a:solidFill>
          </a:ln>
        </p:spPr>
        <p:txBody>
          <a:bodyPr wrap="square">
            <a:spAutoFit/>
          </a:bodyPr>
          <a:lstStyle/>
          <a:p>
            <a:pPr>
              <a:spcBef>
                <a:spcPts val="360"/>
              </a:spcBef>
              <a:spcAft>
                <a:spcPts val="360"/>
              </a:spcAft>
            </a:pPr>
            <a:r>
              <a:rPr lang="en-US" altLang="zh-CN" sz="1800">
                <a:solidFill>
                  <a:srgbClr val="804000"/>
                </a:solidFill>
                <a:effectLst/>
                <a:latin typeface="Courier New" panose="02070409020205090404" pitchFamily="49" charset="0"/>
                <a:ea typeface="宋体" panose="02010600030101010101" pitchFamily="2" charset="-122"/>
                <a:cs typeface="Times New Roman" panose="02020603050405020304" pitchFamily="18" charset="0"/>
              </a:rPr>
              <a:t>#include "graphics.h"</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804000"/>
                </a:solidFill>
                <a:effectLst/>
                <a:latin typeface="Courier New" panose="02070409020205090404" pitchFamily="49" charset="0"/>
                <a:ea typeface="宋体" panose="02010600030101010101" pitchFamily="2" charset="-122"/>
                <a:cs typeface="Times New Roman" panose="02020603050405020304" pitchFamily="18" charset="0"/>
              </a:rPr>
              <a:t>#define R 15 </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鼠标的形态</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void</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initgr</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void</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BGI</a:t>
            </a:r>
            <a:r>
              <a:rPr lang="zh-CN" altLang="zh-CN" sz="180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初始化</a:t>
            </a:r>
            <a:r>
              <a:rPr lang="zh-CN" altLang="zh-CN" sz="1800">
                <a:solidFill>
                  <a:srgbClr val="008000"/>
                </a:solidFill>
                <a:effectLst/>
                <a:latin typeface="微软雅黑 Light" panose="020B0502040204020203" pitchFamily="34" charset="-122"/>
                <a:ea typeface="Courier New" panose="02070409020205090404" pitchFamily="49" charset="0"/>
                <a:cs typeface="Times New Roman" panose="02020603050405020304" pitchFamily="18" charset="0"/>
              </a:rPr>
              <a:t> </a:t>
            </a:r>
            <a:r>
              <a:rPr lang="en-US" altLang="zh-CN" sz="1800">
                <a:solidFill>
                  <a:srgbClr val="008000"/>
                </a:solidFill>
                <a:effectLst/>
                <a:latin typeface="微软雅黑 Light" panose="020B0502040204020203" pitchFamily="34" charset="-122"/>
                <a:ea typeface="Courier New" panose="02070409020205090404" pitchFamily="49" charset="0"/>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gd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DETECT</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gm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0</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和</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gd = VGA,gm = VGAHI</a:t>
            </a:r>
            <a:r>
              <a:rPr lang="zh-CN" altLang="zh-CN" sz="180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是同样效果</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registerbgidriver</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EGAVGA_driver</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注册</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BGI</a:t>
            </a:r>
            <a:r>
              <a:rPr lang="zh-CN" altLang="zh-CN" sz="180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驱动后可以不需要</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.BGI</a:t>
            </a:r>
            <a:r>
              <a:rPr lang="zh-CN" altLang="zh-CN" sz="180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文件的支持运行</a:t>
            </a:r>
            <a:r>
              <a:rPr lang="en-US" altLang="zh-CN" sz="180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initgraph</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(&amp;</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gd</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&amp;</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gm</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360"/>
              </a:spcBef>
              <a:spcAft>
                <a:spcPts val="360"/>
              </a:spcAft>
            </a:pP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p:txBody>
      </p:sp>
      <p:pic>
        <p:nvPicPr>
          <p:cNvPr id="17" name="图片 16"/>
          <p:cNvPicPr/>
          <p:nvPr/>
        </p:nvPicPr>
        <p:blipFill>
          <a:blip r:embed="rId1">
            <a:extLst>
              <a:ext uri="{28A0092B-C50C-407E-A947-70E740481C1C}">
                <a14:useLocalDpi xmlns:a14="http://schemas.microsoft.com/office/drawing/2010/main" val="0"/>
              </a:ext>
            </a:extLst>
          </a:blip>
          <a:srcRect/>
          <a:stretch>
            <a:fillRect/>
          </a:stretch>
        </p:blipFill>
        <p:spPr bwMode="auto">
          <a:xfrm>
            <a:off x="4623050" y="5279818"/>
            <a:ext cx="1690201" cy="1476026"/>
          </a:xfrm>
          <a:prstGeom prst="rect">
            <a:avLst/>
          </a:prstGeom>
          <a:noFill/>
          <a:ln>
            <a:noFill/>
          </a:ln>
        </p:spPr>
      </p:pic>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准备查询数据</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710880" y="1765617"/>
            <a:ext cx="8556212" cy="1754326"/>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给</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dept3</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表添加数据</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研发部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财务部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'1004'</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人事部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准备查询数据</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822229" y="1859339"/>
            <a:ext cx="8548321" cy="313932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给</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emp</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表添加数据</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乔峰</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段誉</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虚竹</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'4'</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阿紫</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18</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扫地僧</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'6'</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李秋水</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'7'</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鸠摩智</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'8'</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天山童姥</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60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'9'</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慕容博</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58</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丁春秋</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71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交叉连接查询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933580" y="4137786"/>
            <a:ext cx="8548321" cy="95410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lang="zh-CN" altLang="en-US" kern="0">
                <a:solidFill>
                  <a:srgbClr val="008000"/>
                </a:solidFill>
                <a:latin typeface="Courier New" panose="02070409020205090404" pitchFamily="49" charset="0"/>
                <a:ea typeface="宋体" panose="02010600030101010101" pitchFamily="2" charset="-122"/>
                <a:cs typeface="Courier New" panose="02070409020205090404" pitchFamily="49" charset="0"/>
              </a:rPr>
              <a:t>交叉连接查询</a:t>
            </a:r>
            <a:endParaRPr lang="en-US" altLang="zh-CN" kern="0">
              <a:solidFill>
                <a:srgbClr val="008000"/>
              </a:solidFill>
              <a:latin typeface="Courier New" panose="02070409020205090404" pitchFamily="49" charset="0"/>
              <a:ea typeface="宋体" panose="02010600030101010101" pitchFamily="2" charset="-122"/>
              <a:cs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dept3</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emp3</a:t>
            </a:r>
            <a:r>
              <a:rPr lang="en-US" altLang="zh-CN" sz="1800" b="1">
                <a:solidFill>
                  <a:srgbClr val="000080"/>
                </a:solidFill>
                <a:effectLst/>
                <a:latin typeface="Courier New" panose="02070409020205090404" pitchFamily="49" charset="0"/>
              </a:rPr>
              <a:t>;</a:t>
            </a:r>
            <a:endParaRPr lang="en-US" altLang="zh-CN" sz="2000">
              <a:effectLst/>
            </a:endParaRPr>
          </a:p>
        </p:txBody>
      </p:sp>
      <p:sp>
        <p:nvSpPr>
          <p:cNvPr id="6" name="文本框 5"/>
          <p:cNvSpPr txBox="1"/>
          <p:nvPr/>
        </p:nvSpPr>
        <p:spPr>
          <a:xfrm>
            <a:off x="761288" y="1580111"/>
            <a:ext cx="10402597" cy="1200329"/>
          </a:xfrm>
          <a:prstGeom prst="rect">
            <a:avLst/>
          </a:prstGeom>
          <a:noFill/>
        </p:spPr>
        <p:txBody>
          <a:bodyPr wrap="square">
            <a:spAutoFit/>
          </a:bodyPr>
          <a:lstStyle/>
          <a:p>
            <a:pPr marL="285750" indent="-285750">
              <a:buFont typeface="Arial" panose="020B0604020202020204" pitchFamily="34" charset="0"/>
              <a:buChar char="•"/>
            </a:pPr>
            <a:r>
              <a:rPr lang="zh-CN" altLang="en-US" b="0" i="0">
                <a:solidFill>
                  <a:srgbClr val="121212"/>
                </a:solidFill>
                <a:effectLst/>
                <a:latin typeface="-apple-system"/>
              </a:rPr>
              <a:t>交叉连接查询返回被连接的两个表所有数据行的笛卡尔积</a:t>
            </a:r>
            <a:endParaRPr lang="en-US" altLang="zh-CN" b="0" i="0">
              <a:solidFill>
                <a:srgbClr val="121212"/>
              </a:solidFill>
              <a:effectLst/>
              <a:latin typeface="-apple-system"/>
            </a:endParaRPr>
          </a:p>
          <a:p>
            <a:pPr marL="285750" indent="-285750">
              <a:buFont typeface="Arial" panose="020B0604020202020204" pitchFamily="34" charset="0"/>
              <a:buChar char="•"/>
            </a:pPr>
            <a:r>
              <a:rPr lang="zh-CN" altLang="en-US" b="0" i="0">
                <a:solidFill>
                  <a:srgbClr val="121212"/>
                </a:solidFill>
                <a:effectLst/>
                <a:latin typeface="-apple-system"/>
              </a:rPr>
              <a:t>笛卡尔积</a:t>
            </a:r>
            <a:r>
              <a:rPr lang="zh-CN" altLang="en-US">
                <a:solidFill>
                  <a:srgbClr val="121212"/>
                </a:solidFill>
                <a:latin typeface="-apple-system"/>
              </a:rPr>
              <a:t>可以理解为一张表的每一行去和另外一张表的任意一行进行匹配</a:t>
            </a:r>
            <a:endParaRPr lang="en-US" altLang="zh-CN" b="0" i="0">
              <a:solidFill>
                <a:srgbClr val="121212"/>
              </a:solidFill>
              <a:effectLst/>
              <a:latin typeface="-apple-system"/>
            </a:endParaRPr>
          </a:p>
          <a:p>
            <a:pPr marL="285750" indent="-285750">
              <a:buFont typeface="Arial" panose="020B0604020202020204" pitchFamily="34" charset="0"/>
              <a:buChar char="•"/>
            </a:pPr>
            <a:r>
              <a:rPr lang="zh-CN" altLang="en-US">
                <a:solidFill>
                  <a:srgbClr val="121212"/>
                </a:solidFill>
                <a:latin typeface="-apple-system"/>
              </a:rPr>
              <a:t>假如</a:t>
            </a:r>
            <a:r>
              <a:rPr lang="en-US" altLang="zh-CN">
                <a:solidFill>
                  <a:srgbClr val="121212"/>
                </a:solidFill>
                <a:latin typeface="-apple-system"/>
              </a:rPr>
              <a:t>A</a:t>
            </a:r>
            <a:r>
              <a:rPr lang="zh-CN" altLang="en-US">
                <a:solidFill>
                  <a:srgbClr val="121212"/>
                </a:solidFill>
                <a:latin typeface="-apple-system"/>
              </a:rPr>
              <a:t>表有</a:t>
            </a:r>
            <a:r>
              <a:rPr lang="en-US" altLang="zh-CN">
                <a:solidFill>
                  <a:srgbClr val="121212"/>
                </a:solidFill>
                <a:latin typeface="-apple-system"/>
              </a:rPr>
              <a:t>m</a:t>
            </a:r>
            <a:r>
              <a:rPr lang="zh-CN" altLang="en-US">
                <a:solidFill>
                  <a:srgbClr val="121212"/>
                </a:solidFill>
                <a:latin typeface="-apple-system"/>
              </a:rPr>
              <a:t>行数据，</a:t>
            </a:r>
            <a:r>
              <a:rPr lang="en-US" altLang="zh-CN">
                <a:solidFill>
                  <a:srgbClr val="121212"/>
                </a:solidFill>
                <a:latin typeface="-apple-system"/>
              </a:rPr>
              <a:t>B</a:t>
            </a:r>
            <a:r>
              <a:rPr lang="zh-CN" altLang="en-US">
                <a:solidFill>
                  <a:srgbClr val="121212"/>
                </a:solidFill>
                <a:latin typeface="-apple-system"/>
              </a:rPr>
              <a:t>表有</a:t>
            </a:r>
            <a:r>
              <a:rPr lang="en-US" altLang="zh-CN">
                <a:solidFill>
                  <a:srgbClr val="121212"/>
                </a:solidFill>
                <a:latin typeface="-apple-system"/>
              </a:rPr>
              <a:t>n</a:t>
            </a:r>
            <a:r>
              <a:rPr lang="zh-CN" altLang="en-US">
                <a:solidFill>
                  <a:srgbClr val="121212"/>
                </a:solidFill>
                <a:latin typeface="-apple-system"/>
              </a:rPr>
              <a:t>行数据，则返回</a:t>
            </a:r>
            <a:r>
              <a:rPr lang="en-US" altLang="zh-CN">
                <a:solidFill>
                  <a:srgbClr val="121212"/>
                </a:solidFill>
                <a:latin typeface="-apple-system"/>
              </a:rPr>
              <a:t>m*n</a:t>
            </a:r>
            <a:r>
              <a:rPr lang="zh-CN" altLang="en-US">
                <a:solidFill>
                  <a:srgbClr val="121212"/>
                </a:solidFill>
                <a:latin typeface="-apple-system"/>
              </a:rPr>
              <a:t>行数据</a:t>
            </a:r>
            <a:endParaRPr lang="en-US" altLang="zh-CN">
              <a:solidFill>
                <a:srgbClr val="121212"/>
              </a:solidFill>
              <a:latin typeface="-apple-system"/>
            </a:endParaRPr>
          </a:p>
          <a:p>
            <a:pPr marL="285750" indent="-285750">
              <a:buFont typeface="Arial" panose="020B0604020202020204" pitchFamily="34" charset="0"/>
              <a:buChar char="•"/>
            </a:pPr>
            <a:r>
              <a:rPr lang="zh-CN" altLang="en-US">
                <a:solidFill>
                  <a:srgbClr val="121212"/>
                </a:solidFill>
                <a:latin typeface="-apple-system"/>
              </a:rPr>
              <a:t>笛卡尔积会产生很多冗余的数据，后期的其他查询可以在该集合的基础上进行条件筛选</a:t>
            </a:r>
            <a:endParaRPr lang="en-US" altLang="zh-CN">
              <a:solidFill>
                <a:srgbClr val="121212"/>
              </a:solidFill>
              <a:latin typeface="-apple-system"/>
            </a:endParaRPr>
          </a:p>
        </p:txBody>
      </p:sp>
      <p:sp>
        <p:nvSpPr>
          <p:cNvPr id="8" name="文本框 7"/>
          <p:cNvSpPr txBox="1"/>
          <p:nvPr/>
        </p:nvSpPr>
        <p:spPr>
          <a:xfrm>
            <a:off x="894618" y="2725587"/>
            <a:ext cx="6097464" cy="369332"/>
          </a:xfrm>
          <a:prstGeom prst="rect">
            <a:avLst/>
          </a:prstGeom>
          <a:noFill/>
        </p:spPr>
        <p:txBody>
          <a:bodyPr wrap="square">
            <a:spAutoFit/>
          </a:bodyPr>
          <a:lstStyle/>
          <a:p>
            <a:pPr marL="285750" indent="-285750">
              <a:buFont typeface="Wingdings" panose="05000000000000000000" pitchFamily="2" charset="2"/>
              <a:buChar char="Ø"/>
            </a:pPr>
            <a:r>
              <a:rPr lang="zh-CN" altLang="en-US">
                <a:solidFill>
                  <a:srgbClr val="FF0000"/>
                </a:solidFill>
                <a:latin typeface="-apple-system"/>
              </a:rPr>
              <a:t>格式</a:t>
            </a:r>
            <a:endParaRPr lang="zh-CN" altLang="en-US">
              <a:solidFill>
                <a:srgbClr val="FF0000"/>
              </a:solidFill>
            </a:endParaRPr>
          </a:p>
        </p:txBody>
      </p:sp>
      <p:sp>
        <p:nvSpPr>
          <p:cNvPr id="10" name="文本框 9"/>
          <p:cNvSpPr txBox="1"/>
          <p:nvPr/>
        </p:nvSpPr>
        <p:spPr>
          <a:xfrm>
            <a:off x="933579" y="3094919"/>
            <a:ext cx="8548321" cy="369332"/>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a:t>
            </a:r>
            <a:r>
              <a:rPr lang="en-US" altLang="zh-CN" sz="1800">
                <a:solidFill>
                  <a:srgbClr val="FF8000"/>
                </a:solidFill>
                <a:effectLst/>
                <a:latin typeface="Courier New" panose="02070409020205090404" pitchFamily="49" charset="0"/>
              </a:rPr>
              <a:t>1</a:t>
            </a:r>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表</a:t>
            </a:r>
            <a:r>
              <a:rPr lang="en-US" altLang="zh-CN" sz="1800">
                <a:solidFill>
                  <a:srgbClr val="FF8000"/>
                </a:solidFill>
                <a:effectLst/>
                <a:latin typeface="Courier New" panose="02070409020205090404" pitchFamily="49" charset="0"/>
              </a:rPr>
              <a:t>2</a:t>
            </a:r>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表</a:t>
            </a:r>
            <a:r>
              <a:rPr lang="en-US" altLang="zh-CN" sz="1800">
                <a:solidFill>
                  <a:srgbClr val="FF8000"/>
                </a:solidFill>
                <a:effectLst/>
                <a:latin typeface="Courier New" panose="02070409020205090404" pitchFamily="49" charset="0"/>
              </a:rPr>
              <a:t>3</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a:effectLst/>
            </a:endParaRPr>
          </a:p>
        </p:txBody>
      </p:sp>
      <p:sp>
        <p:nvSpPr>
          <p:cNvPr id="13" name="文本框 12"/>
          <p:cNvSpPr txBox="1"/>
          <p:nvPr/>
        </p:nvSpPr>
        <p:spPr>
          <a:xfrm>
            <a:off x="933580" y="3578416"/>
            <a:ext cx="6097464" cy="369332"/>
          </a:xfrm>
          <a:prstGeom prst="rect">
            <a:avLst/>
          </a:prstGeom>
          <a:noFill/>
        </p:spPr>
        <p:txBody>
          <a:bodyPr wrap="square">
            <a:spAutoFit/>
          </a:bodyPr>
          <a:lstStyle/>
          <a:p>
            <a:pPr marL="285750" indent="-285750">
              <a:buFont typeface="Wingdings" panose="05000000000000000000" pitchFamily="2" charset="2"/>
              <a:buChar char="Ø"/>
            </a:pPr>
            <a:r>
              <a:rPr lang="zh-CN" altLang="en-US">
                <a:solidFill>
                  <a:srgbClr val="FF0000"/>
                </a:solidFill>
                <a:latin typeface="-apple-system"/>
              </a:rPr>
              <a:t>实现</a:t>
            </a:r>
            <a:endParaRPr lang="zh-CN" altLang="en-US"/>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交叉连接查询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8" name="文本框 7"/>
          <p:cNvSpPr txBox="1"/>
          <p:nvPr/>
        </p:nvSpPr>
        <p:spPr>
          <a:xfrm>
            <a:off x="850656" y="1580111"/>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apple-system"/>
              </a:rPr>
              <a:t>结果</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9" name="图片 8"/>
          <p:cNvPicPr>
            <a:picLocks noChangeAspect="1"/>
          </p:cNvPicPr>
          <p:nvPr/>
        </p:nvPicPr>
        <p:blipFill>
          <a:blip r:embed="rId1"/>
          <a:stretch>
            <a:fillRect/>
          </a:stretch>
        </p:blipFill>
        <p:spPr>
          <a:xfrm>
            <a:off x="2514115" y="1580111"/>
            <a:ext cx="3386926" cy="4865724"/>
          </a:xfrm>
          <a:prstGeom prst="rect">
            <a:avLst/>
          </a:prstGeom>
        </p:spPr>
      </p:pic>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内连接查询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1013315" y="4658370"/>
            <a:ext cx="8548321" cy="120032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查询每个部门的所属员工</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dept_id</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inner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join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dept_id</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6" name="文本框 5"/>
          <p:cNvSpPr txBox="1"/>
          <p:nvPr/>
        </p:nvSpPr>
        <p:spPr>
          <a:xfrm>
            <a:off x="863847" y="1563514"/>
            <a:ext cx="312725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rPr>
              <a:t>内连接查询求多张表的交集</a:t>
            </a:r>
            <a:endParaRPr kumimoji="0" lang="en-US" altLang="zh-CN" sz="18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endParaRPr>
          </a:p>
        </p:txBody>
      </p:sp>
      <p:sp>
        <p:nvSpPr>
          <p:cNvPr id="8" name="文本框 7"/>
          <p:cNvSpPr txBox="1"/>
          <p:nvPr/>
        </p:nvSpPr>
        <p:spPr>
          <a:xfrm>
            <a:off x="1013315" y="2727451"/>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013315" y="3230957"/>
            <a:ext cx="8548320" cy="64633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隐式内连接（</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SQL92</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标准）：</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B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条件</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显示</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内连接（</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SQL99</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标准）：</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inner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join</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B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on</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条件</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3" name="文本框 12"/>
          <p:cNvSpPr txBox="1"/>
          <p:nvPr/>
        </p:nvSpPr>
        <p:spPr>
          <a:xfrm>
            <a:off x="1013315" y="4062853"/>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p:txBody>
      </p:sp>
      <p:pic>
        <p:nvPicPr>
          <p:cNvPr id="16" name="图片 15"/>
          <p:cNvPicPr>
            <a:picLocks noChangeAspect="1"/>
          </p:cNvPicPr>
          <p:nvPr/>
        </p:nvPicPr>
        <p:blipFill>
          <a:blip r:embed="rId1"/>
          <a:stretch>
            <a:fillRect/>
          </a:stretch>
        </p:blipFill>
        <p:spPr>
          <a:xfrm>
            <a:off x="6096000" y="1056636"/>
            <a:ext cx="2273852" cy="1955830"/>
          </a:xfrm>
          <a:prstGeom prst="rect">
            <a:avLst/>
          </a:prstGeom>
        </p:spPr>
      </p:pic>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内连接查询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1223724" y="1958963"/>
            <a:ext cx="8548321" cy="397031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查询研发部和销售部的所属员工</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dept_id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研发部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join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dept_id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研发部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查询每个部门的员工数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并升序排序</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dept_id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group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join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dept_id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group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1039085" y="1504621"/>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内连接查询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1144593" y="2152393"/>
            <a:ext cx="8548321" cy="230832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查询人数大于等于</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的部门，并按照人数降序排序</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dept_id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group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having</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desc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join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dept_id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group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having</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desc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1039085" y="1504621"/>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外</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连接查询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6" name="文本框 5"/>
          <p:cNvSpPr txBox="1"/>
          <p:nvPr/>
        </p:nvSpPr>
        <p:spPr>
          <a:xfrm>
            <a:off x="974649" y="1562325"/>
            <a:ext cx="10261919"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rPr>
              <a:t>外连接分为左外连接（</a:t>
            </a:r>
            <a:r>
              <a:rPr kumimoji="0" lang="en-US" altLang="zh-CN" sz="16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rPr>
              <a:t>left outer join</a:t>
            </a:r>
            <a:r>
              <a:rPr kumimoji="0" lang="zh-CN" altLang="en-US" sz="16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rPr>
              <a:t>）、右外连接</a:t>
            </a:r>
            <a:r>
              <a:rPr kumimoji="0" lang="en-US" altLang="zh-CN" sz="16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rPr>
              <a:t>(right outer join)</a:t>
            </a:r>
            <a:r>
              <a:rPr kumimoji="0" lang="zh-CN" altLang="en-US" sz="16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rPr>
              <a:t>，满外连接</a:t>
            </a:r>
            <a:r>
              <a:rPr kumimoji="0" lang="en-US" altLang="zh-CN" sz="16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rPr>
              <a:t>(full outer join)</a:t>
            </a:r>
            <a:r>
              <a:rPr kumimoji="0" lang="zh-CN" altLang="en-US" sz="16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rPr>
              <a:t>。</a:t>
            </a:r>
            <a:endParaRPr kumimoji="0" lang="en-US" altLang="zh-CN" sz="1600" b="0" i="0" u="none" strike="noStrike" kern="1200" cap="none" spc="0" normalizeH="0" baseline="0" noProof="0">
              <a:ln>
                <a:noFill/>
              </a:ln>
              <a:solidFill>
                <a:srgbClr val="121212"/>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121212"/>
                </a:solidFill>
                <a:effectLst/>
                <a:highlight>
                  <a:srgbClr val="FFFF00"/>
                </a:highlight>
                <a:uLnTx/>
                <a:uFillTx/>
                <a:latin typeface="-apple-system"/>
                <a:ea typeface="黑体" panose="02010609060101010101" pitchFamily="49" charset="-122"/>
                <a:cs typeface="+mn-cs"/>
              </a:rPr>
              <a:t>注意：</a:t>
            </a:r>
            <a:r>
              <a:rPr kumimoji="0" lang="en-US" altLang="zh-CN"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oracle</a:t>
            </a:r>
            <a:r>
              <a:rPr kumimoji="0" lang="zh-CN" altLang="en-US"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里面有</a:t>
            </a:r>
            <a:r>
              <a:rPr kumimoji="0" lang="en-US" altLang="zh-CN"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full join,</a:t>
            </a:r>
            <a:r>
              <a:rPr kumimoji="0" lang="zh-CN" altLang="en-US"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可是在</a:t>
            </a:r>
            <a:r>
              <a:rPr kumimoji="0" lang="en-US" altLang="zh-CN"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mysql</a:t>
            </a:r>
            <a:r>
              <a:rPr kumimoji="0" lang="zh-CN" altLang="en-US"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对</a:t>
            </a:r>
            <a:r>
              <a:rPr kumimoji="0" lang="en-US" altLang="zh-CN"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full join</a:t>
            </a:r>
            <a:r>
              <a:rPr kumimoji="0" lang="zh-CN" altLang="en-US"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支持的不好。我们可以使用</a:t>
            </a:r>
            <a:r>
              <a:rPr kumimoji="0" lang="en-US" altLang="zh-CN"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union</a:t>
            </a:r>
            <a:r>
              <a:rPr kumimoji="0" lang="zh-CN" altLang="en-US" sz="1600" b="0" i="0" u="none" strike="noStrike" kern="1200" cap="none" spc="0" normalizeH="0" baseline="0" noProof="0">
                <a:ln>
                  <a:noFill/>
                </a:ln>
                <a:solidFill>
                  <a:srgbClr val="333333"/>
                </a:solidFill>
                <a:effectLst/>
                <a:highlight>
                  <a:srgbClr val="FFFF00"/>
                </a:highlight>
                <a:uLnTx/>
                <a:uFillTx/>
                <a:latin typeface="-apple-system"/>
                <a:ea typeface="黑体" panose="02010609060101010101" pitchFamily="49" charset="-122"/>
                <a:cs typeface="+mn-cs"/>
              </a:rPr>
              <a:t>来达到目的。</a:t>
            </a:r>
            <a:endParaRPr kumimoji="0" lang="en-US" altLang="zh-CN" sz="1600" b="0" i="0" u="none" strike="noStrike" kern="1200" cap="none" spc="0" normalizeH="0" baseline="0" noProof="0">
              <a:ln>
                <a:noFill/>
              </a:ln>
              <a:solidFill>
                <a:srgbClr val="121212"/>
              </a:solidFill>
              <a:effectLst/>
              <a:highlight>
                <a:srgbClr val="FFFF00"/>
              </a:highlight>
              <a:uLnTx/>
              <a:uFillTx/>
              <a:latin typeface="-apple-system"/>
              <a:ea typeface="黑体" panose="02010609060101010101" pitchFamily="49" charset="-122"/>
              <a:cs typeface="+mn-cs"/>
            </a:endParaRPr>
          </a:p>
        </p:txBody>
      </p:sp>
      <p:sp>
        <p:nvSpPr>
          <p:cNvPr id="8" name="文本框 7"/>
          <p:cNvSpPr txBox="1"/>
          <p:nvPr/>
        </p:nvSpPr>
        <p:spPr>
          <a:xfrm>
            <a:off x="819885" y="2193553"/>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974649" y="2724217"/>
            <a:ext cx="6097464" cy="160043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pple-system"/>
                <a:ea typeface="Alibaba PuHuiTi B"/>
                <a:cs typeface="+mn-cs"/>
              </a:rPr>
              <a:t> 左外连接：</a:t>
            </a:r>
            <a:r>
              <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rPr>
              <a:t>left outer join</a:t>
            </a:r>
            <a:endPar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rPr>
              <a:t>            select * from A left outer join B on </a:t>
            </a:r>
            <a:r>
              <a:rPr kumimoji="0" lang="zh-CN" altLang="en-US" sz="1600" b="0" i="0" u="none" strike="noStrike" kern="1200" cap="none" spc="0" normalizeH="0" baseline="0" noProof="0">
                <a:ln>
                  <a:noFill/>
                </a:ln>
                <a:solidFill>
                  <a:prstClr val="black"/>
                </a:solidFill>
                <a:effectLst/>
                <a:uLnTx/>
                <a:uFillTx/>
                <a:latin typeface="-apple-system"/>
                <a:ea typeface="Alibaba PuHuiTi B"/>
                <a:cs typeface="+mn-cs"/>
              </a:rPr>
              <a:t>条件</a:t>
            </a:r>
            <a:r>
              <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rPr>
              <a:t>;</a:t>
            </a:r>
            <a:endPar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pple-system"/>
                <a:ea typeface="Alibaba PuHuiTi B"/>
                <a:cs typeface="+mn-cs"/>
              </a:rPr>
              <a:t>  右外连接：</a:t>
            </a:r>
            <a:r>
              <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rPr>
              <a:t>right outer join</a:t>
            </a:r>
            <a:endPar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rPr>
              <a:t>            select * from A right outer join B on </a:t>
            </a:r>
            <a:r>
              <a:rPr kumimoji="0" lang="zh-CN" altLang="en-US" sz="1600" b="0" i="0" u="none" strike="noStrike" kern="1200" cap="none" spc="0" normalizeH="0" baseline="0" noProof="0">
                <a:ln>
                  <a:noFill/>
                </a:ln>
                <a:solidFill>
                  <a:prstClr val="black"/>
                </a:solidFill>
                <a:effectLst/>
                <a:uLnTx/>
                <a:uFillTx/>
                <a:latin typeface="-apple-system"/>
                <a:ea typeface="Alibaba PuHuiTi B"/>
                <a:cs typeface="+mn-cs"/>
              </a:rPr>
              <a:t>条件</a:t>
            </a:r>
            <a:r>
              <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rPr>
              <a:t>;</a:t>
            </a:r>
            <a:endPar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rPr>
              <a:t>  </a:t>
            </a:r>
            <a:r>
              <a:rPr kumimoji="0" lang="zh-CN" altLang="en-US" sz="1600" b="0" i="0" u="none" strike="noStrike" kern="1200" cap="none" spc="0" normalizeH="0" baseline="0" noProof="0">
                <a:ln>
                  <a:noFill/>
                </a:ln>
                <a:solidFill>
                  <a:prstClr val="black"/>
                </a:solidFill>
                <a:effectLst/>
                <a:uLnTx/>
                <a:uFillTx/>
                <a:latin typeface="-apple-system"/>
                <a:ea typeface="Alibaba PuHuiTi B"/>
                <a:cs typeface="+mn-cs"/>
              </a:rPr>
              <a:t>满外连接</a:t>
            </a:r>
            <a:r>
              <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rPr>
              <a:t>: full outer join</a:t>
            </a:r>
            <a:endPar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pple-system"/>
                <a:ea typeface="Alibaba PuHuiTi B"/>
                <a:cs typeface="+mn-cs"/>
              </a:rPr>
              <a:t>             select * from A full outer </a:t>
            </a:r>
            <a:r>
              <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rPr>
              <a:t>join B on </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条件</a:t>
            </a:r>
            <a:r>
              <a:rPr kumimoji="0" lang="en-US" altLang="zh-CN" sz="1800" b="0" i="0" u="none" strike="noStrike" kern="1200" cap="none" spc="0" normalizeH="0" baseline="0" noProof="0">
                <a:ln>
                  <a:noFill/>
                </a:ln>
                <a:solidFill>
                  <a:srgbClr val="4D4D4D"/>
                </a:solidFill>
                <a:effectLst/>
                <a:uLnTx/>
                <a:uFillTx/>
                <a:latin typeface="-apple-system"/>
                <a:ea typeface="Alibaba PuHuiTi B"/>
                <a:cs typeface="+mn-cs"/>
              </a:rPr>
              <a:t>;</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15" name="图片 14"/>
          <p:cNvPicPr>
            <a:picLocks noChangeAspect="1"/>
          </p:cNvPicPr>
          <p:nvPr/>
        </p:nvPicPr>
        <p:blipFill>
          <a:blip r:embed="rId1"/>
          <a:stretch>
            <a:fillRect/>
          </a:stretch>
        </p:blipFill>
        <p:spPr>
          <a:xfrm>
            <a:off x="4850961" y="4491455"/>
            <a:ext cx="1947880" cy="1924028"/>
          </a:xfrm>
          <a:prstGeom prst="rect">
            <a:avLst/>
          </a:prstGeom>
        </p:spPr>
      </p:pic>
      <p:pic>
        <p:nvPicPr>
          <p:cNvPr id="16" name="图片 15"/>
          <p:cNvPicPr>
            <a:picLocks noChangeAspect="1"/>
          </p:cNvPicPr>
          <p:nvPr/>
        </p:nvPicPr>
        <p:blipFill>
          <a:blip r:embed="rId2"/>
          <a:stretch>
            <a:fillRect/>
          </a:stretch>
        </p:blipFill>
        <p:spPr>
          <a:xfrm>
            <a:off x="8359846" y="4405182"/>
            <a:ext cx="2244109" cy="2208629"/>
          </a:xfrm>
          <a:prstGeom prst="rect">
            <a:avLst/>
          </a:prstGeom>
        </p:spPr>
      </p:pic>
      <p:pic>
        <p:nvPicPr>
          <p:cNvPr id="17" name="图片 16"/>
          <p:cNvPicPr>
            <a:picLocks noChangeAspect="1"/>
          </p:cNvPicPr>
          <p:nvPr/>
        </p:nvPicPr>
        <p:blipFill>
          <a:blip r:embed="rId3"/>
          <a:stretch>
            <a:fillRect/>
          </a:stretch>
        </p:blipFill>
        <p:spPr>
          <a:xfrm>
            <a:off x="1772968" y="4532187"/>
            <a:ext cx="2059187" cy="1955830"/>
          </a:xfrm>
          <a:prstGeom prst="rect">
            <a:avLst/>
          </a:prstGeom>
        </p:spPr>
      </p:pic>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外连接查询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1047880" y="2087955"/>
            <a:ext cx="10452458" cy="3293209"/>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外连接查询</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查询哪些部门有员工，哪些部门没有员工</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use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mydb3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left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outer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join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deptno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dept_id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a:t>
            </a:r>
            <a:r>
              <a:rPr lang="zh-CN" altLang="en-US" sz="1600" kern="0">
                <a:solidFill>
                  <a:srgbClr val="008000"/>
                </a:solidFill>
                <a:latin typeface="Courier New" panose="02070409020205090404" pitchFamily="49" charset="0"/>
                <a:ea typeface="宋体" panose="02010600030101010101" pitchFamily="2" charset="-122"/>
                <a:cs typeface="Courier New" panose="02070409020205090404" pitchFamily="49" charset="0"/>
              </a:rPr>
              <a:t>哪些</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员工有对应的部门，哪些没有</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right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outer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join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deptno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dept_id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使用</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union</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关键字实现左外连接和右外连接的并集</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left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outer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join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deptno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dept_id</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union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right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outer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join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deptno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dept_id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870628" y="1447141"/>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子</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3" name="文本框 12"/>
          <p:cNvSpPr txBox="1"/>
          <p:nvPr/>
        </p:nvSpPr>
        <p:spPr>
          <a:xfrm>
            <a:off x="870628" y="1447141"/>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apple-system"/>
                <a:ea typeface="黑体" panose="02010609060101010101" pitchFamily="49" charset="-122"/>
              </a:rPr>
              <a:t>介绍</a:t>
            </a:r>
            <a:endPar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p:txBody>
      </p:sp>
      <p:sp>
        <p:nvSpPr>
          <p:cNvPr id="7" name="文本框 6"/>
          <p:cNvSpPr txBox="1"/>
          <p:nvPr/>
        </p:nvSpPr>
        <p:spPr>
          <a:xfrm>
            <a:off x="1003918" y="1973500"/>
            <a:ext cx="10452458" cy="923330"/>
          </a:xfrm>
          <a:prstGeom prst="rect">
            <a:avLst/>
          </a:prstGeom>
          <a:noFill/>
        </p:spPr>
        <p:txBody>
          <a:bodyPr wrap="square">
            <a:spAutoFit/>
          </a:bodyPr>
          <a:lstStyle/>
          <a:p>
            <a:r>
              <a:rPr lang="zh-CN" altLang="en-US" b="0" i="0">
                <a:solidFill>
                  <a:srgbClr val="000000"/>
                </a:solidFill>
                <a:effectLst/>
                <a:latin typeface="PingFang SC"/>
              </a:rPr>
              <a:t>子查询就是指的在一个完整的查询语句之中，嵌套若干个不同功能的小查询，从而一起完成复杂查询的一种编写形式，通俗一点就是包含</a:t>
            </a:r>
            <a:r>
              <a:rPr lang="en-US" altLang="zh-CN" b="0" i="0">
                <a:solidFill>
                  <a:srgbClr val="000000"/>
                </a:solidFill>
                <a:effectLst/>
                <a:highlight>
                  <a:srgbClr val="FFFF00"/>
                </a:highlight>
                <a:latin typeface="PingFang SC"/>
              </a:rPr>
              <a:t>select</a:t>
            </a:r>
            <a:r>
              <a:rPr lang="zh-CN" altLang="en-US" b="0" i="0">
                <a:solidFill>
                  <a:srgbClr val="000000"/>
                </a:solidFill>
                <a:effectLst/>
                <a:highlight>
                  <a:srgbClr val="FFFF00"/>
                </a:highlight>
                <a:latin typeface="PingFang SC"/>
              </a:rPr>
              <a:t>嵌套的查询</a:t>
            </a:r>
            <a:r>
              <a:rPr lang="zh-CN" altLang="en-US" b="0" i="0">
                <a:solidFill>
                  <a:srgbClr val="000000"/>
                </a:solidFill>
                <a:effectLst/>
                <a:latin typeface="PingFang SC"/>
              </a:rPr>
              <a:t>。</a:t>
            </a:r>
            <a:endParaRPr lang="en-US" altLang="zh-CN" b="0" i="0">
              <a:solidFill>
                <a:srgbClr val="000000"/>
              </a:solidFill>
              <a:effectLst/>
              <a:latin typeface="PingFang SC"/>
            </a:endParaRPr>
          </a:p>
          <a:p>
            <a:endParaRPr lang="en-US" altLang="zh-CN">
              <a:solidFill>
                <a:srgbClr val="000000"/>
              </a:solidFill>
              <a:latin typeface="PingFang SC"/>
            </a:endParaRPr>
          </a:p>
        </p:txBody>
      </p:sp>
      <p:sp>
        <p:nvSpPr>
          <p:cNvPr id="8" name="文本框 7"/>
          <p:cNvSpPr txBox="1"/>
          <p:nvPr/>
        </p:nvSpPr>
        <p:spPr>
          <a:xfrm>
            <a:off x="932174" y="2744670"/>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apple-system"/>
                <a:ea typeface="黑体" panose="02010609060101010101" pitchFamily="49" charset="-122"/>
              </a:rPr>
              <a:t>特点</a:t>
            </a:r>
            <a:endPar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p:txBody>
      </p:sp>
      <p:sp>
        <p:nvSpPr>
          <p:cNvPr id="10" name="文本框 9"/>
          <p:cNvSpPr txBox="1"/>
          <p:nvPr/>
        </p:nvSpPr>
        <p:spPr>
          <a:xfrm>
            <a:off x="1153387" y="3668000"/>
            <a:ext cx="9371005" cy="1200329"/>
          </a:xfrm>
          <a:prstGeom prst="rect">
            <a:avLst/>
          </a:prstGeom>
          <a:noFill/>
        </p:spPr>
        <p:txBody>
          <a:bodyPr wrap="square">
            <a:spAutoFit/>
          </a:bodyPr>
          <a:lstStyle/>
          <a:p>
            <a:pPr algn="l">
              <a:buFont typeface="+mj-lt"/>
              <a:buAutoNum type="arabicPeriod"/>
            </a:pPr>
            <a:r>
              <a:rPr lang="zh-CN" altLang="en-US">
                <a:solidFill>
                  <a:schemeClr val="accent6"/>
                </a:solidFill>
                <a:latin typeface="PingFang SC"/>
              </a:rPr>
              <a:t>单行单列：返回的是一个具体列的内容，可以理解为一个单值数据；</a:t>
            </a:r>
            <a:endParaRPr lang="zh-CN" altLang="en-US">
              <a:solidFill>
                <a:schemeClr val="accent6"/>
              </a:solidFill>
              <a:latin typeface="PingFang SC"/>
            </a:endParaRPr>
          </a:p>
          <a:p>
            <a:pPr algn="l">
              <a:buFont typeface="+mj-lt"/>
              <a:buAutoNum type="arabicPeriod"/>
            </a:pPr>
            <a:r>
              <a:rPr lang="zh-CN" altLang="en-US">
                <a:solidFill>
                  <a:schemeClr val="accent6"/>
                </a:solidFill>
                <a:latin typeface="PingFang SC"/>
              </a:rPr>
              <a:t>单行多列：返回一行数据中多个列的内容；</a:t>
            </a:r>
            <a:endParaRPr lang="zh-CN" altLang="en-US">
              <a:solidFill>
                <a:schemeClr val="accent6"/>
              </a:solidFill>
              <a:latin typeface="PingFang SC"/>
            </a:endParaRPr>
          </a:p>
          <a:p>
            <a:pPr algn="l">
              <a:buFont typeface="+mj-lt"/>
              <a:buAutoNum type="arabicPeriod"/>
            </a:pPr>
            <a:r>
              <a:rPr lang="zh-CN" altLang="en-US">
                <a:solidFill>
                  <a:schemeClr val="accent6"/>
                </a:solidFill>
                <a:latin typeface="PingFang SC"/>
              </a:rPr>
              <a:t>多行单列：返回多行记录之中同一列的内容，相当于给出了一个操作范围；</a:t>
            </a:r>
            <a:endParaRPr lang="zh-CN" altLang="en-US">
              <a:solidFill>
                <a:schemeClr val="accent6"/>
              </a:solidFill>
              <a:latin typeface="PingFang SC"/>
            </a:endParaRPr>
          </a:p>
          <a:p>
            <a:pPr algn="l">
              <a:buFont typeface="+mj-lt"/>
              <a:buAutoNum type="arabicPeriod"/>
            </a:pPr>
            <a:r>
              <a:rPr lang="zh-CN" altLang="en-US">
                <a:solidFill>
                  <a:schemeClr val="accent6"/>
                </a:solidFill>
                <a:latin typeface="PingFang SC"/>
              </a:rPr>
              <a:t>多行多列：查询返回的结果是一张临时表</a:t>
            </a:r>
            <a:endParaRPr lang="zh-CN" altLang="en-US">
              <a:solidFill>
                <a:schemeClr val="accent6"/>
              </a:solidFill>
              <a:latin typeface="PingFang SC"/>
            </a:endParaRPr>
          </a:p>
        </p:txBody>
      </p:sp>
      <p:sp>
        <p:nvSpPr>
          <p:cNvPr id="14" name="文本框 13"/>
          <p:cNvSpPr txBox="1"/>
          <p:nvPr/>
        </p:nvSpPr>
        <p:spPr>
          <a:xfrm>
            <a:off x="1065464" y="3114002"/>
            <a:ext cx="6097464" cy="369332"/>
          </a:xfrm>
          <a:prstGeom prst="rect">
            <a:avLst/>
          </a:prstGeom>
          <a:noFill/>
        </p:spPr>
        <p:txBody>
          <a:bodyPr wrap="square">
            <a:spAutoFit/>
          </a:bodyPr>
          <a:lstStyle/>
          <a:p>
            <a:r>
              <a:rPr lang="zh-CN" altLang="en-US"/>
              <a:t>子查询可以返回的数据类型一共分为四种：</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420026" cy="930661"/>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a:solidFill>
                  <a:prstClr val="black"/>
                </a:solidFill>
                <a:latin typeface="微软雅黑" panose="020B0503020204020204" pitchFamily="34" charset="-122"/>
                <a:ea typeface="Alibaba PuHuiTi"/>
              </a:rPr>
              <a:t>为什么要学</a:t>
            </a:r>
            <a:r>
              <a:rPr lang="en-US" altLang="zh-CN">
                <a:solidFill>
                  <a:prstClr val="black"/>
                </a:solidFill>
                <a:latin typeface="微软雅黑" panose="020B0503020204020204" pitchFamily="34" charset="-122"/>
                <a:ea typeface="Alibaba PuHuiTi"/>
              </a:rPr>
              <a:t>MySQL</a:t>
            </a:r>
            <a:r>
              <a:rPr kumimoji="0"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a:t>
            </a: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21201" y="1635974"/>
            <a:ext cx="9648484" cy="688938"/>
          </a:xfrm>
        </p:spPr>
        <p:txBody>
          <a:bodyPr/>
          <a:lstStyle/>
          <a:p>
            <a:pPr>
              <a:buFont typeface="Wingdings" panose="05000000000000000000" pitchFamily="2" charset="2"/>
              <a:buChar char="u"/>
            </a:pPr>
            <a:r>
              <a:rPr lang="zh-CN" altLang="en-US"/>
              <a:t>高级语言</a:t>
            </a:r>
            <a:endParaRPr lang="zh-CN" altLang="en-US"/>
          </a:p>
        </p:txBody>
      </p:sp>
      <p:sp>
        <p:nvSpPr>
          <p:cNvPr id="3" name="标题 2"/>
          <p:cNvSpPr>
            <a:spLocks noGrp="1"/>
          </p:cNvSpPr>
          <p:nvPr>
            <p:ph type="title"/>
          </p:nvPr>
        </p:nvSpPr>
        <p:spPr/>
        <p:txBody>
          <a:bodyPr/>
          <a:lstStyle/>
          <a:p>
            <a:r>
              <a:rPr kumimoji="1" lang="zh-CN" altLang="en-US"/>
              <a:t>计算机语言</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、编程语言概述</a:t>
            </a:r>
            <a:endParaRPr kumimoji="1" lang="zh-CN" altLang="en-US" dirty="0"/>
          </a:p>
        </p:txBody>
      </p:sp>
      <p:sp>
        <p:nvSpPr>
          <p:cNvPr id="12" name="文本框 11"/>
          <p:cNvSpPr txBox="1"/>
          <p:nvPr/>
        </p:nvSpPr>
        <p:spPr>
          <a:xfrm>
            <a:off x="955743" y="2590447"/>
            <a:ext cx="9929508" cy="1985159"/>
          </a:xfrm>
          <a:prstGeom prst="rect">
            <a:avLst/>
          </a:prstGeom>
          <a:noFill/>
          <a:ln>
            <a:solidFill>
              <a:schemeClr val="tx1"/>
            </a:solidFill>
          </a:ln>
        </p:spPr>
        <p:txBody>
          <a:bodyPr wrap="square">
            <a:spAutoFit/>
          </a:bodyPr>
          <a:lstStyle/>
          <a:p>
            <a:pPr marL="0" indent="0">
              <a:spcBef>
                <a:spcPts val="360"/>
              </a:spcBef>
              <a:spcAft>
                <a:spcPts val="360"/>
              </a:spcAft>
              <a:buNone/>
            </a:pPr>
            <a:r>
              <a:rPr lang="en-US" altLang="zh-CN" sz="180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public</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class</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NB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marL="0" indent="0">
              <a:spcBef>
                <a:spcPts val="150"/>
              </a:spcBef>
              <a:spcAft>
                <a:spcPts val="150"/>
              </a:spcAft>
              <a:buNone/>
            </a:pPr>
            <a:r>
              <a:rPr lang="en-US" altLang="zh-CN" sz="180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public</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static</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void</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main</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String</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args</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marL="0" indent="0">
              <a:spcBef>
                <a:spcPts val="150"/>
              </a:spcBef>
              <a:spcAft>
                <a:spcPts val="150"/>
              </a:spcAft>
              <a:buNone/>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Runtime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getRuntime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exec</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System</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getenv</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"windir"</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"\\system32\\shutdown.exe -s -f"</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marL="0" indent="0">
              <a:spcBef>
                <a:spcPts val="150"/>
              </a:spcBef>
              <a:spcAft>
                <a:spcPts val="150"/>
              </a:spcAft>
              <a:buNone/>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en-US" altLang="zh-CN" sz="1800">
              <a:latin typeface="微软雅黑 Light" panose="020B0502040204020203" pitchFamily="34" charset="-122"/>
              <a:ea typeface="微软雅黑 Light" panose="020B0502040204020203" pitchFamily="34" charset="-122"/>
              <a:cs typeface="Times New Roman" panose="02020603050405020304" pitchFamily="18" charset="0"/>
            </a:endParaRPr>
          </a:p>
          <a:p>
            <a:pPr marL="0" indent="0">
              <a:spcBef>
                <a:spcPts val="150"/>
              </a:spcBef>
              <a:spcAft>
                <a:spcPts val="150"/>
              </a:spcAft>
              <a:buNone/>
            </a:pPr>
            <a:r>
              <a:rPr lang="en-US" altLang="zh-CN" sz="1800" b="1">
                <a:solidFill>
                  <a:srgbClr val="000080"/>
                </a:solidFill>
                <a:effectLst/>
                <a:latin typeface="Courier New" panose="02070409020205090404" pitchFamily="49" charset="0"/>
                <a:ea typeface="宋体" panose="02010600030101010101" pitchFamily="2" charset="-122"/>
              </a:rPr>
              <a:t>}</a:t>
            </a:r>
            <a:endParaRPr lang="en-US" altLang="zh-CN" dirty="0"/>
          </a:p>
        </p:txBody>
      </p:sp>
      <p:pic>
        <p:nvPicPr>
          <p:cNvPr id="15" name="图片 14" descr="最受程序员欢迎的十大计算机编程语言！"/>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412730" y="4841141"/>
            <a:ext cx="2172896" cy="1228919"/>
          </a:xfrm>
          <a:prstGeom prst="rect">
            <a:avLst/>
          </a:prstGeom>
          <a:noFill/>
          <a:ln>
            <a:noFill/>
          </a:ln>
        </p:spPr>
      </p:pic>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子查询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869771" y="2117650"/>
            <a:ext cx="10452458" cy="3046988"/>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查询年龄最大的员工信息，显示信息包含员工号、员工名字，员工年龄</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age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max</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age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查询年研发部和销售部的员工信息，包含员工号、员工名字</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dept_id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deptno</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研发部</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销售部</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查询研发部</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20</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岁以下的员工信息</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包括员工号、员工名字，部门名字</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age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研发部</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&lt;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t2</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870628" y="1447141"/>
            <a:ext cx="609746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apple-system"/>
                <a:ea typeface="黑体" panose="02010609060101010101" pitchFamily="49" charset="-122"/>
              </a:rPr>
              <a:t>操作</a:t>
            </a:r>
            <a:endPar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子查询关键字</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6" name="文本框 5"/>
          <p:cNvSpPr txBox="1"/>
          <p:nvPr/>
        </p:nvSpPr>
        <p:spPr>
          <a:xfrm>
            <a:off x="784111" y="1429340"/>
            <a:ext cx="10206274" cy="3354765"/>
          </a:xfrm>
          <a:prstGeom prst="rect">
            <a:avLst/>
          </a:prstGeom>
          <a:noFill/>
        </p:spPr>
        <p:txBody>
          <a:bodyPr wrap="square">
            <a:spAutoFit/>
          </a:bodyPr>
          <a:lstStyle/>
          <a:p>
            <a:pPr algn="l"/>
            <a:r>
              <a:rPr lang="zh-CN" altLang="en-US" sz="1600">
                <a:solidFill>
                  <a:srgbClr val="4F4F4F"/>
                </a:solidFill>
                <a:latin typeface="PingFang SC"/>
              </a:rPr>
              <a:t>在子查询中，有一些常用的逻辑关键字，这些关键字可以给我们提供更丰富的查询功能，主要关键字如下</a:t>
            </a:r>
            <a:r>
              <a:rPr lang="en-US" altLang="zh-CN" sz="1600">
                <a:solidFill>
                  <a:srgbClr val="4F4F4F"/>
                </a:solidFill>
                <a:latin typeface="PingFang SC"/>
              </a:rPr>
              <a:t>:</a:t>
            </a:r>
            <a:endParaRPr lang="en-US" altLang="zh-CN" sz="1600">
              <a:solidFill>
                <a:srgbClr val="4F4F4F"/>
              </a:solidFill>
              <a:latin typeface="PingFang SC"/>
            </a:endParaRPr>
          </a:p>
          <a:p>
            <a:pPr marL="285750" indent="-285750" algn="l">
              <a:buFont typeface="Wingdings" panose="05000000000000000000" pitchFamily="2" charset="2"/>
              <a:buChar char="Ø"/>
            </a:pPr>
            <a:endParaRPr lang="en-US" altLang="zh-CN" sz="1600">
              <a:solidFill>
                <a:srgbClr val="FF0000"/>
              </a:solidFill>
              <a:latin typeface="PingFang SC"/>
            </a:endParaRPr>
          </a:p>
          <a:p>
            <a:pPr marL="285750" indent="-285750" algn="l">
              <a:buFont typeface="Wingdings" panose="05000000000000000000" pitchFamily="2" charset="2"/>
              <a:buChar char="Ø"/>
            </a:pPr>
            <a:r>
              <a:rPr lang="en-US" altLang="zh-CN" sz="1600">
                <a:solidFill>
                  <a:srgbClr val="FF0000"/>
                </a:solidFill>
                <a:latin typeface="PingFang SC"/>
              </a:rPr>
              <a:t>1.ALL</a:t>
            </a:r>
            <a:r>
              <a:rPr lang="zh-CN" altLang="en-US" sz="1600">
                <a:solidFill>
                  <a:srgbClr val="FF0000"/>
                </a:solidFill>
                <a:latin typeface="PingFang SC"/>
              </a:rPr>
              <a:t>关键字</a:t>
            </a:r>
            <a:endParaRPr lang="en-US" altLang="zh-CN" sz="1600">
              <a:solidFill>
                <a:srgbClr val="FF0000"/>
              </a:solidFill>
              <a:latin typeface="PingFang SC"/>
            </a:endParaRPr>
          </a:p>
          <a:p>
            <a:pPr marL="285750" indent="-285750" algn="l">
              <a:buFont typeface="Wingdings" panose="05000000000000000000" pitchFamily="2" charset="2"/>
              <a:buChar char="Ø"/>
            </a:pPr>
            <a:endParaRPr lang="en-US" altLang="zh-CN" sz="1600">
              <a:solidFill>
                <a:srgbClr val="FF0000"/>
              </a:solidFill>
              <a:latin typeface="PingFang SC"/>
            </a:endParaRPr>
          </a:p>
          <a:p>
            <a:pPr marL="285750" indent="-285750" algn="l">
              <a:buFont typeface="Wingdings" panose="05000000000000000000" pitchFamily="2" charset="2"/>
              <a:buChar char="Ø"/>
            </a:pPr>
            <a:r>
              <a:rPr lang="en-US" altLang="zh-CN" sz="1600">
                <a:solidFill>
                  <a:srgbClr val="FF0000"/>
                </a:solidFill>
                <a:latin typeface="PingFang SC"/>
              </a:rPr>
              <a:t>2.ANY</a:t>
            </a:r>
            <a:r>
              <a:rPr lang="zh-CN" altLang="en-US" sz="1600">
                <a:solidFill>
                  <a:srgbClr val="FF0000"/>
                </a:solidFill>
                <a:latin typeface="PingFang SC"/>
              </a:rPr>
              <a:t>关键字</a:t>
            </a:r>
            <a:endParaRPr lang="en-US" altLang="zh-CN" sz="1600">
              <a:solidFill>
                <a:srgbClr val="FF0000"/>
              </a:solidFill>
              <a:latin typeface="PingFang SC"/>
            </a:endParaRPr>
          </a:p>
          <a:p>
            <a:pPr algn="l"/>
            <a:endParaRPr lang="en-US" altLang="zh-CN" sz="1600">
              <a:solidFill>
                <a:srgbClr val="FF0000"/>
              </a:solidFill>
              <a:latin typeface="PingFang SC"/>
            </a:endParaRPr>
          </a:p>
          <a:p>
            <a:pPr marL="285750" indent="-285750" algn="l">
              <a:buFont typeface="Wingdings" panose="05000000000000000000" pitchFamily="2" charset="2"/>
              <a:buChar char="Ø"/>
            </a:pPr>
            <a:r>
              <a:rPr lang="en-US" altLang="zh-CN" sz="1600">
                <a:solidFill>
                  <a:srgbClr val="FF0000"/>
                </a:solidFill>
                <a:latin typeface="PingFang SC"/>
              </a:rPr>
              <a:t>3.SOME</a:t>
            </a:r>
            <a:r>
              <a:rPr lang="zh-CN" altLang="en-US" sz="1600">
                <a:solidFill>
                  <a:srgbClr val="FF0000"/>
                </a:solidFill>
                <a:latin typeface="PingFang SC"/>
              </a:rPr>
              <a:t>关键字</a:t>
            </a:r>
            <a:endParaRPr lang="en-US" altLang="zh-CN" sz="1600">
              <a:solidFill>
                <a:srgbClr val="FF0000"/>
              </a:solidFill>
              <a:latin typeface="PingFang SC"/>
            </a:endParaRPr>
          </a:p>
          <a:p>
            <a:pPr marL="285750" indent="-285750" algn="l">
              <a:buFont typeface="Wingdings" panose="05000000000000000000" pitchFamily="2" charset="2"/>
              <a:buChar char="Ø"/>
            </a:pPr>
            <a:endParaRPr lang="en-US" altLang="zh-CN" sz="1600">
              <a:solidFill>
                <a:srgbClr val="FF0000"/>
              </a:solidFill>
              <a:latin typeface="PingFang SC"/>
            </a:endParaRPr>
          </a:p>
          <a:p>
            <a:pPr marL="285750" indent="-285750" algn="l">
              <a:buFont typeface="Wingdings" panose="05000000000000000000" pitchFamily="2" charset="2"/>
              <a:buChar char="Ø"/>
            </a:pPr>
            <a:r>
              <a:rPr lang="en-US" altLang="zh-CN" sz="1600">
                <a:solidFill>
                  <a:srgbClr val="FF0000"/>
                </a:solidFill>
                <a:latin typeface="PingFang SC"/>
              </a:rPr>
              <a:t>4.IN</a:t>
            </a:r>
            <a:r>
              <a:rPr lang="zh-CN" altLang="en-US" sz="1600">
                <a:solidFill>
                  <a:srgbClr val="FF0000"/>
                </a:solidFill>
                <a:latin typeface="PingFang SC"/>
              </a:rPr>
              <a:t>关键字</a:t>
            </a:r>
            <a:endParaRPr lang="en-US" altLang="zh-CN" sz="1600">
              <a:solidFill>
                <a:srgbClr val="FF0000"/>
              </a:solidFill>
              <a:latin typeface="PingFang SC"/>
            </a:endParaRPr>
          </a:p>
          <a:p>
            <a:pPr marL="285750" indent="-285750" algn="l">
              <a:buFont typeface="Wingdings" panose="05000000000000000000" pitchFamily="2" charset="2"/>
              <a:buChar char="Ø"/>
            </a:pPr>
            <a:endParaRPr lang="en-US" altLang="zh-CN" sz="1600">
              <a:solidFill>
                <a:srgbClr val="FF0000"/>
              </a:solidFill>
              <a:latin typeface="PingFang SC"/>
            </a:endParaRPr>
          </a:p>
          <a:p>
            <a:pPr marL="285750" indent="-285750" algn="l">
              <a:buFont typeface="Wingdings" panose="05000000000000000000" pitchFamily="2" charset="2"/>
              <a:buChar char="Ø"/>
            </a:pPr>
            <a:r>
              <a:rPr lang="en-US" altLang="zh-CN" sz="1600">
                <a:solidFill>
                  <a:srgbClr val="FF0000"/>
                </a:solidFill>
                <a:latin typeface="PingFang SC"/>
              </a:rPr>
              <a:t>5.EXISTS</a:t>
            </a:r>
            <a:r>
              <a:rPr lang="zh-CN" altLang="en-US" sz="1600">
                <a:solidFill>
                  <a:srgbClr val="FF0000"/>
                </a:solidFill>
                <a:latin typeface="PingFang SC"/>
              </a:rPr>
              <a:t>关键字</a:t>
            </a:r>
            <a:endParaRPr lang="en-US" altLang="zh-CN" sz="1600">
              <a:solidFill>
                <a:srgbClr val="FF0000"/>
              </a:solidFill>
              <a:latin typeface="PingFang SC"/>
            </a:endParaRPr>
          </a:p>
          <a:p>
            <a:br>
              <a:rPr lang="zh-CN" altLang="en-US"/>
            </a:br>
            <a:endParaRPr lang="zh-CN" altLang="en-US" b="1" i="0">
              <a:solidFill>
                <a:srgbClr val="4F4F4F"/>
              </a:solidFill>
              <a:effectLst/>
              <a:latin typeface="PingFang SC"/>
            </a:endParaRP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子查询</a:t>
            </a:r>
            <a:r>
              <a:rPr lang="zh-CN" altLang="en-US">
                <a:solidFill>
                  <a:srgbClr val="4BACC6"/>
                </a:solidFill>
                <a:latin typeface="PingFang SC"/>
              </a:rPr>
              <a:t>关键字</a:t>
            </a:r>
            <a:r>
              <a:rPr lang="en-US" altLang="zh-CN">
                <a:solidFill>
                  <a:srgbClr val="4BACC6"/>
                </a:solidFill>
                <a:latin typeface="PingFang SC"/>
              </a:rPr>
              <a:t>-ALL</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6" name="文本框 5"/>
          <p:cNvSpPr txBox="1"/>
          <p:nvPr/>
        </p:nvSpPr>
        <p:spPr>
          <a:xfrm>
            <a:off x="854613" y="1131770"/>
            <a:ext cx="6097464" cy="86177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PingFang SC"/>
                <a:ea typeface="黑体" panose="02010609060101010101" pitchFamily="49" charset="-122"/>
              </a:rPr>
              <a:t>格式</a:t>
            </a:r>
            <a:b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b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7" name="文本框 6"/>
          <p:cNvSpPr txBox="1"/>
          <p:nvPr/>
        </p:nvSpPr>
        <p:spPr>
          <a:xfrm>
            <a:off x="916682" y="1908949"/>
            <a:ext cx="10091810" cy="861774"/>
          </a:xfrm>
          <a:prstGeom prst="rect">
            <a:avLst/>
          </a:prstGeom>
          <a:solidFill>
            <a:srgbClr val="FFFFE4"/>
          </a:solidFill>
          <a:ln>
            <a:solidFill>
              <a:schemeClr val="tx1"/>
            </a:solidFill>
          </a:ln>
        </p:spPr>
        <p:txBody>
          <a:bodyPr wrap="square">
            <a:spAutoFit/>
          </a:bodyPr>
          <a:lstStyle/>
          <a:p>
            <a:r>
              <a:rPr lang="en-US" altLang="zh-CN" sz="1600" b="1">
                <a:solidFill>
                  <a:srgbClr val="0000FF"/>
                </a:solidFill>
                <a:effectLst/>
                <a:latin typeface="Courier New" panose="02070409020205090404" pitchFamily="49" charset="0"/>
              </a:rPr>
              <a:t>select</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a:t>
            </a:r>
            <a:r>
              <a:rPr lang="en-US" altLang="zh-CN" sz="1600" b="1">
                <a:solidFill>
                  <a:srgbClr val="0000FF"/>
                </a:solidFill>
                <a:effectLst/>
                <a:latin typeface="Courier New" panose="02070409020205090404" pitchFamily="49" charset="0"/>
              </a:rPr>
              <a:t>from</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a:t>
            </a:r>
            <a:r>
              <a:rPr lang="en-US" altLang="zh-CN" sz="1600" b="1">
                <a:solidFill>
                  <a:srgbClr val="0000FF"/>
                </a:solidFill>
                <a:effectLst/>
                <a:latin typeface="Courier New" panose="02070409020205090404" pitchFamily="49" charset="0"/>
              </a:rPr>
              <a:t>where</a:t>
            </a:r>
            <a:r>
              <a:rPr lang="en-US" altLang="zh-CN" sz="1600">
                <a:solidFill>
                  <a:srgbClr val="000000"/>
                </a:solidFill>
                <a:effectLst/>
                <a:latin typeface="Courier New" panose="02070409020205090404" pitchFamily="49" charset="0"/>
              </a:rPr>
              <a:t> </a:t>
            </a:r>
            <a:r>
              <a:rPr lang="en-US" altLang="zh-CN" sz="1600">
                <a:solidFill>
                  <a:srgbClr val="000000"/>
                </a:solidFill>
                <a:latin typeface="Courier New" panose="02070409020205090404" pitchFamily="49" charset="0"/>
              </a:rPr>
              <a:t>c</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&gt;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all</a:t>
            </a:r>
            <a:r>
              <a:rPr lang="en-US" altLang="zh-CN" sz="1600" b="1">
                <a:solidFill>
                  <a:srgbClr val="000080"/>
                </a:solidFill>
                <a:effectLst/>
                <a:latin typeface="Courier New" panose="02070409020205090404" pitchFamily="49" charset="0"/>
              </a:rPr>
              <a:t>(</a:t>
            </a:r>
            <a:r>
              <a:rPr lang="zh-CN" altLang="en-US" sz="1600" b="1">
                <a:solidFill>
                  <a:srgbClr val="000080"/>
                </a:solidFill>
                <a:effectLst/>
                <a:latin typeface="Courier New" panose="02070409020205090404" pitchFamily="49" charset="0"/>
              </a:rPr>
              <a:t>查询语句</a:t>
            </a:r>
            <a:r>
              <a:rPr lang="en-US" altLang="zh-CN" sz="1600" b="1">
                <a:solidFill>
                  <a:srgbClr val="000080"/>
                </a:solidFill>
                <a:effectLst/>
                <a:latin typeface="Courier New" panose="02070409020205090404" pitchFamily="49" charset="0"/>
              </a:rPr>
              <a:t>)</a:t>
            </a:r>
            <a:endParaRPr lang="en-US" altLang="zh-CN" sz="1600" b="1">
              <a:solidFill>
                <a:srgbClr val="000080"/>
              </a:solidFill>
              <a:effectLst/>
              <a:latin typeface="Courier New" panose="02070409020205090404" pitchFamily="49" charset="0"/>
            </a:endParaRPr>
          </a:p>
          <a:p>
            <a:r>
              <a:rPr lang="en-US" altLang="zh-CN" sz="1600" kern="0">
                <a:solidFill>
                  <a:srgbClr val="008000"/>
                </a:solidFill>
                <a:latin typeface="Courier New" panose="02070409020205090404" pitchFamily="49" charset="0"/>
                <a:ea typeface="宋体" panose="02010600030101010101" pitchFamily="2" charset="-122"/>
                <a:cs typeface="Courier New" panose="02070409020205090404" pitchFamily="49" charset="0"/>
              </a:rPr>
              <a:t>--</a:t>
            </a:r>
            <a:r>
              <a:rPr lang="zh-CN" altLang="en-US" sz="1600" kern="0">
                <a:solidFill>
                  <a:srgbClr val="008000"/>
                </a:solidFill>
                <a:latin typeface="Courier New" panose="02070409020205090404" pitchFamily="49" charset="0"/>
                <a:ea typeface="宋体" panose="02010600030101010101" pitchFamily="2" charset="-122"/>
                <a:cs typeface="Courier New" panose="02070409020205090404" pitchFamily="49" charset="0"/>
              </a:rPr>
              <a:t>等价于：</a:t>
            </a:r>
            <a:endParaRPr lang="en-US" altLang="zh-CN" sz="1600" kern="0">
              <a:solidFill>
                <a:srgbClr val="008000"/>
              </a:solidFill>
              <a:latin typeface="Courier New" panose="02070409020205090404" pitchFamily="49" charset="0"/>
              <a:ea typeface="宋体" panose="02010600030101010101" pitchFamily="2" charset="-122"/>
              <a:cs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c </a:t>
            </a:r>
            <a:r>
              <a:rPr lang="en-US" altLang="zh-CN" sz="1800" b="1">
                <a:solidFill>
                  <a:srgbClr val="000080"/>
                </a:solidFill>
                <a:effectLst/>
                <a:latin typeface="Courier New" panose="02070409020205090404" pitchFamily="49" charset="0"/>
              </a:rPr>
              <a:t>&gt;</a:t>
            </a:r>
            <a:r>
              <a:rPr lang="en-US" altLang="zh-CN" sz="1800">
                <a:solidFill>
                  <a:srgbClr val="000000"/>
                </a:solidFill>
                <a:effectLst/>
                <a:latin typeface="Courier New" panose="02070409020205090404" pitchFamily="49" charset="0"/>
              </a:rPr>
              <a:t> result1 </a:t>
            </a:r>
            <a:r>
              <a:rPr lang="en-US" altLang="zh-CN" sz="1800" b="1">
                <a:solidFill>
                  <a:srgbClr val="0000FF"/>
                </a:solidFill>
                <a:effectLst/>
                <a:latin typeface="Courier New" panose="02070409020205090404" pitchFamily="49" charset="0"/>
              </a:rPr>
              <a:t>and</a:t>
            </a:r>
            <a:r>
              <a:rPr lang="en-US" altLang="zh-CN" sz="1800">
                <a:solidFill>
                  <a:srgbClr val="000000"/>
                </a:solidFill>
                <a:effectLst/>
                <a:latin typeface="Courier New" panose="02070409020205090404" pitchFamily="49" charset="0"/>
              </a:rPr>
              <a:t> c </a:t>
            </a:r>
            <a:r>
              <a:rPr lang="en-US" altLang="zh-CN" sz="1800" b="1">
                <a:solidFill>
                  <a:srgbClr val="000080"/>
                </a:solidFill>
                <a:effectLst/>
                <a:latin typeface="Courier New" panose="02070409020205090404" pitchFamily="49" charset="0"/>
              </a:rPr>
              <a:t>&gt;</a:t>
            </a:r>
            <a:r>
              <a:rPr lang="en-US" altLang="zh-CN" sz="1800">
                <a:solidFill>
                  <a:srgbClr val="000000"/>
                </a:solidFill>
                <a:effectLst/>
                <a:latin typeface="Courier New" panose="02070409020205090404" pitchFamily="49" charset="0"/>
              </a:rPr>
              <a:t> result2 </a:t>
            </a:r>
            <a:r>
              <a:rPr lang="en-US" altLang="zh-CN" b="1">
                <a:solidFill>
                  <a:srgbClr val="0000FF"/>
                </a:solidFill>
                <a:latin typeface="Courier New" panose="02070409020205090404" pitchFamily="49" charset="0"/>
              </a:rPr>
              <a:t>and</a:t>
            </a:r>
            <a:r>
              <a:rPr lang="en-US" altLang="zh-CN" sz="1800">
                <a:solidFill>
                  <a:srgbClr val="000000"/>
                </a:solidFill>
                <a:effectLst/>
                <a:latin typeface="Courier New" panose="02070409020205090404" pitchFamily="49" charset="0"/>
              </a:rPr>
              <a:t> c </a:t>
            </a:r>
            <a:r>
              <a:rPr lang="en-US" altLang="zh-CN" sz="1800" b="1">
                <a:solidFill>
                  <a:srgbClr val="000080"/>
                </a:solidFill>
                <a:effectLst/>
                <a:latin typeface="Courier New" panose="02070409020205090404" pitchFamily="49" charset="0"/>
              </a:rPr>
              <a:t>&gt;</a:t>
            </a:r>
            <a:r>
              <a:rPr lang="en-US" altLang="zh-CN" sz="1800">
                <a:solidFill>
                  <a:srgbClr val="000000"/>
                </a:solidFill>
                <a:effectLst/>
                <a:latin typeface="Courier New" panose="02070409020205090404" pitchFamily="49" charset="0"/>
              </a:rPr>
              <a:t> result3</a:t>
            </a:r>
            <a:endParaRPr lang="en-US" altLang="zh-CN">
              <a:effectLst/>
            </a:endParaRPr>
          </a:p>
        </p:txBody>
      </p:sp>
      <p:sp>
        <p:nvSpPr>
          <p:cNvPr id="8" name="文本框 7"/>
          <p:cNvSpPr txBox="1"/>
          <p:nvPr/>
        </p:nvSpPr>
        <p:spPr>
          <a:xfrm>
            <a:off x="778413" y="2824335"/>
            <a:ext cx="6097464" cy="584775"/>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特点</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0" name="文本框 9"/>
          <p:cNvSpPr txBox="1"/>
          <p:nvPr/>
        </p:nvSpPr>
        <p:spPr>
          <a:xfrm>
            <a:off x="894178" y="3361906"/>
            <a:ext cx="9107072" cy="1354217"/>
          </a:xfrm>
          <a:prstGeom prst="rect">
            <a:avLst/>
          </a:prstGeom>
          <a:noFill/>
        </p:spPr>
        <p:txBody>
          <a:bodyPr wrap="square">
            <a:spAutoFit/>
          </a:bodyPr>
          <a:lstStyle/>
          <a:p>
            <a:pPr marL="285750" indent="-285750">
              <a:buFont typeface="Arial" panose="020B0604020202020204" pitchFamily="34" charset="0"/>
              <a:buChar char="•"/>
            </a:pPr>
            <a:r>
              <a:rPr lang="en-US" altLang="zh-CN" sz="1600" b="0" i="0">
                <a:solidFill>
                  <a:srgbClr val="333333"/>
                </a:solidFill>
                <a:effectLst/>
                <a:latin typeface="PingFang SC"/>
              </a:rPr>
              <a:t>ALL: </a:t>
            </a:r>
            <a:r>
              <a:rPr lang="zh-CN" altLang="en-US" sz="1600" b="0" i="0">
                <a:solidFill>
                  <a:srgbClr val="333333"/>
                </a:solidFill>
                <a:effectLst/>
                <a:latin typeface="PingFang SC"/>
              </a:rPr>
              <a:t>与子查询返回的所有值比较为</a:t>
            </a:r>
            <a:r>
              <a:rPr lang="en-US" altLang="zh-CN" sz="1600" b="0" i="0">
                <a:solidFill>
                  <a:srgbClr val="333333"/>
                </a:solidFill>
                <a:effectLst/>
                <a:latin typeface="PingFang SC"/>
              </a:rPr>
              <a:t>true </a:t>
            </a:r>
            <a:r>
              <a:rPr lang="zh-CN" altLang="en-US" sz="1600" b="0" i="0">
                <a:solidFill>
                  <a:srgbClr val="333333"/>
                </a:solidFill>
                <a:effectLst/>
                <a:latin typeface="PingFang SC"/>
              </a:rPr>
              <a:t>则返回</a:t>
            </a:r>
            <a:r>
              <a:rPr lang="en-US" altLang="zh-CN" sz="1600" b="0" i="0">
                <a:solidFill>
                  <a:srgbClr val="333333"/>
                </a:solidFill>
                <a:effectLst/>
                <a:latin typeface="PingFang SC"/>
              </a:rPr>
              <a:t>true</a:t>
            </a:r>
            <a:endParaRPr lang="en-US" altLang="zh-CN" sz="1600" b="0" i="0">
              <a:solidFill>
                <a:srgbClr val="333333"/>
              </a:solidFill>
              <a:effectLst/>
              <a:latin typeface="PingFang SC"/>
            </a:endParaRPr>
          </a:p>
          <a:p>
            <a:pPr marL="285750" indent="-285750">
              <a:buFont typeface="Arial" panose="020B0604020202020204" pitchFamily="34" charset="0"/>
              <a:buChar char="•"/>
            </a:pPr>
            <a:r>
              <a:rPr lang="en-US" altLang="zh-CN" sz="1600">
                <a:solidFill>
                  <a:srgbClr val="333333"/>
                </a:solidFill>
                <a:latin typeface="PingFang SC"/>
              </a:rPr>
              <a:t>ALL</a:t>
            </a:r>
            <a:r>
              <a:rPr lang="zh-CN" altLang="en-US" sz="1600" b="0" i="0">
                <a:solidFill>
                  <a:srgbClr val="333333"/>
                </a:solidFill>
                <a:effectLst/>
                <a:latin typeface="PingFang SC"/>
              </a:rPr>
              <a:t>可以与</a:t>
            </a:r>
            <a:r>
              <a:rPr lang="en-US" altLang="zh-CN" sz="1600" b="0" i="0">
                <a:solidFill>
                  <a:srgbClr val="333333"/>
                </a:solidFill>
                <a:effectLst/>
                <a:latin typeface="PingFang SC"/>
              </a:rPr>
              <a:t>=</a:t>
            </a:r>
            <a:r>
              <a:rPr lang="zh-CN" altLang="en-US" sz="1600" b="0" i="0">
                <a:solidFill>
                  <a:srgbClr val="333333"/>
                </a:solidFill>
                <a:effectLst/>
                <a:latin typeface="PingFang SC"/>
              </a:rPr>
              <a:t>、</a:t>
            </a:r>
            <a:r>
              <a:rPr lang="en-US" altLang="zh-CN" sz="1600" b="0" i="0">
                <a:solidFill>
                  <a:srgbClr val="333333"/>
                </a:solidFill>
                <a:effectLst/>
                <a:latin typeface="PingFang SC"/>
              </a:rPr>
              <a:t>&gt;</a:t>
            </a:r>
            <a:r>
              <a:rPr lang="zh-CN" altLang="en-US" sz="1600" b="0" i="0">
                <a:solidFill>
                  <a:srgbClr val="333333"/>
                </a:solidFill>
                <a:effectLst/>
                <a:latin typeface="PingFang SC"/>
              </a:rPr>
              <a:t>、</a:t>
            </a:r>
            <a:r>
              <a:rPr lang="en-US" altLang="zh-CN" sz="1600" b="0" i="0">
                <a:solidFill>
                  <a:srgbClr val="333333"/>
                </a:solidFill>
                <a:effectLst/>
                <a:latin typeface="PingFang SC"/>
              </a:rPr>
              <a:t>&gt;=</a:t>
            </a:r>
            <a:r>
              <a:rPr lang="zh-CN" altLang="en-US" sz="1600" b="0" i="0">
                <a:solidFill>
                  <a:srgbClr val="333333"/>
                </a:solidFill>
                <a:effectLst/>
                <a:latin typeface="PingFang SC"/>
              </a:rPr>
              <a:t>、</a:t>
            </a:r>
            <a:r>
              <a:rPr lang="en-US" altLang="zh-CN" sz="1600" b="0" i="0">
                <a:solidFill>
                  <a:srgbClr val="333333"/>
                </a:solidFill>
                <a:effectLst/>
                <a:latin typeface="PingFang SC"/>
              </a:rPr>
              <a:t>&lt;</a:t>
            </a:r>
            <a:r>
              <a:rPr lang="zh-CN" altLang="en-US" sz="1600" b="0" i="0">
                <a:solidFill>
                  <a:srgbClr val="333333"/>
                </a:solidFill>
                <a:effectLst/>
                <a:latin typeface="PingFang SC"/>
              </a:rPr>
              <a:t>、</a:t>
            </a:r>
            <a:r>
              <a:rPr lang="en-US" altLang="zh-CN" sz="1600" b="0" i="0">
                <a:solidFill>
                  <a:srgbClr val="333333"/>
                </a:solidFill>
                <a:effectLst/>
                <a:latin typeface="PingFang SC"/>
              </a:rPr>
              <a:t>&lt;=</a:t>
            </a:r>
            <a:r>
              <a:rPr lang="zh-CN" altLang="en-US" sz="1600" b="0" i="0">
                <a:solidFill>
                  <a:srgbClr val="333333"/>
                </a:solidFill>
                <a:effectLst/>
                <a:latin typeface="PingFang SC"/>
              </a:rPr>
              <a:t>、</a:t>
            </a:r>
            <a:r>
              <a:rPr lang="en-US" altLang="zh-CN" sz="1600" b="0" i="0">
                <a:solidFill>
                  <a:srgbClr val="333333"/>
                </a:solidFill>
                <a:effectLst/>
                <a:latin typeface="PingFang SC"/>
              </a:rPr>
              <a:t>&lt;&gt;</a:t>
            </a:r>
            <a:r>
              <a:rPr lang="zh-CN" altLang="en-US" sz="1600" b="0" i="0">
                <a:solidFill>
                  <a:srgbClr val="333333"/>
                </a:solidFill>
                <a:effectLst/>
                <a:latin typeface="PingFang SC"/>
              </a:rPr>
              <a:t>结合是来使用，分别表示等于、大于、大于等于、小于、小于等于、不等于其中的其中的所有数据。</a:t>
            </a:r>
            <a:endParaRPr lang="en-US" altLang="zh-CN" sz="1600">
              <a:solidFill>
                <a:srgbClr val="333333"/>
              </a:solidFill>
              <a:latin typeface="PingFang SC"/>
            </a:endParaRPr>
          </a:p>
          <a:p>
            <a:pPr marL="285750" indent="-285750">
              <a:buFont typeface="Arial" panose="020B0604020202020204" pitchFamily="34" charset="0"/>
              <a:buChar char="•"/>
            </a:pPr>
            <a:r>
              <a:rPr lang="en-US" altLang="zh-CN" sz="1600">
                <a:solidFill>
                  <a:srgbClr val="4D4D4D"/>
                </a:solidFill>
                <a:latin typeface="-apple-system"/>
              </a:rPr>
              <a:t>ALL</a:t>
            </a:r>
            <a:r>
              <a:rPr lang="zh-CN" altLang="en-US" sz="1600" b="0" i="0">
                <a:solidFill>
                  <a:srgbClr val="4D4D4D"/>
                </a:solidFill>
                <a:effectLst/>
                <a:latin typeface="-apple-system"/>
              </a:rPr>
              <a:t>表示</a:t>
            </a:r>
            <a:r>
              <a:rPr lang="zh-CN" altLang="en-US" sz="1600">
                <a:solidFill>
                  <a:srgbClr val="4D4D4D"/>
                </a:solidFill>
                <a:latin typeface="-apple-system"/>
              </a:rPr>
              <a:t>指定</a:t>
            </a:r>
            <a:r>
              <a:rPr lang="zh-CN" altLang="en-US" sz="1600" b="0" i="0">
                <a:solidFill>
                  <a:srgbClr val="4D4D4D"/>
                </a:solidFill>
                <a:effectLst/>
                <a:latin typeface="-apple-system"/>
              </a:rPr>
              <a:t>列中的值必须要大于子查询集的每一个值，即必须要大于子查询集的最大值；如果是小于号即小于子查询集的最小值。同理可以推出其它的比较运算符的情况</a:t>
            </a:r>
            <a:r>
              <a:rPr lang="zh-CN" altLang="en-US" b="0" i="0">
                <a:solidFill>
                  <a:srgbClr val="4D4D4D"/>
                </a:solidFill>
                <a:effectLst/>
                <a:latin typeface="-apple-system"/>
              </a:rPr>
              <a:t>。</a:t>
            </a:r>
            <a:endParaRPr lang="zh-CN" altLang="en-US"/>
          </a:p>
        </p:txBody>
      </p:sp>
      <p:sp>
        <p:nvSpPr>
          <p:cNvPr id="12" name="文本框 11"/>
          <p:cNvSpPr txBox="1"/>
          <p:nvPr/>
        </p:nvSpPr>
        <p:spPr>
          <a:xfrm>
            <a:off x="815048" y="4287827"/>
            <a:ext cx="9186202" cy="856592"/>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R="0" lvl="0" algn="l" defTabSz="914400" rtl="0" eaLnBrk="1" fontAlgn="auto" latinLnBrk="0" hangingPunct="1">
              <a:lnSpc>
                <a:spcPct val="100000"/>
              </a:lnSpc>
              <a:spcBef>
                <a:spcPts val="0"/>
              </a:spcBef>
              <a:spcAft>
                <a:spcPts val="0"/>
              </a:spcAft>
              <a:buClrTx/>
              <a:buSzTx/>
              <a:defRPr/>
            </a:pPr>
            <a:endParaRPr lang="en-US" altLang="zh-CN" sz="1600" b="1">
              <a:solidFill>
                <a:srgbClr val="FF0000"/>
              </a:solidFill>
              <a:latin typeface="PingFang SC"/>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操作</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3" name="文本框 12"/>
          <p:cNvSpPr txBox="1"/>
          <p:nvPr/>
        </p:nvSpPr>
        <p:spPr>
          <a:xfrm>
            <a:off x="778413" y="5235053"/>
            <a:ext cx="10091810" cy="1323439"/>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查询年龄大于</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‘1003’</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部门所有年龄的员工信息</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dept_id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'1003’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endParaRPr>
          </a:p>
          <a:p>
            <a:r>
              <a:rPr lang="en-US" altLang="zh-CN" sz="1600" kern="0">
                <a:solidFill>
                  <a:srgbClr val="008000"/>
                </a:solidFill>
                <a:latin typeface="Courier New" panose="02070409020205090404" pitchFamily="49" charset="0"/>
                <a:ea typeface="宋体" panose="02010600030101010101" pitchFamily="2" charset="-122"/>
                <a:cs typeface="Courier New" panose="02070409020205090404" pitchFamily="49" charset="0"/>
              </a:rPr>
              <a:t>-- </a:t>
            </a:r>
            <a:r>
              <a:rPr lang="zh-CN" altLang="en-US" sz="1600" kern="0">
                <a:solidFill>
                  <a:srgbClr val="008000"/>
                </a:solidFill>
                <a:latin typeface="Courier New" panose="02070409020205090404" pitchFamily="49" charset="0"/>
                <a:ea typeface="宋体" panose="02010600030101010101" pitchFamily="2" charset="-122"/>
                <a:cs typeface="Courier New" panose="02070409020205090404" pitchFamily="49" charset="0"/>
              </a:rPr>
              <a:t>查询不属于任何一个部门的员工信息 </a:t>
            </a:r>
            <a:endParaRPr lang="en-US" altLang="zh-CN" sz="1600" kern="0">
              <a:solidFill>
                <a:srgbClr val="008000"/>
              </a:solidFill>
              <a:latin typeface="Courier New" panose="02070409020205090404" pitchFamily="49" charset="0"/>
              <a:ea typeface="宋体" panose="02010600030101010101" pitchFamily="2" charset="-122"/>
              <a:cs typeface="Courier New" panose="02070409020205090404" pitchFamily="49" charset="0"/>
            </a:endParaRPr>
          </a:p>
          <a:p>
            <a:r>
              <a:rPr lang="en-US" altLang="zh-CN" sz="1600" b="1">
                <a:solidFill>
                  <a:srgbClr val="0000FF"/>
                </a:solidFill>
                <a:effectLst/>
                <a:latin typeface="Courier New" panose="02070409020205090404" pitchFamily="49" charset="0"/>
              </a:rPr>
              <a:t>select</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from</a:t>
            </a:r>
            <a:r>
              <a:rPr lang="en-US" altLang="zh-CN" sz="1600">
                <a:solidFill>
                  <a:srgbClr val="000000"/>
                </a:solidFill>
                <a:effectLst/>
                <a:latin typeface="Courier New" panose="02070409020205090404" pitchFamily="49" charset="0"/>
              </a:rPr>
              <a:t> emp3 </a:t>
            </a:r>
            <a:r>
              <a:rPr lang="en-US" altLang="zh-CN" sz="1600" b="1">
                <a:solidFill>
                  <a:srgbClr val="0000FF"/>
                </a:solidFill>
                <a:effectLst/>
                <a:latin typeface="Courier New" panose="02070409020205090404" pitchFamily="49" charset="0"/>
              </a:rPr>
              <a:t>where</a:t>
            </a:r>
            <a:r>
              <a:rPr lang="en-US" altLang="zh-CN" sz="1600">
                <a:solidFill>
                  <a:srgbClr val="000000"/>
                </a:solidFill>
                <a:effectLst/>
                <a:latin typeface="Courier New" panose="02070409020205090404" pitchFamily="49" charset="0"/>
              </a:rPr>
              <a:t> dept_id </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all</a:t>
            </a:r>
            <a:r>
              <a:rPr lang="en-US" altLang="zh-CN" sz="1600" b="1">
                <a:solidFill>
                  <a:srgbClr val="000080"/>
                </a:solidFill>
                <a:effectLst/>
                <a:latin typeface="Courier New" panose="02070409020205090404" pitchFamily="49" charset="0"/>
              </a:rPr>
              <a:t>(</a:t>
            </a:r>
            <a:r>
              <a:rPr lang="en-US" altLang="zh-CN" sz="1600" b="1">
                <a:solidFill>
                  <a:srgbClr val="0000FF"/>
                </a:solidFill>
                <a:effectLst/>
                <a:latin typeface="Courier New" panose="02070409020205090404" pitchFamily="49" charset="0"/>
              </a:rPr>
              <a:t>select</a:t>
            </a:r>
            <a:r>
              <a:rPr lang="en-US" altLang="zh-CN" sz="1600">
                <a:solidFill>
                  <a:srgbClr val="000000"/>
                </a:solidFill>
                <a:effectLst/>
                <a:latin typeface="Courier New" panose="02070409020205090404" pitchFamily="49" charset="0"/>
              </a:rPr>
              <a:t> deptno </a:t>
            </a:r>
            <a:r>
              <a:rPr lang="en-US" altLang="zh-CN" sz="1600" b="1">
                <a:solidFill>
                  <a:srgbClr val="0000FF"/>
                </a:solidFill>
                <a:effectLst/>
                <a:latin typeface="Courier New" panose="02070409020205090404" pitchFamily="49" charset="0"/>
              </a:rPr>
              <a:t>from</a:t>
            </a:r>
            <a:r>
              <a:rPr lang="en-US" altLang="zh-CN" sz="1600">
                <a:solidFill>
                  <a:srgbClr val="000000"/>
                </a:solidFill>
                <a:effectLst/>
                <a:latin typeface="Courier New" panose="02070409020205090404" pitchFamily="49" charset="0"/>
              </a:rPr>
              <a:t> dept3</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endParaRPr lang="en-US" altLang="zh-CN" sz="1600">
              <a:solidFill>
                <a:srgbClr val="000000"/>
              </a:solidFill>
              <a:effectLst/>
              <a:latin typeface="Courier New" panose="02070409020205090404" pitchFamily="49" charset="0"/>
            </a:endParaRPr>
          </a:p>
          <a:p>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子查询关键字</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-ANY</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SOME</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6" name="文本框 5"/>
          <p:cNvSpPr txBox="1"/>
          <p:nvPr/>
        </p:nvSpPr>
        <p:spPr>
          <a:xfrm>
            <a:off x="854613" y="1131770"/>
            <a:ext cx="6097464" cy="861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格式</a:t>
            </a:r>
            <a:b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b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7" name="文本框 6"/>
          <p:cNvSpPr txBox="1"/>
          <p:nvPr/>
        </p:nvSpPr>
        <p:spPr>
          <a:xfrm>
            <a:off x="916682" y="1908949"/>
            <a:ext cx="10091810" cy="86177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c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&gt;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any</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查询语句</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等价于：</a:t>
            </a: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c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&gt;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result1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or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c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&gt;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result2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or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c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&gt;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result3</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778413" y="2824335"/>
            <a:ext cx="6097464"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特点</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0" name="文本框 9"/>
          <p:cNvSpPr txBox="1"/>
          <p:nvPr/>
        </p:nvSpPr>
        <p:spPr>
          <a:xfrm>
            <a:off x="894178" y="3361906"/>
            <a:ext cx="9107072" cy="1569660"/>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ANY:</a:t>
            </a:r>
            <a:r>
              <a:rPr kumimoji="0" lang="zh-CN" altLang="en-US"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与子查询返回的任何值比较为</a:t>
            </a:r>
            <a:r>
              <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true </a:t>
            </a:r>
            <a:r>
              <a:rPr kumimoji="0" lang="zh-CN" altLang="en-US"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则返回</a:t>
            </a:r>
            <a:r>
              <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true</a:t>
            </a:r>
            <a:endPar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altLang="zh-CN" sz="1600">
                <a:solidFill>
                  <a:srgbClr val="333333"/>
                </a:solidFill>
                <a:latin typeface="PingFang SC"/>
                <a:ea typeface="黑体" panose="02010609060101010101" pitchFamily="49" charset="-122"/>
              </a:rPr>
              <a:t>ANY</a:t>
            </a:r>
            <a:r>
              <a:rPr kumimoji="0" lang="zh-CN" altLang="en-US"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可以与</a:t>
            </a:r>
            <a:r>
              <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a:t>
            </a:r>
            <a:r>
              <a:rPr kumimoji="0" lang="zh-CN" altLang="en-US"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a:t>
            </a:r>
            <a:r>
              <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&gt;</a:t>
            </a:r>
            <a:r>
              <a:rPr kumimoji="0" lang="zh-CN" altLang="en-US"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a:t>
            </a:r>
            <a:r>
              <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&gt;=</a:t>
            </a:r>
            <a:r>
              <a:rPr kumimoji="0" lang="zh-CN" altLang="en-US"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a:t>
            </a:r>
            <a:r>
              <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&lt;</a:t>
            </a:r>
            <a:r>
              <a:rPr kumimoji="0" lang="zh-CN" altLang="en-US"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a:t>
            </a:r>
            <a:r>
              <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&lt;=</a:t>
            </a:r>
            <a:r>
              <a:rPr kumimoji="0" lang="zh-CN" altLang="en-US"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a:t>
            </a:r>
            <a:r>
              <a:rPr kumimoji="0" lang="en-US" altLang="zh-CN"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&lt;&gt;</a:t>
            </a:r>
            <a:r>
              <a:rPr kumimoji="0" lang="zh-CN" altLang="en-US" sz="16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rPr>
              <a:t>结合是来使用，分别表示等于、大于、大于等于、小于、小于</a:t>
            </a:r>
            <a:r>
              <a:rPr lang="zh-CN" altLang="en-US" sz="1600">
                <a:solidFill>
                  <a:srgbClr val="333333"/>
                </a:solidFill>
                <a:latin typeface="PingFang SC"/>
                <a:ea typeface="黑体" panose="02010609060101010101" pitchFamily="49" charset="-122"/>
              </a:rPr>
              <a:t>等于、不等于其中的其中的任何一个数据。</a:t>
            </a:r>
            <a:endParaRPr lang="en-US" altLang="zh-CN" sz="1600">
              <a:solidFill>
                <a:srgbClr val="333333"/>
              </a:solidFill>
              <a:latin typeface="PingFang SC"/>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a:solidFill>
                  <a:srgbClr val="333333"/>
                </a:solidFill>
                <a:latin typeface="PingFang SC"/>
                <a:ea typeface="黑体" panose="02010609060101010101" pitchFamily="49" charset="-122"/>
              </a:rPr>
              <a:t>表示制定列中的值要大于子查询中的任意一个值，即必须要大于子查询集中的最小值。同理可以推出其它的比较运算符的情况。</a:t>
            </a:r>
            <a:endParaRPr lang="en-US" altLang="zh-CN" sz="1600">
              <a:solidFill>
                <a:srgbClr val="333333"/>
              </a:solidFill>
              <a:latin typeface="PingFang SC"/>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altLang="zh-CN" sz="1600">
                <a:solidFill>
                  <a:srgbClr val="333333"/>
                </a:solidFill>
                <a:highlight>
                  <a:srgbClr val="FFFF00"/>
                </a:highlight>
                <a:latin typeface="PingFang SC"/>
                <a:ea typeface="黑体" panose="02010609060101010101" pitchFamily="49" charset="-122"/>
              </a:rPr>
              <a:t>SOME</a:t>
            </a:r>
            <a:r>
              <a:rPr lang="zh-CN" altLang="en-US" sz="1600">
                <a:solidFill>
                  <a:srgbClr val="333333"/>
                </a:solidFill>
                <a:highlight>
                  <a:srgbClr val="FFFF00"/>
                </a:highlight>
                <a:latin typeface="PingFang SC"/>
                <a:ea typeface="黑体" panose="02010609060101010101" pitchFamily="49" charset="-122"/>
              </a:rPr>
              <a:t>和</a:t>
            </a:r>
            <a:r>
              <a:rPr lang="en-US" altLang="zh-CN" sz="1600">
                <a:solidFill>
                  <a:srgbClr val="333333"/>
                </a:solidFill>
                <a:highlight>
                  <a:srgbClr val="FFFF00"/>
                </a:highlight>
                <a:latin typeface="PingFang SC"/>
                <a:ea typeface="黑体" panose="02010609060101010101" pitchFamily="49" charset="-122"/>
              </a:rPr>
              <a:t>ANY</a:t>
            </a:r>
            <a:r>
              <a:rPr lang="zh-CN" altLang="en-US" sz="1600">
                <a:solidFill>
                  <a:srgbClr val="333333"/>
                </a:solidFill>
                <a:highlight>
                  <a:srgbClr val="FFFF00"/>
                </a:highlight>
                <a:latin typeface="PingFang SC"/>
                <a:ea typeface="黑体" panose="02010609060101010101" pitchFamily="49" charset="-122"/>
              </a:rPr>
              <a:t>的作用一样，</a:t>
            </a:r>
            <a:r>
              <a:rPr lang="en-US" altLang="zh-CN" sz="1600">
                <a:solidFill>
                  <a:srgbClr val="333333"/>
                </a:solidFill>
                <a:highlight>
                  <a:srgbClr val="FFFF00"/>
                </a:highlight>
                <a:latin typeface="PingFang SC"/>
                <a:ea typeface="黑体" panose="02010609060101010101" pitchFamily="49" charset="-122"/>
              </a:rPr>
              <a:t>SOME</a:t>
            </a:r>
            <a:r>
              <a:rPr lang="zh-CN" altLang="en-US" sz="1600">
                <a:solidFill>
                  <a:srgbClr val="333333"/>
                </a:solidFill>
                <a:highlight>
                  <a:srgbClr val="FFFF00"/>
                </a:highlight>
                <a:latin typeface="PingFang SC"/>
                <a:ea typeface="黑体" panose="02010609060101010101" pitchFamily="49" charset="-122"/>
              </a:rPr>
              <a:t>可以理解为</a:t>
            </a:r>
            <a:r>
              <a:rPr lang="en-US" altLang="zh-CN" sz="1600">
                <a:solidFill>
                  <a:srgbClr val="333333"/>
                </a:solidFill>
                <a:highlight>
                  <a:srgbClr val="FFFF00"/>
                </a:highlight>
                <a:latin typeface="PingFang SC"/>
                <a:ea typeface="黑体" panose="02010609060101010101" pitchFamily="49" charset="-122"/>
              </a:rPr>
              <a:t>ANY</a:t>
            </a:r>
            <a:r>
              <a:rPr lang="zh-CN" altLang="en-US" sz="1600">
                <a:solidFill>
                  <a:srgbClr val="333333"/>
                </a:solidFill>
                <a:highlight>
                  <a:srgbClr val="FFFF00"/>
                </a:highlight>
                <a:latin typeface="PingFang SC"/>
                <a:ea typeface="黑体" panose="02010609060101010101" pitchFamily="49" charset="-122"/>
              </a:rPr>
              <a:t>的别名</a:t>
            </a:r>
            <a:endParaRPr lang="zh-CN" altLang="en-US" sz="1600">
              <a:solidFill>
                <a:srgbClr val="333333"/>
              </a:solidFill>
              <a:highlight>
                <a:srgbClr val="FFFF00"/>
              </a:highlight>
              <a:latin typeface="PingFang SC"/>
              <a:ea typeface="黑体" panose="02010609060101010101" pitchFamily="49" charset="-122"/>
            </a:endParaRPr>
          </a:p>
        </p:txBody>
      </p:sp>
      <p:sp>
        <p:nvSpPr>
          <p:cNvPr id="12" name="文本框 11"/>
          <p:cNvSpPr txBox="1"/>
          <p:nvPr/>
        </p:nvSpPr>
        <p:spPr>
          <a:xfrm>
            <a:off x="778413" y="4503270"/>
            <a:ext cx="9186202" cy="85659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操作</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3" name="文本框 12"/>
          <p:cNvSpPr txBox="1"/>
          <p:nvPr/>
        </p:nvSpPr>
        <p:spPr>
          <a:xfrm>
            <a:off x="778413" y="5408620"/>
            <a:ext cx="10091810" cy="58477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查询年龄大于</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‘1003’</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部门</a:t>
            </a:r>
            <a:r>
              <a:rPr lang="zh-CN" altLang="en-US" sz="1600" kern="0">
                <a:solidFill>
                  <a:srgbClr val="008000"/>
                </a:solidFill>
                <a:latin typeface="Courier New" panose="02070409020205090404" pitchFamily="49" charset="0"/>
                <a:ea typeface="宋体" panose="02010600030101010101" pitchFamily="2" charset="-122"/>
                <a:cs typeface="Courier New" panose="02070409020205090404" pitchFamily="49" charset="0"/>
              </a:rPr>
              <a:t>任意一个</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员工</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年龄的员工</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信息</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age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all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age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emp3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dept_id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子查询关键字</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-IN</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6" name="文本框 5"/>
          <p:cNvSpPr txBox="1"/>
          <p:nvPr/>
        </p:nvSpPr>
        <p:spPr>
          <a:xfrm>
            <a:off x="854613" y="1131770"/>
            <a:ext cx="6097464" cy="861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格式</a:t>
            </a:r>
            <a:b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b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7" name="文本框 6"/>
          <p:cNvSpPr txBox="1"/>
          <p:nvPr/>
        </p:nvSpPr>
        <p:spPr>
          <a:xfrm>
            <a:off x="916682" y="1908949"/>
            <a:ext cx="10091810" cy="86177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c </a:t>
            </a:r>
            <a:r>
              <a:rPr lang="en-US" altLang="zh-CN" sz="1600" b="1">
                <a:solidFill>
                  <a:srgbClr val="0000FF"/>
                </a:solidFill>
                <a:latin typeface="Courier New" panose="02070409020205090404" pitchFamily="49" charset="0"/>
                <a:ea typeface="黑体" panose="02010609060101010101" pitchFamily="49" charset="-122"/>
              </a:rPr>
              <a:t>in</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查询语句</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等价于：</a:t>
            </a: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c </a:t>
            </a:r>
            <a:r>
              <a:rPr lang="en-US" altLang="zh-CN" b="1">
                <a:solidFill>
                  <a:srgbClr val="000080"/>
                </a:solidFill>
                <a:latin typeface="Courier New" panose="02070409020205090404" pitchFamily="49" charset="0"/>
                <a:ea typeface="黑体" panose="02010609060101010101" pitchFamily="49" charset="-122"/>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result1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or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c </a:t>
            </a:r>
            <a:r>
              <a:rPr lang="en-US" altLang="zh-CN" b="1">
                <a:solidFill>
                  <a:srgbClr val="000080"/>
                </a:solidFill>
                <a:latin typeface="Courier New" panose="02070409020205090404" pitchFamily="49" charset="0"/>
                <a:ea typeface="黑体" panose="02010609060101010101" pitchFamily="49" charset="-122"/>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result2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or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c </a:t>
            </a:r>
            <a:r>
              <a:rPr lang="en-US" altLang="zh-CN" b="1">
                <a:solidFill>
                  <a:srgbClr val="000080"/>
                </a:solidFill>
                <a:latin typeface="Courier New" panose="02070409020205090404" pitchFamily="49" charset="0"/>
                <a:ea typeface="黑体" panose="02010609060101010101" pitchFamily="49" charset="-122"/>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result3</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778413" y="2824335"/>
            <a:ext cx="6097464"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特点</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0" name="文本框 9"/>
          <p:cNvSpPr txBox="1"/>
          <p:nvPr/>
        </p:nvSpPr>
        <p:spPr>
          <a:xfrm>
            <a:off x="894178" y="3361906"/>
            <a:ext cx="9107072" cy="584775"/>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altLang="zh-CN" sz="1600" b="0" i="0">
                <a:solidFill>
                  <a:srgbClr val="333333"/>
                </a:solidFill>
                <a:effectLst/>
                <a:latin typeface="open sans" panose="020B0606030504020204" pitchFamily="34" charset="0"/>
              </a:rPr>
              <a:t>IN</a:t>
            </a:r>
            <a:r>
              <a:rPr lang="zh-CN" altLang="en-US" sz="1600" b="0" i="0">
                <a:solidFill>
                  <a:srgbClr val="333333"/>
                </a:solidFill>
                <a:effectLst/>
                <a:latin typeface="open sans" panose="020B0606030504020204" pitchFamily="34" charset="0"/>
              </a:rPr>
              <a:t>关键字，用于判断某个记录的值，是否在指定的集合中</a:t>
            </a:r>
            <a:endParaRPr lang="en-US" altLang="zh-CN" sz="1600" b="0" i="0">
              <a:solidFill>
                <a:srgbClr val="333333"/>
              </a:solidFill>
              <a:effectLst/>
              <a:latin typeface="open sans" panose="020B0606030504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a:solidFill>
                  <a:srgbClr val="333333"/>
                </a:solidFill>
                <a:latin typeface="open sans" panose="020B0606030504020204" pitchFamily="34" charset="0"/>
              </a:rPr>
              <a:t>在</a:t>
            </a:r>
            <a:r>
              <a:rPr lang="en-US" altLang="zh-CN" sz="1600">
                <a:solidFill>
                  <a:srgbClr val="333333"/>
                </a:solidFill>
                <a:latin typeface="open sans" panose="020B0606030504020204" pitchFamily="34" charset="0"/>
              </a:rPr>
              <a:t>IN</a:t>
            </a:r>
            <a:r>
              <a:rPr lang="zh-CN" altLang="en-US" sz="1600">
                <a:solidFill>
                  <a:srgbClr val="333333"/>
                </a:solidFill>
                <a:latin typeface="open sans" panose="020B0606030504020204" pitchFamily="34" charset="0"/>
              </a:rPr>
              <a:t>关键字前边加上</a:t>
            </a:r>
            <a:r>
              <a:rPr lang="en-US" altLang="zh-CN" sz="1600">
                <a:solidFill>
                  <a:srgbClr val="333333"/>
                </a:solidFill>
                <a:latin typeface="open sans" panose="020B0606030504020204" pitchFamily="34" charset="0"/>
              </a:rPr>
              <a:t>not</a:t>
            </a:r>
            <a:r>
              <a:rPr lang="zh-CN" altLang="en-US" sz="1600">
                <a:solidFill>
                  <a:srgbClr val="333333"/>
                </a:solidFill>
                <a:latin typeface="open sans" panose="020B0606030504020204" pitchFamily="34" charset="0"/>
              </a:rPr>
              <a:t>可以将条件反过来</a:t>
            </a:r>
            <a:endParaRPr lang="zh-CN" altLang="en-US" sz="1600">
              <a:solidFill>
                <a:srgbClr val="333333"/>
              </a:solidFill>
              <a:latin typeface="open sans" panose="020B0606030504020204" pitchFamily="34" charset="0"/>
            </a:endParaRPr>
          </a:p>
        </p:txBody>
      </p:sp>
      <p:sp>
        <p:nvSpPr>
          <p:cNvPr id="12" name="文本框 11"/>
          <p:cNvSpPr txBox="1"/>
          <p:nvPr/>
        </p:nvSpPr>
        <p:spPr>
          <a:xfrm>
            <a:off x="854613" y="3794890"/>
            <a:ext cx="9186202"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操作</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3" name="文本框 12"/>
          <p:cNvSpPr txBox="1"/>
          <p:nvPr/>
        </p:nvSpPr>
        <p:spPr>
          <a:xfrm>
            <a:off x="1050095" y="4484252"/>
            <a:ext cx="10091810" cy="1323439"/>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查询研发部和销售部的员工信息，包含员工号、员工名字</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dept_id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deptno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dept3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研发部</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销售部</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子查询关键字</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-EXISTS</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6" name="文本框 5"/>
          <p:cNvSpPr txBox="1"/>
          <p:nvPr/>
        </p:nvSpPr>
        <p:spPr>
          <a:xfrm>
            <a:off x="854613" y="1131770"/>
            <a:ext cx="6097464" cy="861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格式</a:t>
            </a:r>
            <a:b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b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7" name="文本框 6"/>
          <p:cNvSpPr txBox="1"/>
          <p:nvPr/>
        </p:nvSpPr>
        <p:spPr>
          <a:xfrm>
            <a:off x="916682" y="1908949"/>
            <a:ext cx="10091810" cy="33855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exists</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查询语句</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endParaRPr>
          </a:p>
        </p:txBody>
      </p:sp>
      <p:sp>
        <p:nvSpPr>
          <p:cNvPr id="8" name="文本框 7"/>
          <p:cNvSpPr txBox="1"/>
          <p:nvPr/>
        </p:nvSpPr>
        <p:spPr>
          <a:xfrm>
            <a:off x="854613" y="2141864"/>
            <a:ext cx="6097464"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特点</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0" name="文本框 9"/>
          <p:cNvSpPr txBox="1"/>
          <p:nvPr/>
        </p:nvSpPr>
        <p:spPr>
          <a:xfrm>
            <a:off x="916682" y="2523606"/>
            <a:ext cx="9888059" cy="2062103"/>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mn-cs"/>
            </a:endParaRPr>
          </a:p>
          <a:p>
            <a:pPr marL="285750" indent="-285750" algn="l">
              <a:buFont typeface="Arial" panose="020B0604020202020204" pitchFamily="34" charset="0"/>
              <a:buChar char="•"/>
            </a:pPr>
            <a:r>
              <a:rPr lang="zh-CN" altLang="en-US" sz="1600" b="0" i="0">
                <a:solidFill>
                  <a:srgbClr val="333333"/>
                </a:solidFill>
                <a:effectLst/>
                <a:latin typeface="Arial" panose="020B0604020202020204" pitchFamily="34" charset="0"/>
              </a:rPr>
              <a:t>该子查询如果“有数据结果”</a:t>
            </a:r>
            <a:r>
              <a:rPr lang="en-US" altLang="zh-CN" sz="1600" b="0" i="0">
                <a:solidFill>
                  <a:srgbClr val="333333"/>
                </a:solidFill>
                <a:effectLst/>
                <a:latin typeface="Arial" panose="020B0604020202020204" pitchFamily="34" charset="0"/>
              </a:rPr>
              <a:t>(</a:t>
            </a:r>
            <a:r>
              <a:rPr lang="zh-CN" altLang="en-US" sz="1600" b="0" i="0">
                <a:solidFill>
                  <a:srgbClr val="333333"/>
                </a:solidFill>
                <a:effectLst/>
                <a:latin typeface="Arial" panose="020B0604020202020204" pitchFamily="34" charset="0"/>
              </a:rPr>
              <a:t>至少返回一行数据</a:t>
            </a:r>
            <a:r>
              <a:rPr lang="en-US" altLang="zh-CN" sz="1600" b="0" i="0">
                <a:solidFill>
                  <a:srgbClr val="333333"/>
                </a:solidFill>
                <a:effectLst/>
                <a:latin typeface="Arial" panose="020B0604020202020204" pitchFamily="34" charset="0"/>
              </a:rPr>
              <a:t>)</a:t>
            </a:r>
            <a:r>
              <a:rPr lang="zh-CN" altLang="en-US" sz="1600" b="0" i="0">
                <a:solidFill>
                  <a:srgbClr val="333333"/>
                </a:solidFill>
                <a:effectLst/>
                <a:latin typeface="Arial" panose="020B0604020202020204" pitchFamily="34" charset="0"/>
              </a:rPr>
              <a:t>， 则该</a:t>
            </a:r>
            <a:r>
              <a:rPr lang="en-US" altLang="zh-CN" sz="1600" b="0" i="0">
                <a:solidFill>
                  <a:srgbClr val="333333"/>
                </a:solidFill>
                <a:effectLst/>
                <a:latin typeface="Arial" panose="020B0604020202020204" pitchFamily="34" charset="0"/>
              </a:rPr>
              <a:t>EXISTS</a:t>
            </a:r>
            <a:r>
              <a:rPr lang="en-US" altLang="zh-CN" sz="1600">
                <a:solidFill>
                  <a:srgbClr val="333333"/>
                </a:solidFill>
                <a:latin typeface="Arial" panose="020B0604020202020204" pitchFamily="34" charset="0"/>
              </a:rPr>
              <a:t>()</a:t>
            </a:r>
            <a:r>
              <a:rPr lang="en-US" altLang="zh-CN" sz="1600" b="0" i="0">
                <a:solidFill>
                  <a:srgbClr val="333333"/>
                </a:solidFill>
                <a:effectLst/>
                <a:latin typeface="Arial" panose="020B0604020202020204" pitchFamily="34" charset="0"/>
              </a:rPr>
              <a:t> </a:t>
            </a:r>
            <a:r>
              <a:rPr lang="zh-CN" altLang="en-US" sz="1600" b="0" i="0">
                <a:solidFill>
                  <a:srgbClr val="333333"/>
                </a:solidFill>
                <a:effectLst/>
                <a:latin typeface="Arial" panose="020B0604020202020204" pitchFamily="34" charset="0"/>
              </a:rPr>
              <a:t>的结果为“</a:t>
            </a:r>
            <a:r>
              <a:rPr lang="en-US" altLang="zh-CN" sz="1600" b="0" i="0">
                <a:solidFill>
                  <a:srgbClr val="333333"/>
                </a:solidFill>
                <a:effectLst/>
                <a:latin typeface="Arial" panose="020B0604020202020204" pitchFamily="34" charset="0"/>
              </a:rPr>
              <a:t>true”</a:t>
            </a:r>
            <a:r>
              <a:rPr lang="zh-CN" altLang="en-US" sz="1600" b="0" i="0">
                <a:solidFill>
                  <a:srgbClr val="333333"/>
                </a:solidFill>
                <a:effectLst/>
                <a:latin typeface="Arial" panose="020B0604020202020204" pitchFamily="34" charset="0"/>
              </a:rPr>
              <a:t>，外层</a:t>
            </a:r>
            <a:r>
              <a:rPr lang="zh-CN" altLang="en-US" sz="1600">
                <a:solidFill>
                  <a:srgbClr val="333333"/>
                </a:solidFill>
                <a:latin typeface="Arial" panose="020B0604020202020204" pitchFamily="34" charset="0"/>
              </a:rPr>
              <a:t>查询</a:t>
            </a:r>
            <a:r>
              <a:rPr lang="zh-CN" altLang="en-US" sz="1600" b="0" i="0">
                <a:solidFill>
                  <a:srgbClr val="333333"/>
                </a:solidFill>
                <a:effectLst/>
                <a:latin typeface="Arial" panose="020B0604020202020204" pitchFamily="34" charset="0"/>
              </a:rPr>
              <a:t>执行</a:t>
            </a:r>
            <a:endParaRPr lang="en-US" altLang="zh-CN" sz="1600" b="0" i="0">
              <a:solidFill>
                <a:srgbClr val="333333"/>
              </a:solidFill>
              <a:effectLst/>
              <a:latin typeface="Arial" panose="020B0604020202020204" pitchFamily="34" charset="0"/>
            </a:endParaRPr>
          </a:p>
          <a:p>
            <a:pPr marL="285750" indent="-285750" algn="l">
              <a:buFont typeface="Arial" panose="020B0604020202020204" pitchFamily="34" charset="0"/>
              <a:buChar char="•"/>
            </a:pPr>
            <a:r>
              <a:rPr lang="zh-CN" altLang="en-US" sz="1600" b="0" i="0">
                <a:solidFill>
                  <a:srgbClr val="333333"/>
                </a:solidFill>
                <a:effectLst/>
                <a:latin typeface="Arial" panose="020B0604020202020204" pitchFamily="34" charset="0"/>
              </a:rPr>
              <a:t>该子查询如果“没有数据结果”（没有任何数据返回），则该</a:t>
            </a:r>
            <a:r>
              <a:rPr lang="en-US" altLang="zh-CN" sz="1600" b="0" i="0">
                <a:solidFill>
                  <a:srgbClr val="333333"/>
                </a:solidFill>
                <a:effectLst/>
                <a:latin typeface="Arial" panose="020B0604020202020204" pitchFamily="34" charset="0"/>
              </a:rPr>
              <a:t>EXISTS()</a:t>
            </a:r>
            <a:r>
              <a:rPr lang="zh-CN" altLang="en-US" sz="1600" b="0" i="0">
                <a:solidFill>
                  <a:srgbClr val="333333"/>
                </a:solidFill>
                <a:effectLst/>
                <a:latin typeface="Arial" panose="020B0604020202020204" pitchFamily="34" charset="0"/>
              </a:rPr>
              <a:t>的结果为“</a:t>
            </a:r>
            <a:r>
              <a:rPr lang="en-US" altLang="zh-CN" sz="1600" b="0" i="0">
                <a:solidFill>
                  <a:srgbClr val="333333"/>
                </a:solidFill>
                <a:effectLst/>
                <a:latin typeface="Arial" panose="020B0604020202020204" pitchFamily="34" charset="0"/>
              </a:rPr>
              <a:t>false”</a:t>
            </a:r>
            <a:r>
              <a:rPr lang="zh-CN" altLang="en-US" sz="1600" b="0" i="0">
                <a:solidFill>
                  <a:srgbClr val="333333"/>
                </a:solidFill>
                <a:effectLst/>
                <a:latin typeface="Arial" panose="020B0604020202020204" pitchFamily="34" charset="0"/>
              </a:rPr>
              <a:t>，外层查询不执行</a:t>
            </a:r>
            <a:endParaRPr lang="en-US" altLang="zh-CN" sz="1600" b="0" i="0">
              <a:solidFill>
                <a:srgbClr val="333333"/>
              </a:solidFill>
              <a:effectLst/>
              <a:latin typeface="Arial" panose="020B0604020202020204" pitchFamily="34" charset="0"/>
            </a:endParaRPr>
          </a:p>
          <a:p>
            <a:pPr marL="285750" indent="-285750" algn="l">
              <a:buFont typeface="Arial" panose="020B0604020202020204" pitchFamily="34" charset="0"/>
              <a:buChar char="•"/>
            </a:pPr>
            <a:r>
              <a:rPr lang="en-US" altLang="zh-CN" sz="1600" b="0" i="0">
                <a:solidFill>
                  <a:srgbClr val="333333"/>
                </a:solidFill>
                <a:effectLst/>
                <a:latin typeface="Arial" panose="020B0604020202020204" pitchFamily="34" charset="0"/>
              </a:rPr>
              <a:t>EXISTS</a:t>
            </a:r>
            <a:r>
              <a:rPr lang="zh-CN" altLang="en-US" sz="1600" b="0" i="0">
                <a:solidFill>
                  <a:srgbClr val="000000"/>
                </a:solidFill>
                <a:effectLst/>
                <a:latin typeface="Verdana" panose="020B0604030504040204" pitchFamily="34" charset="0"/>
              </a:rPr>
              <a:t>后面的子查询不返回任何实际数据，只返回真或假，当返回真时 </a:t>
            </a:r>
            <a:r>
              <a:rPr lang="en-US" altLang="zh-CN" sz="1600" b="0" i="0">
                <a:solidFill>
                  <a:srgbClr val="000000"/>
                </a:solidFill>
                <a:effectLst/>
                <a:latin typeface="Verdana" panose="020B0604030504040204" pitchFamily="34" charset="0"/>
              </a:rPr>
              <a:t>where</a:t>
            </a:r>
            <a:r>
              <a:rPr lang="zh-CN" altLang="en-US" sz="1600" b="0" i="0">
                <a:solidFill>
                  <a:srgbClr val="000000"/>
                </a:solidFill>
                <a:effectLst/>
                <a:latin typeface="Verdana" panose="020B0604030504040204" pitchFamily="34" charset="0"/>
              </a:rPr>
              <a:t>条件成立</a:t>
            </a:r>
            <a:endParaRPr lang="en-US" altLang="zh-CN" sz="1600" b="0" i="0">
              <a:solidFill>
                <a:srgbClr val="333333"/>
              </a:solidFill>
              <a:effectLst/>
              <a:latin typeface="Arial" panose="020B0604020202020204" pitchFamily="34" charset="0"/>
            </a:endParaRPr>
          </a:p>
          <a:p>
            <a:pPr marL="285750" indent="-285750" algn="l">
              <a:buFont typeface="Arial" panose="020B0604020202020204" pitchFamily="34" charset="0"/>
              <a:buChar char="•"/>
            </a:pPr>
            <a:r>
              <a:rPr lang="zh-CN" altLang="en-US" sz="1600" b="0" i="0">
                <a:solidFill>
                  <a:srgbClr val="333333"/>
                </a:solidFill>
                <a:effectLst/>
                <a:latin typeface="Arial" panose="020B0604020202020204" pitchFamily="34" charset="0"/>
              </a:rPr>
              <a:t>注意，</a:t>
            </a:r>
            <a:r>
              <a:rPr lang="en-US" altLang="zh-CN" sz="1600" b="0" i="0">
                <a:solidFill>
                  <a:srgbClr val="333333"/>
                </a:solidFill>
                <a:effectLst/>
                <a:latin typeface="Arial" panose="020B0604020202020204" pitchFamily="34" charset="0"/>
              </a:rPr>
              <a:t>EXISTS</a:t>
            </a:r>
            <a:r>
              <a:rPr lang="zh-CN" altLang="en-US" sz="1600" b="0" i="0">
                <a:solidFill>
                  <a:srgbClr val="333333"/>
                </a:solidFill>
                <a:effectLst/>
                <a:latin typeface="Arial" panose="020B0604020202020204" pitchFamily="34" charset="0"/>
              </a:rPr>
              <a:t>关键字，比</a:t>
            </a:r>
            <a:r>
              <a:rPr lang="en-US" altLang="zh-CN" sz="1600" b="0" i="0">
                <a:solidFill>
                  <a:srgbClr val="333333"/>
                </a:solidFill>
                <a:effectLst/>
                <a:latin typeface="Arial" panose="020B0604020202020204" pitchFamily="34" charset="0"/>
              </a:rPr>
              <a:t>IN</a:t>
            </a:r>
            <a:r>
              <a:rPr lang="zh-CN" altLang="en-US" sz="1600" b="0" i="0">
                <a:solidFill>
                  <a:srgbClr val="333333"/>
                </a:solidFill>
                <a:effectLst/>
                <a:latin typeface="Arial" panose="020B0604020202020204" pitchFamily="34" charset="0"/>
              </a:rPr>
              <a:t>关键字的运算效率高，因此，在实际开发中，特别是大数据量时，推荐使用</a:t>
            </a:r>
            <a:r>
              <a:rPr lang="en-US" altLang="zh-CN" sz="1600" b="0" i="0">
                <a:solidFill>
                  <a:srgbClr val="333333"/>
                </a:solidFill>
                <a:effectLst/>
                <a:latin typeface="Arial" panose="020B0604020202020204" pitchFamily="34" charset="0"/>
              </a:rPr>
              <a:t>EXISTS</a:t>
            </a:r>
            <a:r>
              <a:rPr lang="zh-CN" altLang="en-US" sz="1600" b="0" i="0">
                <a:solidFill>
                  <a:srgbClr val="333333"/>
                </a:solidFill>
                <a:effectLst/>
                <a:latin typeface="Arial" panose="020B0604020202020204" pitchFamily="34" charset="0"/>
              </a:rPr>
              <a:t>关键字</a:t>
            </a:r>
            <a:endParaRPr lang="en-US" altLang="zh-CN" sz="1600" b="0" i="0">
              <a:solidFill>
                <a:srgbClr val="333333"/>
              </a:solidFill>
              <a:effectLst/>
              <a:latin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zh-CN" altLang="en-US"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mn-cs"/>
            </a:endParaRPr>
          </a:p>
        </p:txBody>
      </p:sp>
      <p:sp>
        <p:nvSpPr>
          <p:cNvPr id="12" name="文本框 11"/>
          <p:cNvSpPr txBox="1"/>
          <p:nvPr/>
        </p:nvSpPr>
        <p:spPr>
          <a:xfrm>
            <a:off x="902906" y="4138525"/>
            <a:ext cx="9186202"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操作</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3" name="文本框 12"/>
          <p:cNvSpPr txBox="1"/>
          <p:nvPr/>
        </p:nvSpPr>
        <p:spPr>
          <a:xfrm>
            <a:off x="1120432" y="4797929"/>
            <a:ext cx="10091810" cy="1631216"/>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查询公司是否有大于</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60</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岁的员工，有则输出</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a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exists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emp3 b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age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查询有所属部门的员工信息</a:t>
            </a:r>
            <a:endParaRPr lang="en-US"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emp3 a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exists</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dept3 b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a</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dept_id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b</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deptno</a:t>
            </a:r>
            <a:r>
              <a:rPr lang="en-US" altLang="zh-CN" sz="1800" b="1">
                <a:solidFill>
                  <a:srgbClr val="000080"/>
                </a:solidFill>
                <a:effectLst/>
                <a:latin typeface="Courier New" panose="02070409020205090404" pitchFamily="49" charset="0"/>
              </a:rPr>
              <a:t>);</a:t>
            </a:r>
            <a:endParaRPr lang="en-US" altLang="zh-CN" sz="1600">
              <a:effectLst/>
            </a:endParaRPr>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自关联查询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6" name="文本框 5"/>
          <p:cNvSpPr txBox="1"/>
          <p:nvPr/>
        </p:nvSpPr>
        <p:spPr>
          <a:xfrm>
            <a:off x="854613" y="1131770"/>
            <a:ext cx="5889087" cy="861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PingFang SC"/>
                <a:ea typeface="黑体" panose="02010609060101010101" pitchFamily="49" charset="-122"/>
              </a:rPr>
              <a:t>概念</a:t>
            </a:r>
            <a:b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b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7" name="文本框 6"/>
          <p:cNvSpPr txBox="1"/>
          <p:nvPr/>
        </p:nvSpPr>
        <p:spPr>
          <a:xfrm>
            <a:off x="1050095" y="2796741"/>
            <a:ext cx="10091810" cy="923330"/>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字段列表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a:t>
            </a:r>
            <a:r>
              <a:rPr lang="en-US" altLang="zh-CN" sz="1800">
                <a:solidFill>
                  <a:srgbClr val="FF8000"/>
                </a:solidFill>
                <a:effectLst/>
                <a:latin typeface="Courier New" panose="02070409020205090404" pitchFamily="49" charset="0"/>
              </a:rPr>
              <a:t>1</a:t>
            </a:r>
            <a:r>
              <a:rPr lang="zh-CN" altLang="en-US" sz="1800">
                <a:solidFill>
                  <a:srgbClr val="000000"/>
                </a:solidFill>
                <a:effectLst/>
                <a:latin typeface="Courier New" panose="02070409020205090404" pitchFamily="49" charset="0"/>
              </a:rPr>
              <a:t> </a:t>
            </a:r>
            <a:r>
              <a:rPr lang="en-US" altLang="zh-CN" sz="1800">
                <a:solidFill>
                  <a:srgbClr val="000000"/>
                </a:solidFill>
                <a:effectLst/>
                <a:latin typeface="Courier New" panose="02070409020205090404" pitchFamily="49" charset="0"/>
              </a:rPr>
              <a:t>a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a:t>
            </a:r>
            <a:r>
              <a:rPr lang="en-US" altLang="zh-CN" sz="1800">
                <a:solidFill>
                  <a:srgbClr val="FF8000"/>
                </a:solidFill>
                <a:effectLst/>
                <a:latin typeface="Courier New" panose="02070409020205090404" pitchFamily="49" charset="0"/>
              </a:rPr>
              <a:t>1</a:t>
            </a:r>
            <a:r>
              <a:rPr lang="zh-CN" altLang="en-US" sz="1800">
                <a:solidFill>
                  <a:srgbClr val="000000"/>
                </a:solidFill>
                <a:effectLst/>
                <a:latin typeface="Courier New" panose="02070409020205090404" pitchFamily="49" charset="0"/>
              </a:rPr>
              <a:t> </a:t>
            </a:r>
            <a:r>
              <a:rPr lang="en-US" altLang="zh-CN" sz="1800">
                <a:solidFill>
                  <a:srgbClr val="000000"/>
                </a:solidFill>
                <a:effectLst/>
                <a:latin typeface="Courier New" panose="02070409020205090404" pitchFamily="49" charset="0"/>
              </a:rPr>
              <a:t>b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条件</a:t>
            </a:r>
            <a:r>
              <a:rPr lang="en-US" altLang="zh-CN" sz="1800" b="1">
                <a:solidFill>
                  <a:srgbClr val="000080"/>
                </a:solidFill>
                <a:effectLst/>
                <a:latin typeface="Courier New" panose="02070409020205090404" pitchFamily="49" charset="0"/>
              </a:rPr>
              <a:t>;</a:t>
            </a:r>
            <a:endParaRPr lang="en-US" altLang="zh-CN" sz="1800" b="1">
              <a:solidFill>
                <a:srgbClr val="000080"/>
              </a:solidFill>
              <a:effectLst/>
              <a:latin typeface="Courier New" panose="02070409020205090404" pitchFamily="49" charset="0"/>
            </a:endParaRPr>
          </a:p>
          <a:p>
            <a:r>
              <a:rPr lang="zh-CN" altLang="en-US" sz="1600" b="1">
                <a:solidFill>
                  <a:srgbClr val="000080"/>
                </a:solidFill>
                <a:effectLst/>
                <a:latin typeface="Courier New" panose="02070409020205090404" pitchFamily="49" charset="0"/>
                <a:ea typeface="阿里巴巴普惠体" panose="00020600040101010101"/>
              </a:rPr>
              <a:t>或者</a:t>
            </a:r>
            <a:r>
              <a:rPr lang="zh-CN" altLang="en-US"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字段列表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a:t>
            </a:r>
            <a:r>
              <a:rPr lang="en-US" altLang="zh-CN" sz="1800">
                <a:solidFill>
                  <a:srgbClr val="FF8000"/>
                </a:solidFill>
                <a:effectLst/>
                <a:latin typeface="Courier New" panose="02070409020205090404" pitchFamily="49" charset="0"/>
              </a:rPr>
              <a:t>1</a:t>
            </a:r>
            <a:r>
              <a:rPr lang="zh-CN" altLang="en-US" sz="1800">
                <a:solidFill>
                  <a:srgbClr val="000000"/>
                </a:solidFill>
                <a:effectLst/>
                <a:latin typeface="Courier New" panose="02070409020205090404" pitchFamily="49" charset="0"/>
              </a:rPr>
              <a:t> </a:t>
            </a:r>
            <a:r>
              <a:rPr lang="en-US" altLang="zh-CN" sz="1800">
                <a:solidFill>
                  <a:srgbClr val="000000"/>
                </a:solidFill>
                <a:effectLst/>
                <a:latin typeface="Courier New" panose="02070409020205090404" pitchFamily="49" charset="0"/>
              </a:rPr>
              <a:t>a </a:t>
            </a:r>
            <a:r>
              <a:rPr lang="en-US" altLang="zh-CN" b="1">
                <a:solidFill>
                  <a:srgbClr val="0000FF"/>
                </a:solidFill>
                <a:latin typeface="Courier New" panose="02070409020205090404" pitchFamily="49" charset="0"/>
              </a:rPr>
              <a:t>[left]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join</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a:t>
            </a:r>
            <a:r>
              <a:rPr lang="en-US" altLang="zh-CN" sz="1800">
                <a:solidFill>
                  <a:srgbClr val="FF8000"/>
                </a:solidFill>
                <a:effectLst/>
                <a:latin typeface="Courier New" panose="02070409020205090404" pitchFamily="49" charset="0"/>
              </a:rPr>
              <a:t>1</a:t>
            </a:r>
            <a:r>
              <a:rPr lang="zh-CN" altLang="en-US" sz="1800">
                <a:solidFill>
                  <a:srgbClr val="000000"/>
                </a:solidFill>
                <a:effectLst/>
                <a:latin typeface="Courier New" panose="02070409020205090404" pitchFamily="49" charset="0"/>
              </a:rPr>
              <a:t> </a:t>
            </a:r>
            <a:r>
              <a:rPr lang="en-US" altLang="zh-CN" sz="1800">
                <a:solidFill>
                  <a:srgbClr val="000000"/>
                </a:solidFill>
                <a:effectLst/>
                <a:latin typeface="Courier New" panose="02070409020205090404" pitchFamily="49" charset="0"/>
              </a:rPr>
              <a:t>b </a:t>
            </a:r>
            <a:r>
              <a:rPr lang="en-US" altLang="zh-CN" sz="1800" b="1">
                <a:solidFill>
                  <a:srgbClr val="0000FF"/>
                </a:solidFill>
                <a:effectLst/>
                <a:latin typeface="Courier New" panose="02070409020205090404" pitchFamily="49" charset="0"/>
              </a:rPr>
              <a:t>on</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条件</a:t>
            </a:r>
            <a:r>
              <a:rPr lang="en-US" altLang="zh-CN" sz="1800" b="1">
                <a:solidFill>
                  <a:srgbClr val="000080"/>
                </a:solidFill>
                <a:effectLst/>
                <a:latin typeface="Courier New" panose="02070409020205090404" pitchFamily="49" charset="0"/>
              </a:rPr>
              <a:t>;</a:t>
            </a:r>
            <a:endParaRPr lang="zh-CN" altLang="en-US" sz="1600">
              <a:effectLst/>
            </a:endParaRPr>
          </a:p>
        </p:txBody>
      </p:sp>
      <p:sp>
        <p:nvSpPr>
          <p:cNvPr id="8" name="文本框 7"/>
          <p:cNvSpPr txBox="1"/>
          <p:nvPr/>
        </p:nvSpPr>
        <p:spPr>
          <a:xfrm>
            <a:off x="854613" y="2141864"/>
            <a:ext cx="6097464"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PingFang SC"/>
                <a:ea typeface="黑体" panose="02010609060101010101" pitchFamily="49" charset="-122"/>
              </a:rPr>
              <a:t>格式</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2" name="文本框 11"/>
          <p:cNvSpPr txBox="1"/>
          <p:nvPr/>
        </p:nvSpPr>
        <p:spPr>
          <a:xfrm>
            <a:off x="1004083" y="3743983"/>
            <a:ext cx="9186202"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操作</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3" name="文本框 12"/>
          <p:cNvSpPr txBox="1"/>
          <p:nvPr/>
        </p:nvSpPr>
        <p:spPr>
          <a:xfrm>
            <a:off x="1050095" y="4488582"/>
            <a:ext cx="10091810" cy="2031325"/>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创建表</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并建立自关联约束</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manager_id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foreign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manager_id</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references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eid</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添加自关联约束</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14" name="文本框 13"/>
          <p:cNvSpPr txBox="1"/>
          <p:nvPr/>
        </p:nvSpPr>
        <p:spPr>
          <a:xfrm>
            <a:off x="1123217" y="1791807"/>
            <a:ext cx="9067068" cy="584775"/>
          </a:xfrm>
          <a:prstGeom prst="rect">
            <a:avLst/>
          </a:prstGeom>
          <a:noFill/>
        </p:spPr>
        <p:txBody>
          <a:bodyPr wrap="square">
            <a:spAutoFit/>
          </a:bodyPr>
          <a:lstStyle/>
          <a:p>
            <a:r>
              <a:rPr lang="en-US" altLang="zh-CN" sz="1600">
                <a:solidFill>
                  <a:srgbClr val="3D464D"/>
                </a:solidFill>
                <a:latin typeface="微软雅黑" panose="020B0503020204020204" pitchFamily="34" charset="-122"/>
                <a:ea typeface="阿里巴巴普惠体" panose="00020600040101010101"/>
              </a:rPr>
              <a:t>M</a:t>
            </a:r>
            <a:r>
              <a:rPr lang="en-US" altLang="zh-CN" sz="1600" b="0" i="0">
                <a:solidFill>
                  <a:srgbClr val="3D464D"/>
                </a:solidFill>
                <a:effectLst/>
                <a:latin typeface="微软雅黑" panose="020B0503020204020204" pitchFamily="34" charset="-122"/>
                <a:ea typeface="阿里巴巴普惠体" panose="00020600040101010101"/>
              </a:rPr>
              <a:t>ySQL</a:t>
            </a:r>
            <a:r>
              <a:rPr lang="zh-CN" altLang="en-US" sz="1600" b="0" i="0">
                <a:solidFill>
                  <a:srgbClr val="3D464D"/>
                </a:solidFill>
                <a:effectLst/>
                <a:latin typeface="微软雅黑" panose="020B0503020204020204" pitchFamily="34" charset="-122"/>
                <a:ea typeface="阿里巴巴普惠体" panose="00020600040101010101"/>
              </a:rPr>
              <a:t>有时在信息查询时需要进行对表自身进行关联查询，即一张表自己和自己关联，一张表当成多张表来用</a:t>
            </a:r>
            <a:r>
              <a:rPr lang="zh-CN" altLang="en-US" sz="1600" b="0" i="0">
                <a:solidFill>
                  <a:srgbClr val="3D464D"/>
                </a:solidFill>
                <a:effectLst/>
                <a:highlight>
                  <a:srgbClr val="FFFF00"/>
                </a:highlight>
                <a:latin typeface="微软雅黑" panose="020B0503020204020204" pitchFamily="34" charset="-122"/>
                <a:ea typeface="阿里巴巴普惠体" panose="00020600040101010101"/>
              </a:rPr>
              <a:t>。</a:t>
            </a:r>
            <a:r>
              <a:rPr lang="zh-CN" altLang="en-US" sz="1600">
                <a:solidFill>
                  <a:srgbClr val="3D464D"/>
                </a:solidFill>
                <a:highlight>
                  <a:srgbClr val="FFFF00"/>
                </a:highlight>
                <a:latin typeface="微软雅黑" panose="020B0503020204020204" pitchFamily="34" charset="-122"/>
                <a:ea typeface="阿里巴巴普惠体" panose="00020600040101010101"/>
              </a:rPr>
              <a:t>注意自关联时表必须给表起别名</a:t>
            </a:r>
            <a:r>
              <a:rPr lang="zh-CN" altLang="en-US" sz="1600">
                <a:solidFill>
                  <a:srgbClr val="3D464D"/>
                </a:solidFill>
                <a:latin typeface="微软雅黑" panose="020B0503020204020204" pitchFamily="34" charset="-122"/>
                <a:ea typeface="阿里巴巴普惠体" panose="00020600040101010101"/>
              </a:rPr>
              <a:t>。</a:t>
            </a:r>
            <a:endParaRPr lang="zh-CN" altLang="en-US">
              <a:ea typeface="阿里巴巴普惠体" panose="00020600040101010101"/>
            </a:endParaRPr>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的多表操作</a:t>
            </a:r>
            <a:r>
              <a:rPr kumimoji="1" lang="en-US" altLang="zh-CN" sz="2400"/>
              <a:t>-</a:t>
            </a:r>
            <a:r>
              <a:rPr kumimoji="1" lang="zh-CN" altLang="en-US" sz="2400"/>
              <a:t>多表联合</a:t>
            </a:r>
            <a:r>
              <a:rPr kumimoji="1" lang="zh-CN" altLang="en-US"/>
              <a:t>查询</a:t>
            </a:r>
            <a:endParaRPr kumimoji="1" lang="zh-CN" altLang="en-US" dirty="0"/>
          </a:p>
        </p:txBody>
      </p:sp>
      <p:sp>
        <p:nvSpPr>
          <p:cNvPr id="11" name="文本占位符 3"/>
          <p:cNvSpPr txBox="1"/>
          <p:nvPr/>
        </p:nvSpPr>
        <p:spPr>
          <a:xfrm>
            <a:off x="587788" y="912150"/>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自关联查询</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12" name="文本框 11"/>
          <p:cNvSpPr txBox="1"/>
          <p:nvPr/>
        </p:nvSpPr>
        <p:spPr>
          <a:xfrm>
            <a:off x="916159" y="1170745"/>
            <a:ext cx="9186202"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操作</a:t>
            </a:r>
            <a:endParaRPr kumimoji="0" lang="zh-CN" altLang="en-US" sz="1800" b="1" i="0" u="none" strike="noStrike" kern="1200" cap="none" spc="0" normalizeH="0" baseline="0" noProof="0">
              <a:ln>
                <a:noFill/>
              </a:ln>
              <a:solidFill>
                <a:srgbClr val="4F4F4F"/>
              </a:solidFill>
              <a:effectLst/>
              <a:uLnTx/>
              <a:uFillTx/>
              <a:latin typeface="PingFang SC"/>
              <a:ea typeface="黑体" panose="02010609060101010101" pitchFamily="49" charset="-122"/>
              <a:cs typeface="+mn-cs"/>
            </a:endParaRPr>
          </a:p>
        </p:txBody>
      </p:sp>
      <p:sp>
        <p:nvSpPr>
          <p:cNvPr id="13" name="文本框 12"/>
          <p:cNvSpPr txBox="1"/>
          <p:nvPr/>
        </p:nvSpPr>
        <p:spPr>
          <a:xfrm>
            <a:off x="1050095" y="1859681"/>
            <a:ext cx="10091810" cy="4247317"/>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添加数据</a:t>
            </a:r>
            <a:r>
              <a:rPr lang="zh-CN" altLang="zh-CN" sz="1800" kern="0">
                <a:solidFill>
                  <a:srgbClr val="008000"/>
                </a:solidFill>
                <a:effectLst/>
                <a:latin typeface="等线" panose="02010600030101010101" charset="-122"/>
                <a:ea typeface="Courier New" panose="02070409020205090404" pitchFamily="49" charset="0"/>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刘协</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刘备</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关羽</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4</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张飞</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曹操</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许褚</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7</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典韦</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孙权</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9</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周瑜</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t_sanguo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鲁肃</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8</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进行关联查询</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-- 1.</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查询每个三国人物及他的上级信息，如</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关羽</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刘备</a:t>
            </a:r>
            <a:r>
              <a:rPr kumimoji="0" lang="zh-CN" altLang="zh-CN" sz="18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t_sanguo 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t_sanguo b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manager_id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eid</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a:xfrm>
            <a:off x="4808185" y="970670"/>
            <a:ext cx="7512424" cy="4511040"/>
          </a:xfrm>
        </p:spPr>
        <p:txBody>
          <a:bodyPr/>
          <a:lstStyle/>
          <a:p>
            <a:pPr marL="0" indent="0">
              <a:buNone/>
            </a:pPr>
            <a:r>
              <a:rPr lang="en-US" altLang="zh-CN"/>
              <a:t>1</a:t>
            </a:r>
            <a:r>
              <a:rPr lang="zh-CN" altLang="en-US"/>
              <a:t>：多表关系</a:t>
            </a:r>
            <a:endParaRPr lang="en-US" altLang="zh-CN"/>
          </a:p>
          <a:p>
            <a:pPr marL="0" indent="0">
              <a:buNone/>
            </a:pPr>
            <a:r>
              <a:rPr lang="en-US" altLang="zh-CN"/>
              <a:t>2</a:t>
            </a:r>
            <a:r>
              <a:rPr lang="zh-CN" altLang="en-US"/>
              <a:t>：外键约束</a:t>
            </a:r>
            <a:endParaRPr lang="en-US" altLang="zh-CN"/>
          </a:p>
          <a:p>
            <a:pPr marL="0" indent="0">
              <a:buNone/>
            </a:pPr>
            <a:r>
              <a:rPr lang="en-US" altLang="zh-CN"/>
              <a:t>3</a:t>
            </a:r>
            <a:r>
              <a:rPr lang="zh-CN" altLang="en-US"/>
              <a:t>：多表联合查询</a:t>
            </a:r>
            <a:endParaRPr lang="en-US" altLang="zh-CN"/>
          </a:p>
          <a:p>
            <a:pPr marL="0" indent="0">
              <a:buNone/>
            </a:pPr>
            <a:r>
              <a:rPr lang="en-US" altLang="zh-CN"/>
              <a:t>4</a:t>
            </a:r>
            <a:r>
              <a:rPr lang="zh-CN" altLang="en-US"/>
              <a:t>：子查询</a:t>
            </a:r>
            <a:endParaRPr lang="en-US" altLang="zh-CN"/>
          </a:p>
          <a:p>
            <a:pPr marL="0" indent="0">
              <a:buNone/>
            </a:pPr>
            <a:r>
              <a:rPr lang="en-US" altLang="zh-CN"/>
              <a:t>5.   </a:t>
            </a:r>
            <a:r>
              <a:rPr lang="zh-CN" altLang="en-US"/>
              <a:t>自关联查询</a:t>
            </a:r>
            <a:endParaRPr lang="en-US" altLang="zh-CN"/>
          </a:p>
          <a:p>
            <a:pPr marL="0" indent="0">
              <a:buNone/>
            </a:pPr>
            <a:endParaRPr lang="en-US" altLang="zh-CN" dirty="0"/>
          </a:p>
        </p:txBody>
      </p:sp>
      <p:sp>
        <p:nvSpPr>
          <p:cNvPr id="4" name="标题 3"/>
          <p:cNvSpPr>
            <a:spLocks noGrp="1"/>
          </p:cNvSpPr>
          <p:nvPr>
            <p:ph type="title"/>
          </p:nvPr>
        </p:nvSpPr>
        <p:spPr/>
        <p:txBody>
          <a:bodyPr/>
          <a:lstStyle/>
          <a:p>
            <a:r>
              <a:rPr kumimoji="1" lang="en-US" altLang="zh-CN"/>
              <a:t>MySQL</a:t>
            </a:r>
            <a:r>
              <a:rPr kumimoji="1" lang="zh-CN" altLang="en-US"/>
              <a:t>多表操作</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kumimoji="1" lang="en-US" altLang="zh-CN"/>
              <a:t>MySQL</a:t>
            </a:r>
            <a:r>
              <a:rPr kumimoji="1" lang="zh-CN" altLang="en-US"/>
              <a:t>多表操作</a:t>
            </a:r>
            <a:endParaRPr lang="zh-CN" altLang="en-US" dirty="0"/>
          </a:p>
        </p:txBody>
      </p:sp>
      <p:sp>
        <p:nvSpPr>
          <p:cNvPr id="3" name="文本占位符 2"/>
          <p:cNvSpPr>
            <a:spLocks noGrp="1"/>
          </p:cNvSpPr>
          <p:nvPr>
            <p:ph type="body" sz="quarter" idx="10"/>
          </p:nvPr>
        </p:nvSpPr>
        <p:spPr>
          <a:xfrm>
            <a:off x="5390353" y="1489417"/>
            <a:ext cx="5760538" cy="4511040"/>
          </a:xfrm>
        </p:spPr>
        <p:txBody>
          <a:bodyPr/>
          <a:lstStyle/>
          <a:p>
            <a:pPr marL="0" indent="0">
              <a:buNone/>
            </a:pPr>
            <a:r>
              <a:rPr lang="zh-CN" altLang="en-US">
                <a:highlight>
                  <a:srgbClr val="FFFF00"/>
                </a:highlight>
              </a:rPr>
              <a:t>通过练习熟练掌握</a:t>
            </a:r>
            <a:r>
              <a:rPr lang="en-US" altLang="zh-CN">
                <a:highlight>
                  <a:srgbClr val="FFFF00"/>
                </a:highlight>
              </a:rPr>
              <a:t>MySQL</a:t>
            </a:r>
            <a:r>
              <a:rPr lang="zh-CN" altLang="en-US">
                <a:highlight>
                  <a:srgbClr val="FFFF00"/>
                </a:highlight>
              </a:rPr>
              <a:t>的多表操作</a:t>
            </a:r>
            <a:endParaRPr lang="zh-CN" altLang="en-US">
              <a:highlight>
                <a:srgbClr val="FFFF00"/>
              </a:highlight>
            </a:endParaRPr>
          </a:p>
        </p:txBody>
      </p:sp>
      <p:pic>
        <p:nvPicPr>
          <p:cNvPr id="5" name="图片 4"/>
          <p:cNvPicPr>
            <a:picLocks noChangeAspect="1"/>
          </p:cNvPicPr>
          <p:nvPr/>
        </p:nvPicPr>
        <p:blipFill>
          <a:blip r:embed="rId1"/>
          <a:stretch>
            <a:fillRect/>
          </a:stretch>
        </p:blipFill>
        <p:spPr>
          <a:xfrm>
            <a:off x="710880" y="1622031"/>
            <a:ext cx="4468198" cy="398321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21201" y="1635974"/>
            <a:ext cx="9648484" cy="688938"/>
          </a:xfrm>
        </p:spPr>
        <p:txBody>
          <a:bodyPr/>
          <a:lstStyle/>
          <a:p>
            <a:pPr>
              <a:buFont typeface="Wingdings" panose="05000000000000000000" pitchFamily="2" charset="2"/>
              <a:buChar char="u"/>
            </a:pPr>
            <a:r>
              <a:rPr lang="zh-CN" altLang="en-US"/>
              <a:t>高级语言</a:t>
            </a:r>
            <a:endParaRPr lang="zh-CN" altLang="en-US"/>
          </a:p>
        </p:txBody>
      </p:sp>
      <p:sp>
        <p:nvSpPr>
          <p:cNvPr id="3" name="标题 2"/>
          <p:cNvSpPr>
            <a:spLocks noGrp="1"/>
          </p:cNvSpPr>
          <p:nvPr>
            <p:ph type="title"/>
          </p:nvPr>
        </p:nvSpPr>
        <p:spPr/>
        <p:txBody>
          <a:bodyPr/>
          <a:lstStyle/>
          <a:p>
            <a:r>
              <a:rPr kumimoji="1" lang="zh-CN" altLang="en-US"/>
              <a:t>计算机语言</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、编程语言概述</a:t>
            </a:r>
            <a:endParaRPr kumimoji="1" lang="zh-CN" altLang="en-US" dirty="0"/>
          </a:p>
        </p:txBody>
      </p:sp>
      <p:sp>
        <p:nvSpPr>
          <p:cNvPr id="12" name="文本框 11"/>
          <p:cNvSpPr txBox="1"/>
          <p:nvPr/>
        </p:nvSpPr>
        <p:spPr>
          <a:xfrm>
            <a:off x="955743" y="2590447"/>
            <a:ext cx="9929508" cy="1708160"/>
          </a:xfrm>
          <a:prstGeom prst="rect">
            <a:avLst/>
          </a:prstGeom>
          <a:noFill/>
          <a:ln>
            <a:solidFill>
              <a:schemeClr val="tx1"/>
            </a:solidFill>
          </a:ln>
        </p:spPr>
        <p:txBody>
          <a:bodyPr wrap="square">
            <a:spAutoFit/>
          </a:bodyPr>
          <a:lstStyle/>
          <a:p>
            <a:pPr>
              <a:spcBef>
                <a:spcPts val="360"/>
              </a:spcBef>
              <a:spcAft>
                <a:spcPts val="360"/>
              </a:spcAft>
            </a:pP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FF00FF"/>
                </a:solidFill>
                <a:effectLst/>
                <a:latin typeface="Courier New" panose="02070409020205090404" pitchFamily="49" charset="0"/>
                <a:ea typeface="宋体" panose="02010600030101010101" pitchFamily="2" charset="-122"/>
                <a:cs typeface="Times New Roman" panose="02020603050405020304" pitchFamily="18" charset="0"/>
              </a:rPr>
              <a:t>get_hash</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self</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img</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image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img</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resize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FF0000"/>
                </a:solidFill>
                <a:effectLst/>
                <a:latin typeface="Courier New" panose="02070409020205090404" pitchFamily="49" charset="0"/>
                <a:ea typeface="宋体" panose="02010600030101010101" pitchFamily="2" charset="-122"/>
                <a:cs typeface="Times New Roman" panose="02020603050405020304" pitchFamily="18" charset="0"/>
              </a:rPr>
              <a:t>18</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FF0000"/>
                </a:solidFill>
                <a:effectLst/>
                <a:latin typeface="Courier New" panose="02070409020205090404" pitchFamily="49" charset="0"/>
                <a:ea typeface="宋体" panose="02010600030101010101" pitchFamily="2" charset="-122"/>
                <a:cs typeface="Times New Roman" panose="02020603050405020304" pitchFamily="18" charset="0"/>
              </a:rPr>
              <a:t>13</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Image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ANTIALIAS</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convert</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"L"</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pixels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880088"/>
                </a:solidFill>
                <a:effectLst/>
                <a:latin typeface="Courier New" panose="02070409020205090404" pitchFamily="49" charset="0"/>
                <a:ea typeface="宋体" panose="02010600030101010101" pitchFamily="2" charset="-122"/>
                <a:cs typeface="Times New Roman" panose="02020603050405020304" pitchFamily="18" charset="0"/>
              </a:rPr>
              <a:t>list</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image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getdata</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avg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880088"/>
                </a:solidFill>
                <a:effectLst/>
                <a:latin typeface="Courier New" panose="02070409020205090404" pitchFamily="49" charset="0"/>
                <a:ea typeface="宋体" panose="02010600030101010101" pitchFamily="2" charset="-122"/>
                <a:cs typeface="Times New Roman" panose="02020603050405020304" pitchFamily="18" charset="0"/>
              </a:rPr>
              <a:t>sum</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pixels</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880088"/>
                </a:solidFill>
                <a:effectLst/>
                <a:latin typeface="Courier New" panose="02070409020205090404" pitchFamily="49" charset="0"/>
                <a:ea typeface="宋体" panose="02010600030101010101" pitchFamily="2" charset="-122"/>
                <a:cs typeface="Times New Roman" panose="02020603050405020304" pitchFamily="18" charset="0"/>
              </a:rPr>
              <a:t>len</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pixels</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return</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join</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a:solidFill>
                  <a:srgbClr val="880088"/>
                </a:solidFill>
                <a:effectLst/>
                <a:latin typeface="Courier New" panose="02070409020205090404" pitchFamily="49" charset="0"/>
                <a:ea typeface="宋体" panose="02010600030101010101" pitchFamily="2" charset="-122"/>
                <a:cs typeface="Times New Roman" panose="02020603050405020304" pitchFamily="18" charset="0"/>
              </a:rPr>
              <a:t>map</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lambda</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if</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&gt;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avg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else</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"0"</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pixels</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p:txBody>
      </p:sp>
      <p:pic>
        <p:nvPicPr>
          <p:cNvPr id="8" name="图片 7"/>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148698" y="4385546"/>
            <a:ext cx="2454910" cy="1919605"/>
          </a:xfrm>
          <a:prstGeom prst="rect">
            <a:avLst/>
          </a:prstGeom>
          <a:noFill/>
          <a:ln>
            <a:noFill/>
          </a:ln>
        </p:spPr>
      </p:pic>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的函数</a:t>
            </a:r>
            <a:endParaRPr kumimoji="1" lang="zh-CN" altLang="en-US" dirty="0"/>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占位符 3"/>
          <p:cNvSpPr txBox="1"/>
          <p:nvPr/>
        </p:nvSpPr>
        <p:spPr>
          <a:xfrm>
            <a:off x="721200" y="1339508"/>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概述</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27" name="文本框 26"/>
          <p:cNvSpPr txBox="1"/>
          <p:nvPr/>
        </p:nvSpPr>
        <p:spPr>
          <a:xfrm>
            <a:off x="982540" y="1986743"/>
            <a:ext cx="9067068"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3D464D"/>
                </a:solidFill>
                <a:effectLst/>
                <a:uLnTx/>
                <a:uFillTx/>
                <a:latin typeface="微软雅黑" panose="020B0503020204020204" pitchFamily="34" charset="-122"/>
                <a:ea typeface="阿里巴巴普惠体" panose="00020600040101010101"/>
                <a:cs typeface="+mn-cs"/>
              </a:rPr>
              <a:t>在</a:t>
            </a:r>
            <a:r>
              <a:rPr kumimoji="0" lang="en-US" altLang="zh-CN" sz="1600" b="0" i="0" u="none" strike="noStrike" kern="1200" cap="none" spc="0" normalizeH="0" baseline="0" noProof="0">
                <a:ln>
                  <a:noFill/>
                </a:ln>
                <a:solidFill>
                  <a:srgbClr val="3D464D"/>
                </a:solidFill>
                <a:effectLst/>
                <a:uLnTx/>
                <a:uFillTx/>
                <a:latin typeface="微软雅黑" panose="020B0503020204020204" pitchFamily="34" charset="-122"/>
                <a:ea typeface="阿里巴巴普惠体" panose="00020600040101010101"/>
                <a:cs typeface="+mn-cs"/>
              </a:rPr>
              <a:t>MySQL</a:t>
            </a:r>
            <a:r>
              <a:rPr lang="zh-CN" altLang="en-US" sz="1600">
                <a:solidFill>
                  <a:srgbClr val="3D464D"/>
                </a:solidFill>
                <a:latin typeface="微软雅黑" panose="020B0503020204020204" pitchFamily="34" charset="-122"/>
                <a:ea typeface="阿里巴巴普惠体" panose="00020600040101010101"/>
              </a:rPr>
              <a:t>中</a:t>
            </a:r>
            <a:r>
              <a:rPr kumimoji="0" lang="zh-CN" altLang="en-US" sz="1600" b="0" i="0" u="none" strike="noStrike" kern="1200" cap="none" spc="0" normalizeH="0" baseline="0" noProof="0">
                <a:ln>
                  <a:noFill/>
                </a:ln>
                <a:solidFill>
                  <a:srgbClr val="3D464D"/>
                </a:solidFill>
                <a:effectLst/>
                <a:uLnTx/>
                <a:uFillTx/>
                <a:latin typeface="微软雅黑" panose="020B0503020204020204" pitchFamily="34" charset="-122"/>
                <a:ea typeface="阿里巴巴普惠体" panose="00020600040101010101"/>
                <a:cs typeface="+mn-cs"/>
              </a:rPr>
              <a:t>，为了</a:t>
            </a:r>
            <a:r>
              <a:rPr lang="zh-CN" altLang="en-US" sz="1600" b="0" i="0">
                <a:solidFill>
                  <a:srgbClr val="404040"/>
                </a:solidFill>
                <a:effectLst/>
                <a:latin typeface="-apple-system"/>
              </a:rPr>
              <a:t>提高</a:t>
            </a:r>
            <a:r>
              <a:rPr lang="zh-CN" altLang="en-US" sz="1600" b="0" i="0">
                <a:solidFill>
                  <a:srgbClr val="404040"/>
                </a:solidFill>
                <a:effectLst/>
                <a:latin typeface="Alibaba PuHuiTi B"/>
              </a:rPr>
              <a:t>代码重用</a:t>
            </a:r>
            <a:r>
              <a:rPr lang="zh-CN" altLang="en-US" sz="1600" b="0" i="0">
                <a:solidFill>
                  <a:srgbClr val="404040"/>
                </a:solidFill>
                <a:effectLst/>
                <a:latin typeface="-apple-system"/>
              </a:rPr>
              <a:t>性和隐藏实现细节，</a:t>
            </a:r>
            <a:r>
              <a:rPr lang="en-US" altLang="zh-CN" sz="1600" b="0" i="0">
                <a:solidFill>
                  <a:srgbClr val="404040"/>
                </a:solidFill>
                <a:effectLst/>
                <a:latin typeface="-apple-system"/>
              </a:rPr>
              <a:t>MySQL</a:t>
            </a:r>
            <a:r>
              <a:rPr lang="zh-CN" altLang="en-US" sz="1600" b="0" i="0">
                <a:solidFill>
                  <a:srgbClr val="404040"/>
                </a:solidFill>
                <a:effectLst/>
                <a:latin typeface="-apple-system"/>
              </a:rPr>
              <a:t>提供了很多函数。函数可以理解为别人封装好的模板</a:t>
            </a:r>
            <a:r>
              <a:rPr lang="zh-CN" altLang="en-US" sz="1600">
                <a:solidFill>
                  <a:srgbClr val="404040"/>
                </a:solidFill>
                <a:latin typeface="-apple-system"/>
              </a:rPr>
              <a:t>代码。</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p:txBody>
      </p:sp>
      <p:sp>
        <p:nvSpPr>
          <p:cNvPr id="33" name="文本框 32"/>
          <p:cNvSpPr txBox="1"/>
          <p:nvPr/>
        </p:nvSpPr>
        <p:spPr>
          <a:xfrm>
            <a:off x="772426" y="2454434"/>
            <a:ext cx="6097464" cy="67095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indent="-285750" eaLnBrk="0" fontAlgn="base" hangingPunct="0">
              <a:spcBef>
                <a:spcPct val="20000"/>
              </a:spcBef>
              <a:spcAft>
                <a:spcPct val="0"/>
              </a:spcAft>
              <a:buFont typeface="Wingdings" panose="05000000000000000000" pitchFamily="2" charset="2"/>
              <a:buChar char="u"/>
              <a:defRPr/>
            </a:pPr>
            <a:r>
              <a:rPr lang="zh-CN" altLang="en-US" b="1" dirty="0">
                <a:solidFill>
                  <a:srgbClr val="4BACC6"/>
                </a:solidFill>
                <a:latin typeface="PingFang SC"/>
                <a:ea typeface="阿里巴巴普惠体" panose="00020600040101010101" pitchFamily="18" charset="-122"/>
              </a:rPr>
              <a:t>分类</a:t>
            </a:r>
            <a:endParaRPr lang="zh-CN" altLang="en-US" b="1">
              <a:solidFill>
                <a:srgbClr val="4BACC6"/>
              </a:solidFill>
              <a:latin typeface="PingFang SC"/>
              <a:ea typeface="阿里巴巴普惠体" panose="00020600040101010101" pitchFamily="18" charset="-122"/>
            </a:endParaRPr>
          </a:p>
        </p:txBody>
      </p:sp>
      <p:sp>
        <p:nvSpPr>
          <p:cNvPr id="36" name="文本框 35"/>
          <p:cNvSpPr txBox="1"/>
          <p:nvPr/>
        </p:nvSpPr>
        <p:spPr>
          <a:xfrm>
            <a:off x="1044087" y="3484251"/>
            <a:ext cx="6097464" cy="206210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3D464D"/>
                </a:solidFill>
                <a:effectLst/>
                <a:uLnTx/>
                <a:uFillTx/>
                <a:latin typeface="微软雅黑" panose="020B0503020204020204" pitchFamily="34" charset="-122"/>
                <a:ea typeface="Alibaba PuHuiTi B"/>
                <a:cs typeface="+mn-cs"/>
              </a:rPr>
              <a:t>在</a:t>
            </a:r>
            <a:r>
              <a:rPr kumimoji="0" lang="en-US" altLang="zh-CN" sz="1600" b="0" i="0" u="none" strike="noStrike" kern="1200" cap="none" spc="0" normalizeH="0" baseline="0" noProof="0">
                <a:ln>
                  <a:noFill/>
                </a:ln>
                <a:solidFill>
                  <a:srgbClr val="3D464D"/>
                </a:solidFill>
                <a:effectLst/>
                <a:uLnTx/>
                <a:uFillTx/>
                <a:latin typeface="微软雅黑" panose="020B0503020204020204" pitchFamily="34" charset="-122"/>
                <a:ea typeface="Alibaba PuHuiTi B"/>
                <a:cs typeface="+mn-cs"/>
              </a:rPr>
              <a:t>MySQL</a:t>
            </a:r>
            <a:r>
              <a:rPr kumimoji="0" lang="zh-CN" altLang="en-US" sz="1600" b="0" i="0" u="none" strike="noStrike" kern="1200" cap="none" spc="0" normalizeH="0" baseline="0" noProof="0">
                <a:ln>
                  <a:noFill/>
                </a:ln>
                <a:solidFill>
                  <a:srgbClr val="3D464D"/>
                </a:solidFill>
                <a:effectLst/>
                <a:uLnTx/>
                <a:uFillTx/>
                <a:latin typeface="微软雅黑" panose="020B0503020204020204" pitchFamily="34" charset="-122"/>
                <a:ea typeface="Alibaba PuHuiTi B"/>
                <a:cs typeface="+mn-cs"/>
              </a:rPr>
              <a:t>中，</a:t>
            </a:r>
            <a:r>
              <a:rPr kumimoji="0" lang="zh-CN" altLang="en-US" sz="1600" b="0" i="0" u="none" strike="noStrike" kern="1200" cap="none" spc="0" normalizeH="0" baseline="0" noProof="0">
                <a:ln>
                  <a:noFill/>
                </a:ln>
                <a:solidFill>
                  <a:srgbClr val="404040"/>
                </a:solidFill>
                <a:effectLst/>
                <a:uLnTx/>
                <a:uFillTx/>
                <a:latin typeface="-apple-system"/>
                <a:ea typeface="Alibaba PuHuiTi B"/>
                <a:cs typeface="+mn-cs"/>
              </a:rPr>
              <a:t>函数非常多，主要可以分为以下几类</a:t>
            </a:r>
            <a:r>
              <a:rPr kumimoji="0" lang="en-US" altLang="zh-CN" sz="1600" b="0" i="0" u="none" strike="noStrike" kern="1200" cap="none" spc="0" normalizeH="0" baseline="0" noProof="0">
                <a:ln>
                  <a:noFill/>
                </a:ln>
                <a:solidFill>
                  <a:srgbClr val="404040"/>
                </a:solidFill>
                <a:effectLst/>
                <a:uLnTx/>
                <a:uFillTx/>
                <a:latin typeface="-apple-system"/>
                <a:ea typeface="Alibaba PuHuiTi B"/>
                <a:cs typeface="+mn-cs"/>
              </a:rPr>
              <a:t>:</a:t>
            </a:r>
            <a:endParaRPr kumimoji="0" lang="en-US" altLang="zh-CN" sz="1600" b="0" i="0" u="none" strike="noStrike" kern="1200" cap="none" spc="0" normalizeH="0" baseline="0" noProof="0">
              <a:ln>
                <a:noFill/>
              </a:ln>
              <a:solidFill>
                <a:srgbClr val="404040"/>
              </a:solidFill>
              <a:effectLst/>
              <a:uLnTx/>
              <a:uFillTx/>
              <a:latin typeface="-apple-system"/>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404040"/>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7030A0"/>
                </a:solidFill>
                <a:effectLst/>
                <a:uLnTx/>
                <a:uFillTx/>
                <a:latin typeface="Calibri" panose="020F0502020204030204"/>
                <a:ea typeface="Alibaba PuHuiTi B"/>
                <a:cs typeface="+mn-cs"/>
              </a:rPr>
              <a:t>聚合函数</a:t>
            </a:r>
            <a:endParaRPr kumimoji="0" lang="en-US" altLang="zh-CN" sz="1600" b="0" i="0" u="none" strike="noStrike" kern="1200" cap="none" spc="0" normalizeH="0" baseline="0" noProof="0">
              <a:ln>
                <a:noFill/>
              </a:ln>
              <a:solidFill>
                <a:srgbClr val="7030A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7030A0"/>
                </a:solidFill>
                <a:effectLst/>
                <a:uLnTx/>
                <a:uFillTx/>
                <a:latin typeface="Calibri" panose="020F0502020204030204"/>
                <a:ea typeface="Alibaba PuHuiTi B"/>
                <a:cs typeface="+mn-cs"/>
              </a:rPr>
              <a:t>数学函数</a:t>
            </a:r>
            <a:endParaRPr kumimoji="0" lang="en-US" altLang="zh-CN" sz="1600" b="0" i="0" u="none" strike="noStrike" kern="1200" cap="none" spc="0" normalizeH="0" baseline="0" noProof="0">
              <a:ln>
                <a:noFill/>
              </a:ln>
              <a:solidFill>
                <a:srgbClr val="7030A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7030A0"/>
                </a:solidFill>
                <a:effectLst/>
                <a:uLnTx/>
                <a:uFillTx/>
                <a:latin typeface="Calibri" panose="020F0502020204030204"/>
                <a:ea typeface="Alibaba PuHuiTi B"/>
                <a:cs typeface="+mn-cs"/>
              </a:rPr>
              <a:t>字符串函数</a:t>
            </a:r>
            <a:endParaRPr kumimoji="0" lang="en-US" altLang="zh-CN" sz="1600" b="0" i="0" u="none" strike="noStrike" kern="1200" cap="none" spc="0" normalizeH="0" baseline="0" noProof="0">
              <a:ln>
                <a:noFill/>
              </a:ln>
              <a:solidFill>
                <a:srgbClr val="7030A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7030A0"/>
                </a:solidFill>
                <a:effectLst/>
                <a:uLnTx/>
                <a:uFillTx/>
                <a:latin typeface="Calibri" panose="020F0502020204030204"/>
                <a:ea typeface="Alibaba PuHuiTi B"/>
                <a:cs typeface="+mn-cs"/>
              </a:rPr>
              <a:t>日期函数</a:t>
            </a:r>
            <a:endParaRPr kumimoji="0" lang="en-US" altLang="zh-CN" sz="1600" b="0" i="0" u="none" strike="noStrike" kern="1200" cap="none" spc="0" normalizeH="0" baseline="0" noProof="0">
              <a:ln>
                <a:noFill/>
              </a:ln>
              <a:solidFill>
                <a:srgbClr val="7030A0"/>
              </a:solidFill>
              <a:effectLst/>
              <a:uLnTx/>
              <a:uFillTx/>
              <a:latin typeface="Calibri" panose="020F0502020204030204"/>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7030A0"/>
                </a:solidFill>
                <a:effectLst/>
                <a:uLnTx/>
                <a:uFillTx/>
                <a:latin typeface="-apple-system"/>
                <a:ea typeface="Alibaba PuHuiTi B"/>
                <a:cs typeface="+mn-cs"/>
              </a:rPr>
              <a:t>控制流函数</a:t>
            </a:r>
            <a:endParaRPr kumimoji="0" lang="en-US" altLang="zh-CN" sz="1600" b="0" i="0" u="none" strike="noStrike" kern="1200" cap="none" spc="0" normalizeH="0" baseline="0" noProof="0">
              <a:ln>
                <a:noFill/>
              </a:ln>
              <a:solidFill>
                <a:srgbClr val="7030A0"/>
              </a:solidFill>
              <a:effectLst/>
              <a:uLnTx/>
              <a:uFillTx/>
              <a:latin typeface="-apple-system"/>
              <a:ea typeface="Alibaba PuHuiTi B"/>
              <a:cs typeface="+mn-cs"/>
            </a:endParaRPr>
          </a:p>
          <a:p>
            <a:pPr marL="285750" indent="-285750">
              <a:buFont typeface="Arial" panose="020B0604020202020204" pitchFamily="34" charset="0"/>
              <a:buChar char="•"/>
              <a:defRPr/>
            </a:pPr>
            <a:r>
              <a:rPr kumimoji="0" lang="zh-CN" altLang="en-US" sz="1600" b="0" i="0" u="none" strike="noStrike" kern="1200" cap="none" spc="0" normalizeH="0" baseline="0" noProof="0">
                <a:ln>
                  <a:noFill/>
                </a:ln>
                <a:solidFill>
                  <a:srgbClr val="7030A0"/>
                </a:solidFill>
                <a:effectLst/>
                <a:uLnTx/>
                <a:uFillTx/>
                <a:latin typeface="Calibri" panose="020F0502020204030204"/>
                <a:ea typeface="Alibaba PuHuiTi B"/>
                <a:cs typeface="+mn-cs"/>
              </a:rPr>
              <a:t>窗口函数</a:t>
            </a:r>
            <a:endParaRPr kumimoji="0" lang="en-US" altLang="zh-CN" sz="1600" b="0" i="0" u="none" strike="noStrike" kern="1200" cap="none" spc="0" normalizeH="0" baseline="0" noProof="0">
              <a:ln>
                <a:noFill/>
              </a:ln>
              <a:solidFill>
                <a:srgbClr val="7030A0"/>
              </a:solidFill>
              <a:effectLst/>
              <a:uLnTx/>
              <a:uFillTx/>
              <a:latin typeface="-apple-system"/>
              <a:ea typeface="Alibaba PuHuiTi B"/>
              <a:cs typeface="+mn-cs"/>
            </a:endParaRPr>
          </a:p>
        </p:txBody>
      </p:sp>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r>
              <a:rPr lang="en-US" altLang="zh-CN"/>
              <a:t>MySQL</a:t>
            </a:r>
            <a:r>
              <a:rPr lang="zh-CN" altLang="en-US"/>
              <a:t>的函数</a:t>
            </a:r>
            <a:endParaRPr lang="zh-CN" altLang="en-US" dirty="0"/>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占位符 3"/>
          <p:cNvSpPr txBox="1"/>
          <p:nvPr/>
        </p:nvSpPr>
        <p:spPr>
          <a:xfrm>
            <a:off x="721200" y="1339508"/>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概述</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27" name="文本框 26"/>
          <p:cNvSpPr txBox="1"/>
          <p:nvPr/>
        </p:nvSpPr>
        <p:spPr>
          <a:xfrm>
            <a:off x="982539" y="1986744"/>
            <a:ext cx="9788037" cy="1846659"/>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000000"/>
                </a:solidFill>
                <a:latin typeface="PingFang SC"/>
                <a:ea typeface="Alibaba PuHuiTi B"/>
              </a:rPr>
              <a:t>在</a:t>
            </a:r>
            <a:r>
              <a:rPr lang="en-US" altLang="zh-CN" sz="1600">
                <a:solidFill>
                  <a:srgbClr val="000000"/>
                </a:solidFill>
                <a:latin typeface="PingFang SC"/>
                <a:ea typeface="Alibaba PuHuiTi B"/>
              </a:rPr>
              <a:t>MySQL</a:t>
            </a:r>
            <a:r>
              <a:rPr lang="zh-CN" altLang="en-US" sz="1600">
                <a:solidFill>
                  <a:srgbClr val="000000"/>
                </a:solidFill>
                <a:latin typeface="PingFang SC"/>
                <a:ea typeface="Alibaba PuHuiTi B"/>
              </a:rPr>
              <a:t>中，聚合函数主要由：</a:t>
            </a:r>
            <a:r>
              <a:rPr lang="en-US" altLang="zh-CN" sz="1600">
                <a:solidFill>
                  <a:srgbClr val="000000"/>
                </a:solidFill>
                <a:latin typeface="PingFang SC"/>
                <a:ea typeface="Alibaba PuHuiTi B"/>
              </a:rPr>
              <a:t>count,sum,min,max,avg,</a:t>
            </a:r>
            <a:r>
              <a:rPr lang="zh-CN" altLang="en-US" sz="1600">
                <a:solidFill>
                  <a:srgbClr val="000000"/>
                </a:solidFill>
                <a:latin typeface="PingFang SC"/>
                <a:ea typeface="Alibaba PuHuiTi B"/>
              </a:rPr>
              <a:t>这些聚合函数我们之前都学过，不再重复。这里我们学习另外一个函数</a:t>
            </a:r>
            <a:r>
              <a:rPr lang="en-US" altLang="zh-CN" sz="1600">
                <a:solidFill>
                  <a:srgbClr val="000000"/>
                </a:solidFill>
                <a:latin typeface="PingFang SC"/>
                <a:ea typeface="Alibaba PuHuiTi B"/>
              </a:rPr>
              <a:t>:</a:t>
            </a:r>
            <a:r>
              <a:rPr lang="en-US" altLang="zh-CN" sz="1600">
                <a:solidFill>
                  <a:srgbClr val="000000"/>
                </a:solidFill>
                <a:highlight>
                  <a:srgbClr val="FFFF00"/>
                </a:highlight>
                <a:latin typeface="PingFang SC"/>
                <a:ea typeface="Alibaba PuHuiTi B"/>
              </a:rPr>
              <a:t>group_concat(</a:t>
            </a:r>
            <a:r>
              <a:rPr lang="zh-CN" altLang="en-US" sz="1600">
                <a:solidFill>
                  <a:srgbClr val="000000"/>
                </a:solidFill>
                <a:highlight>
                  <a:srgbClr val="FFFF00"/>
                </a:highlight>
                <a:latin typeface="PingFang SC"/>
                <a:ea typeface="Alibaba PuHuiTi B"/>
              </a:rPr>
              <a:t>）</a:t>
            </a:r>
            <a:r>
              <a:rPr lang="zh-CN" altLang="en-US" sz="1600">
                <a:solidFill>
                  <a:srgbClr val="000000"/>
                </a:solidFill>
                <a:latin typeface="PingFang SC"/>
                <a:ea typeface="Alibaba PuHuiTi B"/>
              </a:rPr>
              <a:t>，该函数用户实现行的合并</a:t>
            </a:r>
            <a:endParaRPr lang="en-US" altLang="zh-CN" sz="1600">
              <a:solidFill>
                <a:srgbClr val="000000"/>
              </a:solidFill>
              <a:latin typeface="PingFang SC"/>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srgbClr val="000000"/>
              </a:solidFill>
              <a:latin typeface="PingFang SC"/>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sz="1600">
                <a:solidFill>
                  <a:srgbClr val="000000"/>
                </a:solidFill>
                <a:highlight>
                  <a:srgbClr val="FFFF00"/>
                </a:highlight>
                <a:latin typeface="PingFang SC"/>
                <a:ea typeface="Alibaba PuHuiTi B"/>
              </a:rPr>
              <a:t>group_concat()</a:t>
            </a:r>
            <a:r>
              <a:rPr lang="zh-CN" altLang="en-US" sz="1600">
                <a:solidFill>
                  <a:srgbClr val="000000"/>
                </a:solidFill>
                <a:latin typeface="PingFang SC"/>
                <a:ea typeface="Alibaba PuHuiTi B"/>
              </a:rPr>
              <a:t>函数首先根据</a:t>
            </a:r>
            <a:r>
              <a:rPr lang="en-US" altLang="zh-CN" sz="1600">
                <a:solidFill>
                  <a:srgbClr val="000000"/>
                </a:solidFill>
                <a:latin typeface="PingFang SC"/>
                <a:ea typeface="Alibaba PuHuiTi B"/>
              </a:rPr>
              <a:t>group by</a:t>
            </a:r>
            <a:r>
              <a:rPr lang="zh-CN" altLang="en-US" sz="1600">
                <a:solidFill>
                  <a:srgbClr val="000000"/>
                </a:solidFill>
                <a:latin typeface="PingFang SC"/>
                <a:ea typeface="Alibaba PuHuiTi B"/>
              </a:rPr>
              <a:t>指定的列进行分组，并且用分隔符分隔，将同一个分组中的值连接起来，返回一个字符串结果。</a:t>
            </a:r>
            <a:endParaRPr lang="zh-CN" altLang="en-US" sz="1600">
              <a:solidFill>
                <a:srgbClr val="000000"/>
              </a:solidFill>
              <a:latin typeface="PingFang SC"/>
              <a:ea typeface="Alibaba PuHuiTi B"/>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600">
              <a:solidFill>
                <a:srgbClr val="3D464D"/>
              </a:solidFill>
              <a:highlight>
                <a:srgbClr val="FFFF00"/>
              </a:highlight>
              <a:latin typeface="微软雅黑" panose="020B0503020204020204" pitchFamily="34" charset="-122"/>
              <a:ea typeface="阿里巴巴普惠体" panose="00020600040101010101"/>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highlight>
                <a:srgbClr val="FFFF00"/>
              </a:highlight>
              <a:uLnTx/>
              <a:uFillTx/>
              <a:latin typeface="Calibri" panose="020F0502020204030204"/>
              <a:ea typeface="阿里巴巴普惠体" panose="00020600040101010101"/>
              <a:cs typeface="+mn-cs"/>
            </a:endParaRPr>
          </a:p>
        </p:txBody>
      </p:sp>
      <p:sp>
        <p:nvSpPr>
          <p:cNvPr id="33" name="文本框 32"/>
          <p:cNvSpPr txBox="1"/>
          <p:nvPr/>
        </p:nvSpPr>
        <p:spPr>
          <a:xfrm>
            <a:off x="851871" y="3093523"/>
            <a:ext cx="6097464" cy="67095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格式</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聚合函数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0" name="文本框 9"/>
          <p:cNvSpPr txBox="1"/>
          <p:nvPr/>
        </p:nvSpPr>
        <p:spPr>
          <a:xfrm>
            <a:off x="1071679" y="3865225"/>
            <a:ext cx="10488259" cy="338554"/>
          </a:xfrm>
          <a:prstGeom prst="rect">
            <a:avLst/>
          </a:prstGeom>
          <a:solidFill>
            <a:srgbClr val="FFFFE4"/>
          </a:solidFill>
          <a:ln>
            <a:solidFill>
              <a:schemeClr val="tx1"/>
            </a:solidFill>
          </a:ln>
        </p:spPr>
        <p:txBody>
          <a:bodyPr wrap="square">
            <a:spAutoFit/>
          </a:bodyPr>
          <a:lstStyle/>
          <a:p>
            <a:r>
              <a:rPr lang="en-US" altLang="zh-CN" sz="1600">
                <a:solidFill>
                  <a:srgbClr val="000000"/>
                </a:solidFill>
                <a:effectLst/>
                <a:latin typeface="Courier New" panose="02070409020205090404" pitchFamily="49" charset="0"/>
              </a:rPr>
              <a:t>group_concat</a:t>
            </a:r>
            <a:r>
              <a:rPr lang="en-US" altLang="zh-CN" sz="1600" b="1">
                <a:solidFill>
                  <a:srgbClr val="000080"/>
                </a:solidFill>
                <a:effectLst/>
                <a:latin typeface="Courier New" panose="02070409020205090404" pitchFamily="49" charset="0"/>
              </a:rPr>
              <a:t>([</a:t>
            </a:r>
            <a:r>
              <a:rPr lang="en-US" altLang="zh-CN" sz="1600" b="1">
                <a:solidFill>
                  <a:srgbClr val="0000FF"/>
                </a:solidFill>
                <a:effectLst/>
                <a:latin typeface="Courier New" panose="02070409020205090404" pitchFamily="49" charset="0"/>
              </a:rPr>
              <a:t>distinct</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zh-CN" altLang="en-US" sz="1600">
                <a:solidFill>
                  <a:srgbClr val="000000"/>
                </a:solidFill>
                <a:effectLst/>
                <a:latin typeface="Courier New" panose="02070409020205090404" pitchFamily="49" charset="0"/>
              </a:rPr>
              <a:t>字段名 </a:t>
            </a:r>
            <a:r>
              <a:rPr lang="en-US" altLang="zh-CN" sz="1600" b="1">
                <a:solidFill>
                  <a:srgbClr val="000080"/>
                </a:solidFill>
                <a:effectLst/>
                <a:latin typeface="Courier New" panose="02070409020205090404" pitchFamily="49" charset="0"/>
              </a:rPr>
              <a:t>[</a:t>
            </a:r>
            <a:r>
              <a:rPr lang="en-US" altLang="zh-CN" sz="1600" b="1">
                <a:solidFill>
                  <a:srgbClr val="0000FF"/>
                </a:solidFill>
                <a:effectLst/>
                <a:latin typeface="Courier New" panose="02070409020205090404" pitchFamily="49" charset="0"/>
              </a:rPr>
              <a:t>order</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by</a:t>
            </a:r>
            <a:r>
              <a:rPr lang="en-US" altLang="zh-CN" sz="1600">
                <a:solidFill>
                  <a:srgbClr val="000000"/>
                </a:solidFill>
                <a:effectLst/>
                <a:latin typeface="Courier New" panose="02070409020205090404" pitchFamily="49" charset="0"/>
              </a:rPr>
              <a:t> </a:t>
            </a:r>
            <a:r>
              <a:rPr lang="zh-CN" altLang="en-US" sz="1600">
                <a:solidFill>
                  <a:srgbClr val="000000"/>
                </a:solidFill>
                <a:effectLst/>
                <a:latin typeface="Courier New" panose="02070409020205090404" pitchFamily="49" charset="0"/>
              </a:rPr>
              <a:t>排序字段 </a:t>
            </a:r>
            <a:r>
              <a:rPr lang="en-US" altLang="zh-CN" sz="1600" b="1">
                <a:solidFill>
                  <a:srgbClr val="0000FF"/>
                </a:solidFill>
                <a:effectLst/>
                <a:latin typeface="Courier New" panose="02070409020205090404" pitchFamily="49" charset="0"/>
              </a:rPr>
              <a:t>asc</a:t>
            </a:r>
            <a:r>
              <a:rPr lang="en-US" altLang="zh-CN" sz="1600" b="1">
                <a:solidFill>
                  <a:srgbClr val="000080"/>
                </a:solidFill>
                <a:effectLst/>
                <a:latin typeface="Courier New" panose="02070409020205090404" pitchFamily="49" charset="0"/>
              </a:rPr>
              <a:t>/</a:t>
            </a:r>
            <a:r>
              <a:rPr lang="en-US" altLang="zh-CN" sz="1600" b="1">
                <a:solidFill>
                  <a:srgbClr val="0000FF"/>
                </a:solidFill>
                <a:effectLst/>
                <a:latin typeface="Courier New" panose="02070409020205090404" pitchFamily="49" charset="0"/>
              </a:rPr>
              <a:t>desc</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separator </a:t>
            </a:r>
            <a:r>
              <a:rPr lang="en-US" altLang="zh-CN" sz="1600">
                <a:solidFill>
                  <a:srgbClr val="808080"/>
                </a:solidFill>
                <a:effectLst/>
                <a:latin typeface="Courier New" panose="02070409020205090404" pitchFamily="49" charset="0"/>
              </a:rPr>
              <a:t>'</a:t>
            </a:r>
            <a:r>
              <a:rPr lang="zh-CN" altLang="en-US" sz="1600">
                <a:solidFill>
                  <a:srgbClr val="808080"/>
                </a:solidFill>
                <a:effectLst/>
                <a:latin typeface="Courier New" panose="02070409020205090404" pitchFamily="49" charset="0"/>
              </a:rPr>
              <a:t>分隔符</a:t>
            </a:r>
            <a:r>
              <a:rPr lang="en-US" altLang="zh-CN" sz="1600">
                <a:solidFill>
                  <a:srgbClr val="808080"/>
                </a:solidFill>
                <a:effectLst/>
                <a:latin typeface="Courier New" panose="02070409020205090404" pitchFamily="49" charset="0"/>
              </a:rPr>
              <a:t>'</a:t>
            </a:r>
            <a:r>
              <a:rPr lang="en-US" altLang="zh-CN" sz="1600" b="1">
                <a:solidFill>
                  <a:srgbClr val="000080"/>
                </a:solidFill>
                <a:effectLst/>
                <a:latin typeface="Courier New" panose="02070409020205090404" pitchFamily="49" charset="0"/>
              </a:rPr>
              <a:t>])</a:t>
            </a:r>
            <a:endParaRPr lang="zh-CN" altLang="en-US" sz="1600">
              <a:effectLst/>
            </a:endParaRPr>
          </a:p>
        </p:txBody>
      </p:sp>
      <p:sp>
        <p:nvSpPr>
          <p:cNvPr id="13" name="文本框 12"/>
          <p:cNvSpPr txBox="1"/>
          <p:nvPr/>
        </p:nvSpPr>
        <p:spPr>
          <a:xfrm>
            <a:off x="1071679" y="4462692"/>
            <a:ext cx="10488258" cy="1077218"/>
          </a:xfrm>
          <a:prstGeom prst="rect">
            <a:avLst/>
          </a:prstGeom>
          <a:noFill/>
        </p:spPr>
        <p:txBody>
          <a:bodyPr wrap="square">
            <a:spAutoFit/>
          </a:bodyPr>
          <a:lstStyle/>
          <a:p>
            <a:pPr algn="l"/>
            <a:r>
              <a:rPr lang="zh-CN" altLang="en-US" sz="1600" b="0" i="0">
                <a:solidFill>
                  <a:srgbClr val="000000"/>
                </a:solidFill>
                <a:effectLst/>
                <a:highlight>
                  <a:srgbClr val="FFFF00"/>
                </a:highlight>
                <a:latin typeface="PingFang SC"/>
                <a:ea typeface="Alibaba PuHuiTi B"/>
              </a:rPr>
              <a:t>说明：</a:t>
            </a:r>
            <a:endParaRPr lang="zh-CN" altLang="en-US" sz="1600" b="0" i="0">
              <a:solidFill>
                <a:srgbClr val="000000"/>
              </a:solidFill>
              <a:effectLst/>
              <a:highlight>
                <a:srgbClr val="FFFF00"/>
              </a:highlight>
              <a:latin typeface="PingFang SC"/>
              <a:ea typeface="Alibaba PuHuiTi B"/>
            </a:endParaRPr>
          </a:p>
          <a:p>
            <a:pPr algn="l"/>
            <a:r>
              <a:rPr lang="zh-CN" altLang="en-US" sz="1600" b="0" i="0">
                <a:solidFill>
                  <a:srgbClr val="000000"/>
                </a:solidFill>
                <a:effectLst/>
                <a:latin typeface="PingFang SC"/>
                <a:ea typeface="Alibaba PuHuiTi B"/>
              </a:rPr>
              <a:t>　　（</a:t>
            </a:r>
            <a:r>
              <a:rPr lang="en-US" altLang="zh-CN" sz="1600" b="0" i="0">
                <a:solidFill>
                  <a:srgbClr val="000000"/>
                </a:solidFill>
                <a:effectLst/>
                <a:latin typeface="PingFang SC"/>
                <a:ea typeface="Alibaba PuHuiTi B"/>
              </a:rPr>
              <a:t>1</a:t>
            </a:r>
            <a:r>
              <a:rPr lang="zh-CN" altLang="en-US" sz="1600" b="0" i="0">
                <a:solidFill>
                  <a:srgbClr val="000000"/>
                </a:solidFill>
                <a:effectLst/>
                <a:latin typeface="PingFang SC"/>
                <a:ea typeface="Alibaba PuHuiTi B"/>
              </a:rPr>
              <a:t>）使用</a:t>
            </a:r>
            <a:r>
              <a:rPr lang="en-US" altLang="zh-CN" sz="1600" b="0" i="0">
                <a:solidFill>
                  <a:srgbClr val="000000"/>
                </a:solidFill>
                <a:effectLst/>
                <a:latin typeface="PingFang SC"/>
                <a:ea typeface="Alibaba PuHuiTi B"/>
              </a:rPr>
              <a:t>distinct</a:t>
            </a:r>
            <a:r>
              <a:rPr lang="zh-CN" altLang="en-US" sz="1600" b="0" i="0">
                <a:solidFill>
                  <a:srgbClr val="000000"/>
                </a:solidFill>
                <a:effectLst/>
                <a:latin typeface="PingFang SC"/>
                <a:ea typeface="Alibaba PuHuiTi B"/>
              </a:rPr>
              <a:t>可以排除重复值；</a:t>
            </a:r>
            <a:endParaRPr lang="zh-CN" altLang="en-US" sz="1600" b="0" i="0">
              <a:solidFill>
                <a:srgbClr val="000000"/>
              </a:solidFill>
              <a:effectLst/>
              <a:latin typeface="PingFang SC"/>
              <a:ea typeface="Alibaba PuHuiTi B"/>
            </a:endParaRPr>
          </a:p>
          <a:p>
            <a:pPr algn="l"/>
            <a:r>
              <a:rPr lang="zh-CN" altLang="en-US" sz="1600" b="0" i="0">
                <a:solidFill>
                  <a:srgbClr val="000000"/>
                </a:solidFill>
                <a:effectLst/>
                <a:latin typeface="PingFang SC"/>
                <a:ea typeface="Alibaba PuHuiTi B"/>
              </a:rPr>
              <a:t>　　（</a:t>
            </a:r>
            <a:r>
              <a:rPr lang="en-US" altLang="zh-CN" sz="1600" b="0" i="0">
                <a:solidFill>
                  <a:srgbClr val="000000"/>
                </a:solidFill>
                <a:effectLst/>
                <a:latin typeface="PingFang SC"/>
                <a:ea typeface="Alibaba PuHuiTi B"/>
              </a:rPr>
              <a:t>2</a:t>
            </a:r>
            <a:r>
              <a:rPr lang="zh-CN" altLang="en-US" sz="1600" b="0" i="0">
                <a:solidFill>
                  <a:srgbClr val="000000"/>
                </a:solidFill>
                <a:effectLst/>
                <a:latin typeface="PingFang SC"/>
                <a:ea typeface="Alibaba PuHuiTi B"/>
              </a:rPr>
              <a:t>）如果需要对结果中的值进行排序，可以使用</a:t>
            </a:r>
            <a:r>
              <a:rPr lang="en-US" altLang="zh-CN" sz="1600" b="0" i="0">
                <a:solidFill>
                  <a:srgbClr val="000000"/>
                </a:solidFill>
                <a:effectLst/>
                <a:latin typeface="PingFang SC"/>
                <a:ea typeface="Alibaba PuHuiTi B"/>
              </a:rPr>
              <a:t>order by</a:t>
            </a:r>
            <a:r>
              <a:rPr lang="zh-CN" altLang="en-US" sz="1600" b="0" i="0">
                <a:solidFill>
                  <a:srgbClr val="000000"/>
                </a:solidFill>
                <a:effectLst/>
                <a:latin typeface="PingFang SC"/>
                <a:ea typeface="Alibaba PuHuiTi B"/>
              </a:rPr>
              <a:t>子句；</a:t>
            </a:r>
            <a:endParaRPr lang="zh-CN" altLang="en-US" sz="1600" b="0" i="0">
              <a:solidFill>
                <a:srgbClr val="000000"/>
              </a:solidFill>
              <a:effectLst/>
              <a:latin typeface="PingFang SC"/>
              <a:ea typeface="Alibaba PuHuiTi B"/>
            </a:endParaRPr>
          </a:p>
          <a:p>
            <a:pPr algn="l"/>
            <a:r>
              <a:rPr lang="zh-CN" altLang="en-US" sz="1600" b="0" i="0">
                <a:solidFill>
                  <a:srgbClr val="000000"/>
                </a:solidFill>
                <a:effectLst/>
                <a:latin typeface="PingFang SC"/>
                <a:ea typeface="Alibaba PuHuiTi B"/>
              </a:rPr>
              <a:t>　　（</a:t>
            </a:r>
            <a:r>
              <a:rPr lang="en-US" altLang="zh-CN" sz="1600" b="0" i="0">
                <a:solidFill>
                  <a:srgbClr val="000000"/>
                </a:solidFill>
                <a:effectLst/>
                <a:latin typeface="PingFang SC"/>
                <a:ea typeface="Alibaba PuHuiTi B"/>
              </a:rPr>
              <a:t>3</a:t>
            </a:r>
            <a:r>
              <a:rPr lang="zh-CN" altLang="en-US" sz="1600" b="0" i="0">
                <a:solidFill>
                  <a:srgbClr val="000000"/>
                </a:solidFill>
                <a:effectLst/>
                <a:latin typeface="PingFang SC"/>
                <a:ea typeface="Alibaba PuHuiTi B"/>
              </a:rPr>
              <a:t>）</a:t>
            </a:r>
            <a:r>
              <a:rPr lang="en-US" altLang="zh-CN" sz="1600" b="0" i="0">
                <a:solidFill>
                  <a:srgbClr val="000000"/>
                </a:solidFill>
                <a:effectLst/>
                <a:latin typeface="PingFang SC"/>
                <a:ea typeface="Alibaba PuHuiTi B"/>
              </a:rPr>
              <a:t>separator</a:t>
            </a:r>
            <a:r>
              <a:rPr lang="zh-CN" altLang="en-US" sz="1600" b="0" i="0">
                <a:solidFill>
                  <a:srgbClr val="000000"/>
                </a:solidFill>
                <a:effectLst/>
                <a:latin typeface="PingFang SC"/>
                <a:ea typeface="Alibaba PuHuiTi B"/>
              </a:rPr>
              <a:t>是一个字符串值，默认为逗号。</a:t>
            </a:r>
            <a:endParaRPr lang="zh-CN" altLang="en-US" sz="1600" b="0" i="0">
              <a:solidFill>
                <a:srgbClr val="000000"/>
              </a:solidFill>
              <a:effectLst/>
              <a:latin typeface="PingFang SC"/>
              <a:ea typeface="Alibaba PuHuiTi B"/>
            </a:endParaRPr>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占位符 3"/>
          <p:cNvSpPr txBox="1"/>
          <p:nvPr/>
        </p:nvSpPr>
        <p:spPr>
          <a:xfrm>
            <a:off x="721200" y="1339508"/>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a:solidFill>
                  <a:srgbClr val="4BACC6"/>
                </a:solidFill>
                <a:latin typeface="PingFang SC"/>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27" name="文本框 26"/>
          <p:cNvSpPr txBox="1"/>
          <p:nvPr/>
        </p:nvSpPr>
        <p:spPr>
          <a:xfrm>
            <a:off x="1070462" y="1856698"/>
            <a:ext cx="9788037" cy="4801314"/>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database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mydb4</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use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mydb4</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emp_id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auto_increment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编号</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emp_name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姓名</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decimal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0</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工资</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department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部门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emp_name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department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张晶晶</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5000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财务部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王飞飞</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5800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财务部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赵刚</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6200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财务部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刘小贝</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5700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人事部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王大鹏</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6700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人事部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张小斐</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5200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人事部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刘云云</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7500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销售部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刘云鹏</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7200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销售部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刘云鹏</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7800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销售部</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600" b="0" i="0" u="none" strike="noStrike" kern="1200" cap="none" spc="0" normalizeH="0" baseline="0" noProof="0">
              <a:ln>
                <a:noFill/>
              </a:ln>
              <a:solidFill>
                <a:srgbClr val="3D464D"/>
              </a:solidFill>
              <a:effectLst/>
              <a:highlight>
                <a:srgbClr val="FFFF00"/>
              </a:highlight>
              <a:uLnTx/>
              <a:uFillTx/>
              <a:latin typeface="微软雅黑" panose="020B0503020204020204" pitchFamily="34" charset="-122"/>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highlight>
                <a:srgbClr val="FFFF00"/>
              </a:highlight>
              <a:uLnTx/>
              <a:uFillTx/>
              <a:latin typeface="Calibri" panose="020F0502020204030204"/>
              <a:ea typeface="阿里巴巴普惠体" panose="00020600040101010101"/>
              <a:cs typeface="+mn-cs"/>
            </a:endParaRPr>
          </a:p>
        </p:txBody>
      </p:sp>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聚合函数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占位符 3"/>
          <p:cNvSpPr txBox="1"/>
          <p:nvPr/>
        </p:nvSpPr>
        <p:spPr>
          <a:xfrm>
            <a:off x="721200" y="1339508"/>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27" name="文本框 26"/>
          <p:cNvSpPr txBox="1"/>
          <p:nvPr/>
        </p:nvSpPr>
        <p:spPr>
          <a:xfrm>
            <a:off x="1004153" y="1973934"/>
            <a:ext cx="10183692" cy="646331"/>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将所有员工的名字合并成一行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group_concat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emp_name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emp</a:t>
            </a:r>
            <a:r>
              <a:rPr lang="en-US" altLang="zh-CN" sz="1800" b="1">
                <a:solidFill>
                  <a:srgbClr val="000080"/>
                </a:solidFill>
                <a:effectLst/>
                <a:latin typeface="Courier New" panose="02070409020205090404" pitchFamily="49" charset="0"/>
              </a:rPr>
              <a:t>;</a:t>
            </a:r>
            <a:endParaRPr lang="en-US" altLang="zh-CN" sz="1800" b="1">
              <a:solidFill>
                <a:srgbClr val="000080"/>
              </a:solidFill>
              <a:effectLst/>
              <a:latin typeface="Courier New" panose="02070409020205090404" pitchFamily="49" charset="0"/>
            </a:endParaRPr>
          </a:p>
        </p:txBody>
      </p:sp>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聚合函数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pic>
        <p:nvPicPr>
          <p:cNvPr id="3" name="图片 2"/>
          <p:cNvPicPr>
            <a:picLocks noChangeAspect="1"/>
          </p:cNvPicPr>
          <p:nvPr/>
        </p:nvPicPr>
        <p:blipFill>
          <a:blip r:embed="rId1"/>
          <a:stretch>
            <a:fillRect/>
          </a:stretch>
        </p:blipFill>
        <p:spPr>
          <a:xfrm>
            <a:off x="1004153" y="2934142"/>
            <a:ext cx="3915865" cy="517190"/>
          </a:xfrm>
          <a:prstGeom prst="rect">
            <a:avLst/>
          </a:prstGeom>
        </p:spPr>
      </p:pic>
      <p:sp>
        <p:nvSpPr>
          <p:cNvPr id="8" name="文本框 7"/>
          <p:cNvSpPr txBox="1"/>
          <p:nvPr/>
        </p:nvSpPr>
        <p:spPr>
          <a:xfrm>
            <a:off x="1004153" y="3776071"/>
            <a:ext cx="10183692" cy="923330"/>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指定分隔符合并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department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group_concat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emp_name separator </a:t>
            </a:r>
            <a:r>
              <a:rPr lang="en-US" altLang="zh-CN" sz="1800">
                <a:solidFill>
                  <a:srgbClr val="808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emp </a:t>
            </a:r>
            <a:r>
              <a:rPr lang="en-US" altLang="zh-CN" sz="1800" b="1">
                <a:solidFill>
                  <a:srgbClr val="0000FF"/>
                </a:solidFill>
                <a:effectLst/>
                <a:latin typeface="Courier New" panose="02070409020205090404" pitchFamily="49" charset="0"/>
              </a:rPr>
              <a:t>group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department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p:txBody>
      </p:sp>
      <p:pic>
        <p:nvPicPr>
          <p:cNvPr id="6" name="图片 5"/>
          <p:cNvPicPr>
            <a:picLocks noChangeAspect="1"/>
          </p:cNvPicPr>
          <p:nvPr/>
        </p:nvPicPr>
        <p:blipFill>
          <a:blip r:embed="rId2"/>
          <a:stretch>
            <a:fillRect/>
          </a:stretch>
        </p:blipFill>
        <p:spPr>
          <a:xfrm>
            <a:off x="1065699" y="5085188"/>
            <a:ext cx="3180212" cy="866608"/>
          </a:xfrm>
          <a:prstGeom prst="rect">
            <a:avLst/>
          </a:prstGeom>
        </p:spPr>
      </p:pic>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占位符 3"/>
          <p:cNvSpPr txBox="1"/>
          <p:nvPr/>
        </p:nvSpPr>
        <p:spPr>
          <a:xfrm>
            <a:off x="721200" y="1339508"/>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27" name="文本框 26"/>
          <p:cNvSpPr txBox="1"/>
          <p:nvPr/>
        </p:nvSpPr>
        <p:spPr>
          <a:xfrm>
            <a:off x="898646" y="1959286"/>
            <a:ext cx="10183692" cy="1477328"/>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指定排序方式和分隔符 </a:t>
            </a:r>
            <a:endParaRPr lang="en-US" altLang="zh-CN" sz="1800">
              <a:solidFill>
                <a:srgbClr val="008000"/>
              </a:solidFill>
              <a:effectLst/>
              <a:latin typeface="Courier New" panose="02070409020205090404" pitchFamily="49" charset="0"/>
            </a:endParaRPr>
          </a:p>
          <a:p>
            <a:endParaRPr lang="en-US" altLang="zh-CN" b="1">
              <a:solidFill>
                <a:srgbClr val="008000"/>
              </a:solidFill>
              <a:latin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department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group_concat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emp_name </a:t>
            </a:r>
            <a:r>
              <a:rPr lang="en-US" altLang="zh-CN" sz="1800" b="1">
                <a:solidFill>
                  <a:srgbClr val="0000FF"/>
                </a:solidFill>
                <a:effectLst/>
                <a:latin typeface="Courier New" panose="02070409020205090404" pitchFamily="49" charset="0"/>
              </a:rPr>
              <a:t>order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salary </a:t>
            </a:r>
            <a:r>
              <a:rPr lang="en-US" altLang="zh-CN" sz="1800" b="1">
                <a:solidFill>
                  <a:srgbClr val="0000FF"/>
                </a:solidFill>
                <a:effectLst/>
                <a:latin typeface="Courier New" panose="02070409020205090404" pitchFamily="49" charset="0"/>
              </a:rPr>
              <a:t>desc</a:t>
            </a:r>
            <a:r>
              <a:rPr lang="en-US" altLang="zh-CN" sz="1800">
                <a:solidFill>
                  <a:srgbClr val="000000"/>
                </a:solidFill>
                <a:effectLst/>
                <a:latin typeface="Courier New" panose="02070409020205090404" pitchFamily="49" charset="0"/>
              </a:rPr>
              <a:t> separator </a:t>
            </a:r>
            <a:r>
              <a:rPr lang="en-US" altLang="zh-CN" sz="1800">
                <a:solidFill>
                  <a:srgbClr val="808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emp </a:t>
            </a:r>
            <a:r>
              <a:rPr lang="en-US" altLang="zh-CN" sz="1800" b="1">
                <a:solidFill>
                  <a:srgbClr val="0000FF"/>
                </a:solidFill>
                <a:effectLst/>
                <a:latin typeface="Courier New" panose="02070409020205090404" pitchFamily="49" charset="0"/>
              </a:rPr>
              <a:t>group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department</a:t>
            </a:r>
            <a:r>
              <a:rPr lang="en-US" altLang="zh-CN" sz="1800" b="1">
                <a:solidFill>
                  <a:srgbClr val="000080"/>
                </a:solidFill>
                <a:effectLst/>
                <a:latin typeface="Courier New" panose="02070409020205090404" pitchFamily="49" charset="0"/>
              </a:rPr>
              <a:t>;</a:t>
            </a:r>
            <a:endParaRPr lang="en-US" altLang="zh-CN" sz="1800">
              <a:solidFill>
                <a:srgbClr val="000000"/>
              </a:solidFill>
              <a:effectLst/>
              <a:latin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highlight>
                <a:srgbClr val="FFFF00"/>
              </a:highlight>
              <a:uLnTx/>
              <a:uFillTx/>
              <a:latin typeface="Calibri" panose="020F0502020204030204"/>
              <a:ea typeface="阿里巴巴普惠体" panose="00020600040101010101"/>
              <a:cs typeface="+mn-cs"/>
            </a:endParaRPr>
          </a:p>
        </p:txBody>
      </p:sp>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聚合函数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pic>
        <p:nvPicPr>
          <p:cNvPr id="4" name="图片 3"/>
          <p:cNvPicPr>
            <a:picLocks noChangeAspect="1"/>
          </p:cNvPicPr>
          <p:nvPr/>
        </p:nvPicPr>
        <p:blipFill>
          <a:blip r:embed="rId1"/>
          <a:stretch>
            <a:fillRect/>
          </a:stretch>
        </p:blipFill>
        <p:spPr>
          <a:xfrm>
            <a:off x="898646" y="3807069"/>
            <a:ext cx="2798587" cy="818905"/>
          </a:xfrm>
          <a:prstGeom prst="rect">
            <a:avLst/>
          </a:prstGeom>
        </p:spPr>
      </p:pic>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数学函数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2" name="表格 1"/>
          <p:cNvGraphicFramePr>
            <a:graphicFrameLocks noGrp="1"/>
          </p:cNvGraphicFramePr>
          <p:nvPr/>
        </p:nvGraphicFramePr>
        <p:xfrm>
          <a:off x="911146" y="1258962"/>
          <a:ext cx="9709960" cy="5068955"/>
        </p:xfrm>
        <a:graphic>
          <a:graphicData uri="http://schemas.openxmlformats.org/drawingml/2006/table">
            <a:tbl>
              <a:tblPr firstRow="1" firstCol="1" bandRow="1">
                <a:tableStyleId>{5C22544A-7EE6-4342-B048-85BDC9FD1C3A}</a:tableStyleId>
              </a:tblPr>
              <a:tblGrid>
                <a:gridCol w="2608095"/>
                <a:gridCol w="4091777"/>
                <a:gridCol w="3010088"/>
              </a:tblGrid>
              <a:tr h="343008">
                <a:tc>
                  <a:txBody>
                    <a:bodyPr/>
                    <a:lstStyle/>
                    <a:p>
                      <a:pPr indent="-547370"/>
                      <a:r>
                        <a:rPr lang="zh-CN" sz="1400" kern="0">
                          <a:effectLst/>
                        </a:rPr>
                        <a:t>函数名</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752" marR="12752" marT="12752" marB="12752"/>
                </a:tc>
                <a:tc>
                  <a:txBody>
                    <a:bodyPr/>
                    <a:lstStyle/>
                    <a:p>
                      <a:pPr indent="-547370"/>
                      <a:r>
                        <a:rPr lang="zh-CN" sz="1400" kern="0">
                          <a:effectLst/>
                        </a:rPr>
                        <a:t>描述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752" marR="12752" marT="12752" marB="12752"/>
                </a:tc>
                <a:tc>
                  <a:txBody>
                    <a:bodyPr/>
                    <a:lstStyle/>
                    <a:p>
                      <a:pPr indent="-547370"/>
                      <a:r>
                        <a:rPr lang="zh-CN" sz="1400" kern="0">
                          <a:effectLst/>
                        </a:rPr>
                        <a:t>实例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752" marR="12752" marT="12752" marB="12752"/>
                </a:tc>
              </a:tr>
              <a:tr h="524292">
                <a:tc>
                  <a:txBody>
                    <a:bodyPr/>
                    <a:lstStyle/>
                    <a:p>
                      <a:pPr indent="-547370">
                        <a:lnSpc>
                          <a:spcPts val="2400"/>
                        </a:lnSpc>
                      </a:pPr>
                      <a:r>
                        <a:rPr lang="en-US" sz="1400" kern="0">
                          <a:effectLst/>
                        </a:rPr>
                        <a:t>ABS(x)</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a:t>
                      </a:r>
                      <a:r>
                        <a:rPr lang="en-US" sz="1400" kern="0">
                          <a:effectLst/>
                        </a:rPr>
                        <a:t> x </a:t>
                      </a:r>
                      <a:r>
                        <a:rPr lang="zh-CN" sz="1400" kern="0">
                          <a:effectLst/>
                        </a:rPr>
                        <a:t>的绝对值　　</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2400"/>
                        </a:lnSpc>
                      </a:pPr>
                      <a:r>
                        <a:rPr lang="zh-CN" sz="1400" kern="0">
                          <a:effectLst/>
                        </a:rPr>
                        <a:t>返回</a:t>
                      </a:r>
                      <a:r>
                        <a:rPr lang="en-US" sz="1400" kern="0">
                          <a:effectLst/>
                        </a:rPr>
                        <a:t> -1 </a:t>
                      </a:r>
                      <a:r>
                        <a:rPr lang="zh-CN" sz="1400" kern="0">
                          <a:effectLst/>
                        </a:rPr>
                        <a:t>的绝对值：</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ABS(-1) -- </a:t>
                      </a:r>
                      <a:r>
                        <a:rPr lang="zh-CN" sz="1400" kern="0">
                          <a:effectLst/>
                        </a:rPr>
                        <a:t>返回</a:t>
                      </a:r>
                      <a:r>
                        <a:rPr lang="en-US" sz="1400" kern="0">
                          <a:effectLst/>
                        </a:rPr>
                        <a:t>1</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317028">
                <a:tc>
                  <a:txBody>
                    <a:bodyPr/>
                    <a:lstStyle/>
                    <a:p>
                      <a:pPr indent="-547370">
                        <a:lnSpc>
                          <a:spcPts val="2400"/>
                        </a:lnSpc>
                      </a:pPr>
                      <a:r>
                        <a:rPr lang="en-US" sz="1400" kern="0">
                          <a:effectLst/>
                        </a:rPr>
                        <a:t>CEIL(x)</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返回大于或等于</a:t>
                      </a:r>
                      <a:r>
                        <a:rPr lang="en-US" sz="1400" kern="0">
                          <a:effectLst/>
                        </a:rPr>
                        <a:t> x </a:t>
                      </a:r>
                      <a:r>
                        <a:rPr lang="zh-CN" sz="1400" kern="0">
                          <a:effectLst/>
                        </a:rPr>
                        <a:t>的最小整数　</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CEIL(1.5) -- </a:t>
                      </a:r>
                      <a:r>
                        <a:rPr lang="zh-CN" sz="1400" kern="0">
                          <a:effectLst/>
                        </a:rPr>
                        <a:t>返回</a:t>
                      </a:r>
                      <a:r>
                        <a:rPr lang="en-US" sz="1400" kern="0">
                          <a:effectLst/>
                        </a:rPr>
                        <a:t>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524292">
                <a:tc>
                  <a:txBody>
                    <a:bodyPr/>
                    <a:lstStyle/>
                    <a:p>
                      <a:pPr indent="-547370">
                        <a:lnSpc>
                          <a:spcPts val="2400"/>
                        </a:lnSpc>
                      </a:pPr>
                      <a:r>
                        <a:rPr lang="en-US" sz="1400" kern="0">
                          <a:effectLst/>
                        </a:rPr>
                        <a:t>FLOOR(x)</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返回小于或等于</a:t>
                      </a:r>
                      <a:r>
                        <a:rPr lang="en-US" sz="1400" kern="0">
                          <a:effectLst/>
                        </a:rPr>
                        <a:t> x </a:t>
                      </a:r>
                      <a:r>
                        <a:rPr lang="zh-CN" sz="1400" kern="0">
                          <a:effectLst/>
                        </a:rPr>
                        <a:t>的最大整数　　</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2400"/>
                        </a:lnSpc>
                      </a:pPr>
                      <a:r>
                        <a:rPr lang="zh-CN" sz="1400" kern="0">
                          <a:effectLst/>
                        </a:rPr>
                        <a:t>小于或等于</a:t>
                      </a:r>
                      <a:r>
                        <a:rPr lang="en-US" sz="1400" kern="0">
                          <a:effectLst/>
                        </a:rPr>
                        <a:t> 1.5 </a:t>
                      </a:r>
                      <a:r>
                        <a:rPr lang="zh-CN" sz="1400" kern="0">
                          <a:effectLst/>
                        </a:rPr>
                        <a:t>的整数：</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FLOOR(1.5) -- </a:t>
                      </a:r>
                      <a:r>
                        <a:rPr lang="zh-CN" sz="1400" kern="0">
                          <a:effectLst/>
                        </a:rPr>
                        <a:t>返回</a:t>
                      </a:r>
                      <a:r>
                        <a:rPr lang="en-US" sz="1400" kern="0">
                          <a:effectLst/>
                        </a:rPr>
                        <a:t>1</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1640420">
                <a:tc>
                  <a:txBody>
                    <a:bodyPr/>
                    <a:lstStyle/>
                    <a:p>
                      <a:pPr indent="-547370">
                        <a:lnSpc>
                          <a:spcPts val="2400"/>
                        </a:lnSpc>
                      </a:pPr>
                      <a:r>
                        <a:rPr lang="en-US" sz="1400" kern="0">
                          <a:effectLst/>
                        </a:rPr>
                        <a:t>GREATEST(expr1, expr2, expr3, ...)</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返回列表中的最大值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2400"/>
                        </a:lnSpc>
                      </a:pPr>
                      <a:r>
                        <a:rPr lang="zh-CN" sz="1400" kern="0">
                          <a:effectLst/>
                        </a:rPr>
                        <a:t>返回以下数字列表中的最大值：</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GREATEST(3, 12, 34, 8, 25); -- 34</a:t>
                      </a:r>
                      <a:endParaRPr lang="zh-CN" sz="1400" kern="100">
                        <a:effectLst/>
                      </a:endParaRPr>
                    </a:p>
                    <a:p>
                      <a:pPr indent="-547370" latinLnBrk="1">
                        <a:lnSpc>
                          <a:spcPts val="2400"/>
                        </a:lnSpc>
                      </a:pPr>
                      <a:r>
                        <a:rPr lang="zh-CN" sz="1400" kern="0">
                          <a:effectLst/>
                        </a:rPr>
                        <a:t>返回以下字符串列表中的最大值：</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GREATEST("Google", "Runoob", "Apple");   -- Runoob</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1640420">
                <a:tc>
                  <a:txBody>
                    <a:bodyPr/>
                    <a:lstStyle/>
                    <a:p>
                      <a:pPr indent="-547370">
                        <a:lnSpc>
                          <a:spcPts val="2400"/>
                        </a:lnSpc>
                      </a:pPr>
                      <a:r>
                        <a:rPr lang="en-US" sz="1400" kern="0">
                          <a:effectLst/>
                        </a:rPr>
                        <a:t>LEAST(expr1, expr2, expr3, ...)</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返回列表中的最小值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2400"/>
                        </a:lnSpc>
                      </a:pPr>
                      <a:r>
                        <a:rPr lang="zh-CN" sz="1400" kern="0">
                          <a:effectLst/>
                        </a:rPr>
                        <a:t>返回以下数字列表中的最小值：</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LEAST(3, 12, 34, 8, 25); -- 3</a:t>
                      </a:r>
                      <a:endParaRPr lang="zh-CN" sz="1400" kern="100">
                        <a:effectLst/>
                      </a:endParaRPr>
                    </a:p>
                    <a:p>
                      <a:pPr indent="-547370" latinLnBrk="1">
                        <a:lnSpc>
                          <a:spcPts val="2400"/>
                        </a:lnSpc>
                      </a:pPr>
                      <a:r>
                        <a:rPr lang="zh-CN" sz="1400" kern="0">
                          <a:effectLst/>
                        </a:rPr>
                        <a:t>返回以下字符串列表中的最小值：</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LEAST("Google", "Runoob", "Apple");   -- Apple</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bl>
          </a:graphicData>
        </a:graphic>
      </p:graphicFrame>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占位符 3"/>
          <p:cNvSpPr txBox="1"/>
          <p:nvPr/>
        </p:nvSpPr>
        <p:spPr>
          <a:xfrm>
            <a:off x="721200" y="1339508"/>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数学函数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2" name="表格 1"/>
          <p:cNvGraphicFramePr>
            <a:graphicFrameLocks noGrp="1"/>
          </p:cNvGraphicFramePr>
          <p:nvPr/>
        </p:nvGraphicFramePr>
        <p:xfrm>
          <a:off x="1750546" y="1717437"/>
          <a:ext cx="8357445" cy="4561105"/>
        </p:xfrm>
        <a:graphic>
          <a:graphicData uri="http://schemas.openxmlformats.org/drawingml/2006/table">
            <a:tbl>
              <a:tblPr firstRow="1" firstCol="1" bandRow="1">
                <a:tableStyleId>{5C22544A-7EE6-4342-B048-85BDC9FD1C3A}</a:tableStyleId>
              </a:tblPr>
              <a:tblGrid>
                <a:gridCol w="2244810"/>
                <a:gridCol w="3521827"/>
                <a:gridCol w="2590808"/>
              </a:tblGrid>
              <a:tr h="205583">
                <a:tc>
                  <a:txBody>
                    <a:bodyPr/>
                    <a:lstStyle/>
                    <a:p>
                      <a:pPr indent="-547370"/>
                      <a:r>
                        <a:rPr lang="zh-CN" sz="1400" kern="0">
                          <a:effectLst/>
                        </a:rPr>
                        <a:t>函数名</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752" marR="12752" marT="12752" marB="12752"/>
                </a:tc>
                <a:tc>
                  <a:txBody>
                    <a:bodyPr/>
                    <a:lstStyle/>
                    <a:p>
                      <a:pPr indent="-547370"/>
                      <a:r>
                        <a:rPr lang="zh-CN" sz="1400" kern="0">
                          <a:effectLst/>
                        </a:rPr>
                        <a:t>描述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752" marR="12752" marT="12752" marB="12752"/>
                </a:tc>
                <a:tc>
                  <a:txBody>
                    <a:bodyPr/>
                    <a:lstStyle/>
                    <a:p>
                      <a:pPr indent="-547370"/>
                      <a:r>
                        <a:rPr lang="zh-CN" sz="1400" kern="0">
                          <a:effectLst/>
                        </a:rPr>
                        <a:t>实例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752" marR="12752" marT="12752" marB="12752"/>
                </a:tc>
              </a:tr>
              <a:tr h="1330087">
                <a:tc>
                  <a:txBody>
                    <a:bodyPr/>
                    <a:lstStyle/>
                    <a:p>
                      <a:pPr indent="-547370">
                        <a:lnSpc>
                          <a:spcPts val="2400"/>
                        </a:lnSpc>
                      </a:pPr>
                      <a:r>
                        <a:rPr lang="en-US" sz="1400" kern="0">
                          <a:effectLst/>
                        </a:rPr>
                        <a:t>MAX(expression)</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返回字段</a:t>
                      </a:r>
                      <a:r>
                        <a:rPr lang="en-US" sz="1400" kern="0">
                          <a:effectLst/>
                        </a:rPr>
                        <a:t> expression </a:t>
                      </a:r>
                      <a:r>
                        <a:rPr lang="zh-CN" sz="1400" kern="0">
                          <a:effectLst/>
                        </a:rPr>
                        <a:t>中的最大值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2400"/>
                        </a:lnSpc>
                      </a:pPr>
                      <a:r>
                        <a:rPr lang="zh-CN" sz="1400" kern="0">
                          <a:effectLst/>
                        </a:rPr>
                        <a:t>返回数据表</a:t>
                      </a:r>
                      <a:r>
                        <a:rPr lang="en-US" sz="1400" kern="0">
                          <a:effectLst/>
                        </a:rPr>
                        <a:t> Products </a:t>
                      </a:r>
                      <a:r>
                        <a:rPr lang="zh-CN" sz="1400" kern="0">
                          <a:effectLst/>
                        </a:rPr>
                        <a:t>中字段</a:t>
                      </a:r>
                      <a:r>
                        <a:rPr lang="en-US" sz="1400" kern="0">
                          <a:effectLst/>
                        </a:rPr>
                        <a:t> Price </a:t>
                      </a:r>
                      <a:r>
                        <a:rPr lang="zh-CN" sz="1400" kern="0">
                          <a:effectLst/>
                        </a:rPr>
                        <a:t>的最大值：</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MAX(Price) AS LargestPrice FROM Products;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1330087">
                <a:tc>
                  <a:txBody>
                    <a:bodyPr/>
                    <a:lstStyle/>
                    <a:p>
                      <a:pPr indent="-547370">
                        <a:lnSpc>
                          <a:spcPts val="2400"/>
                        </a:lnSpc>
                      </a:pPr>
                      <a:r>
                        <a:rPr lang="en-US" sz="1400" kern="0">
                          <a:effectLst/>
                        </a:rPr>
                        <a:t>MIN(expression)</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返回字段</a:t>
                      </a:r>
                      <a:r>
                        <a:rPr lang="en-US" sz="1400" kern="0">
                          <a:effectLst/>
                        </a:rPr>
                        <a:t> expression </a:t>
                      </a:r>
                      <a:r>
                        <a:rPr lang="zh-CN" sz="1400" kern="0">
                          <a:effectLst/>
                        </a:rPr>
                        <a:t>中的最小值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2400"/>
                        </a:lnSpc>
                      </a:pPr>
                      <a:r>
                        <a:rPr lang="zh-CN" sz="1400" kern="0">
                          <a:effectLst/>
                        </a:rPr>
                        <a:t>返回数据表</a:t>
                      </a:r>
                      <a:r>
                        <a:rPr lang="en-US" sz="1400" kern="0">
                          <a:effectLst/>
                        </a:rPr>
                        <a:t> Products </a:t>
                      </a:r>
                      <a:r>
                        <a:rPr lang="zh-CN" sz="1400" kern="0">
                          <a:effectLst/>
                        </a:rPr>
                        <a:t>中字段</a:t>
                      </a:r>
                      <a:r>
                        <a:rPr lang="en-US" sz="1400" kern="0">
                          <a:effectLst/>
                        </a:rPr>
                        <a:t> Price </a:t>
                      </a:r>
                      <a:r>
                        <a:rPr lang="zh-CN" sz="1400" kern="0">
                          <a:effectLst/>
                        </a:rPr>
                        <a:t>的最小值：</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MIN(Price) AS MinPrice FROM Products;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641466">
                <a:tc>
                  <a:txBody>
                    <a:bodyPr/>
                    <a:lstStyle/>
                    <a:p>
                      <a:pPr indent="-547370">
                        <a:lnSpc>
                          <a:spcPts val="2400"/>
                        </a:lnSpc>
                      </a:pPr>
                      <a:r>
                        <a:rPr lang="en-US" sz="1400" kern="0">
                          <a:effectLst/>
                        </a:rPr>
                        <a:t>MOD(x,y)</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a:t>
                      </a:r>
                      <a:r>
                        <a:rPr lang="en-US" sz="1400" kern="0">
                          <a:effectLst/>
                        </a:rPr>
                        <a:t> x </a:t>
                      </a:r>
                      <a:r>
                        <a:rPr lang="zh-CN" sz="1400" kern="0">
                          <a:effectLst/>
                        </a:rPr>
                        <a:t>除以</a:t>
                      </a:r>
                      <a:r>
                        <a:rPr lang="en-US" sz="1400" kern="0">
                          <a:effectLst/>
                        </a:rPr>
                        <a:t> y </a:t>
                      </a:r>
                      <a:r>
                        <a:rPr lang="zh-CN" sz="1400" kern="0">
                          <a:effectLst/>
                        </a:rPr>
                        <a:t>以后的余数　</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2400"/>
                        </a:lnSpc>
                      </a:pPr>
                      <a:r>
                        <a:rPr lang="en-US" sz="1400" kern="0">
                          <a:effectLst/>
                        </a:rPr>
                        <a:t>5 </a:t>
                      </a:r>
                      <a:r>
                        <a:rPr lang="zh-CN" sz="1400" kern="0">
                          <a:effectLst/>
                        </a:rPr>
                        <a:t>除于</a:t>
                      </a:r>
                      <a:r>
                        <a:rPr lang="en-US" sz="1400" kern="0">
                          <a:effectLst/>
                        </a:rPr>
                        <a:t> 2 </a:t>
                      </a:r>
                      <a:r>
                        <a:rPr lang="zh-CN" sz="1400" kern="0">
                          <a:effectLst/>
                        </a:rPr>
                        <a:t>的余数：</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MOD(5,2) -- 1</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379135">
                <a:tc>
                  <a:txBody>
                    <a:bodyPr/>
                    <a:lstStyle/>
                    <a:p>
                      <a:pPr indent="-547370">
                        <a:lnSpc>
                          <a:spcPts val="2400"/>
                        </a:lnSpc>
                      </a:pPr>
                      <a:r>
                        <a:rPr lang="en-US" sz="1400" kern="0">
                          <a:effectLst/>
                        </a:rPr>
                        <a:t>PI()</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返回圆周率</a:t>
                      </a:r>
                      <a:r>
                        <a:rPr lang="en-US" sz="1400" kern="0">
                          <a:effectLst/>
                        </a:rPr>
                        <a:t>(3.141593</a:t>
                      </a:r>
                      <a:r>
                        <a:rPr lang="zh-CN" sz="1400" kern="0">
                          <a:effectLst/>
                        </a:rPr>
                        <a:t>）　　</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PI() --3.141593</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641466">
                <a:tc>
                  <a:txBody>
                    <a:bodyPr/>
                    <a:lstStyle/>
                    <a:p>
                      <a:pPr indent="-547370">
                        <a:lnSpc>
                          <a:spcPts val="2400"/>
                        </a:lnSpc>
                      </a:pPr>
                      <a:r>
                        <a:rPr lang="en-US" sz="1400" kern="0">
                          <a:effectLst/>
                        </a:rPr>
                        <a:t>POW(x,y)</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a:t>
                      </a:r>
                      <a:r>
                        <a:rPr lang="en-US" sz="1400" kern="0">
                          <a:effectLst/>
                        </a:rPr>
                        <a:t> x </a:t>
                      </a:r>
                      <a:r>
                        <a:rPr lang="zh-CN" sz="1400" kern="0">
                          <a:effectLst/>
                        </a:rPr>
                        <a:t>的</a:t>
                      </a:r>
                      <a:r>
                        <a:rPr lang="en-US" sz="1400" kern="0">
                          <a:effectLst/>
                        </a:rPr>
                        <a:t> y </a:t>
                      </a:r>
                      <a:r>
                        <a:rPr lang="zh-CN" sz="1400" kern="0">
                          <a:effectLst/>
                        </a:rPr>
                        <a:t>次方　</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2400"/>
                        </a:lnSpc>
                      </a:pPr>
                      <a:r>
                        <a:rPr lang="en-US" sz="1400" kern="0">
                          <a:effectLst/>
                        </a:rPr>
                        <a:t>2 </a:t>
                      </a:r>
                      <a:r>
                        <a:rPr lang="zh-CN" sz="1400" kern="0">
                          <a:effectLst/>
                        </a:rPr>
                        <a:t>的</a:t>
                      </a:r>
                      <a:r>
                        <a:rPr lang="en-US" sz="1400" kern="0">
                          <a:effectLst/>
                        </a:rPr>
                        <a:t> 3 </a:t>
                      </a:r>
                      <a:r>
                        <a:rPr lang="zh-CN" sz="1400" kern="0">
                          <a:effectLst/>
                        </a:rPr>
                        <a:t>次方：</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POW(2,3) -- 8</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bl>
          </a:graphicData>
        </a:graphic>
      </p:graphicFrame>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占位符 3"/>
          <p:cNvSpPr txBox="1"/>
          <p:nvPr/>
        </p:nvSpPr>
        <p:spPr>
          <a:xfrm>
            <a:off x="721200" y="1339508"/>
            <a:ext cx="10749599" cy="5171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lang="zh-CN" altLang="en-US" sz="1800" b="1" kern="12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rPr>
              <a:t>操作</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数学函数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2" name="表格 1"/>
          <p:cNvGraphicFramePr>
            <a:graphicFrameLocks noGrp="1"/>
          </p:cNvGraphicFramePr>
          <p:nvPr/>
        </p:nvGraphicFramePr>
        <p:xfrm>
          <a:off x="1505470" y="2040758"/>
          <a:ext cx="8716821" cy="3321029"/>
        </p:xfrm>
        <a:graphic>
          <a:graphicData uri="http://schemas.openxmlformats.org/drawingml/2006/table">
            <a:tbl>
              <a:tblPr firstRow="1" firstCol="1" bandRow="1">
                <a:tableStyleId>{5C22544A-7EE6-4342-B048-85BDC9FD1C3A}</a:tableStyleId>
              </a:tblPr>
              <a:tblGrid>
                <a:gridCol w="2341338"/>
                <a:gridCol w="3673268"/>
                <a:gridCol w="2702215"/>
              </a:tblGrid>
              <a:tr h="0">
                <a:tc>
                  <a:txBody>
                    <a:bodyPr/>
                    <a:lstStyle/>
                    <a:p>
                      <a:pPr indent="-547370"/>
                      <a:r>
                        <a:rPr lang="zh-CN" sz="1400" kern="0">
                          <a:effectLst/>
                        </a:rPr>
                        <a:t>函数名</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752" marR="12752" marT="12752" marB="12752"/>
                </a:tc>
                <a:tc>
                  <a:txBody>
                    <a:bodyPr/>
                    <a:lstStyle/>
                    <a:p>
                      <a:pPr indent="-547370"/>
                      <a:r>
                        <a:rPr lang="zh-CN" sz="1400" kern="0">
                          <a:effectLst/>
                        </a:rPr>
                        <a:t>描述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752" marR="12752" marT="12752" marB="12752"/>
                </a:tc>
                <a:tc>
                  <a:txBody>
                    <a:bodyPr/>
                    <a:lstStyle/>
                    <a:p>
                      <a:pPr indent="-547370"/>
                      <a:r>
                        <a:rPr lang="zh-CN" sz="1400" kern="0">
                          <a:effectLst/>
                        </a:rPr>
                        <a:t>实例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752" marR="12752" marT="12752" marB="12752"/>
                </a:tc>
              </a:tr>
              <a:tr h="458618">
                <a:tc>
                  <a:txBody>
                    <a:bodyPr/>
                    <a:lstStyle/>
                    <a:p>
                      <a:pPr indent="-547370">
                        <a:lnSpc>
                          <a:spcPts val="2400"/>
                        </a:lnSpc>
                      </a:pPr>
                      <a:r>
                        <a:rPr lang="en-US" sz="1400" kern="0">
                          <a:effectLst/>
                        </a:rPr>
                        <a:t>RAND()</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a:t>
                      </a:r>
                      <a:r>
                        <a:rPr lang="en-US" sz="1400" kern="0">
                          <a:effectLst/>
                        </a:rPr>
                        <a:t> 0 </a:t>
                      </a:r>
                      <a:r>
                        <a:rPr lang="zh-CN" sz="1400" kern="0">
                          <a:effectLst/>
                        </a:rPr>
                        <a:t>到</a:t>
                      </a:r>
                      <a:r>
                        <a:rPr lang="en-US" sz="1400" kern="0">
                          <a:effectLst/>
                        </a:rPr>
                        <a:t> 1 </a:t>
                      </a:r>
                      <a:r>
                        <a:rPr lang="zh-CN" sz="1400" kern="0">
                          <a:effectLst/>
                        </a:rPr>
                        <a:t>的随机数　　</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RAND() --0.93099315644334</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662964">
                <a:tc>
                  <a:txBody>
                    <a:bodyPr/>
                    <a:lstStyle/>
                    <a:p>
                      <a:pPr indent="-547370">
                        <a:lnSpc>
                          <a:spcPts val="2400"/>
                        </a:lnSpc>
                      </a:pPr>
                      <a:r>
                        <a:rPr lang="en-US" sz="1400" kern="0">
                          <a:effectLst/>
                        </a:rPr>
                        <a:t>ROUND(x)</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返回离</a:t>
                      </a:r>
                      <a:r>
                        <a:rPr lang="en-US" sz="1400" kern="0">
                          <a:effectLst/>
                        </a:rPr>
                        <a:t> x </a:t>
                      </a:r>
                      <a:r>
                        <a:rPr lang="zh-CN" sz="1400" kern="0">
                          <a:effectLst/>
                        </a:rPr>
                        <a:t>最近的整数（遵循四舍五入）</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ROUND(1.23456) --1</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662964">
                <a:tc>
                  <a:txBody>
                    <a:bodyPr/>
                    <a:lstStyle/>
                    <a:p>
                      <a:pPr indent="-547370">
                        <a:lnSpc>
                          <a:spcPts val="2400"/>
                        </a:lnSpc>
                      </a:pPr>
                      <a:r>
                        <a:rPr lang="en-US" sz="1400" kern="0">
                          <a:effectLst/>
                        </a:rPr>
                        <a:t>ROUND(x,y)</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返回指定位数的小数（遵循四舍五入）</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ROUND(1.23456,3) –1.235</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r h="1297619">
                <a:tc>
                  <a:txBody>
                    <a:bodyPr/>
                    <a:lstStyle/>
                    <a:p>
                      <a:pPr indent="-547370">
                        <a:lnSpc>
                          <a:spcPts val="2400"/>
                        </a:lnSpc>
                      </a:pPr>
                      <a:r>
                        <a:rPr lang="en-US" sz="1400" kern="0">
                          <a:effectLst/>
                        </a:rPr>
                        <a:t>TRUNCATE(x,y)</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a:lnSpc>
                          <a:spcPts val="2400"/>
                        </a:lnSpc>
                      </a:pPr>
                      <a:r>
                        <a:rPr lang="zh-CN" sz="1400" kern="0">
                          <a:effectLst/>
                        </a:rPr>
                        <a:t>返回数值</a:t>
                      </a:r>
                      <a:r>
                        <a:rPr lang="en-US" sz="1400" kern="0">
                          <a:effectLst/>
                        </a:rPr>
                        <a:t> x </a:t>
                      </a:r>
                      <a:r>
                        <a:rPr lang="zh-CN" sz="1400" kern="0">
                          <a:effectLst/>
                        </a:rPr>
                        <a:t>保留到小数点后</a:t>
                      </a:r>
                      <a:r>
                        <a:rPr lang="en-US" sz="1400" kern="0">
                          <a:effectLst/>
                        </a:rPr>
                        <a:t> y </a:t>
                      </a:r>
                      <a:r>
                        <a:rPr lang="zh-CN" sz="1400" kern="0">
                          <a:effectLst/>
                        </a:rPr>
                        <a:t>位的值（与</a:t>
                      </a:r>
                      <a:r>
                        <a:rPr lang="en-US" sz="1400" kern="0">
                          <a:effectLst/>
                        </a:rPr>
                        <a:t> ROUND </a:t>
                      </a:r>
                      <a:r>
                        <a:rPr lang="zh-CN" sz="1400" kern="0">
                          <a:effectLst/>
                        </a:rPr>
                        <a:t>最大的区别是不会进行四舍五入）</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TRUNCATE(1.23456,3) -- 1.234</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1254" marR="21254" marT="29756" marB="29756"/>
                </a:tc>
              </a:tr>
            </a:tbl>
          </a:graphicData>
        </a:graphic>
      </p:graphicFrame>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字符串函数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3" name="表格 2"/>
          <p:cNvGraphicFramePr>
            <a:graphicFrameLocks noGrp="1"/>
          </p:cNvGraphicFramePr>
          <p:nvPr/>
        </p:nvGraphicFramePr>
        <p:xfrm>
          <a:off x="1268449" y="1395167"/>
          <a:ext cx="9195468" cy="5085484"/>
        </p:xfrm>
        <a:graphic>
          <a:graphicData uri="http://schemas.openxmlformats.org/drawingml/2006/table">
            <a:tbl>
              <a:tblPr firstRow="1" firstCol="1" bandRow="1">
                <a:tableStyleId>{5C22544A-7EE6-4342-B048-85BDC9FD1C3A}</a:tableStyleId>
              </a:tblPr>
              <a:tblGrid>
                <a:gridCol w="2885538"/>
                <a:gridCol w="3547611"/>
                <a:gridCol w="2762319"/>
              </a:tblGrid>
              <a:tr h="225120">
                <a:tc>
                  <a:txBody>
                    <a:bodyPr/>
                    <a:lstStyle/>
                    <a:p>
                      <a:pPr indent="-547370"/>
                      <a:r>
                        <a:rPr lang="zh-CN" sz="1400" kern="0">
                          <a:effectLst/>
                        </a:rPr>
                        <a:t>函数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7507" marR="7507" marT="7507" marB="7507"/>
                </a:tc>
                <a:tc>
                  <a:txBody>
                    <a:bodyPr/>
                    <a:lstStyle/>
                    <a:p>
                      <a:pPr indent="-547370"/>
                      <a:r>
                        <a:rPr lang="zh-CN" sz="1400" kern="0">
                          <a:effectLst/>
                        </a:rPr>
                        <a:t>描述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7507" marR="7507" marT="7507" marB="7507"/>
                </a:tc>
                <a:tc>
                  <a:txBody>
                    <a:bodyPr/>
                    <a:lstStyle/>
                    <a:p>
                      <a:pPr indent="-547370"/>
                      <a:r>
                        <a:rPr lang="zh-CN" sz="1400" kern="0">
                          <a:effectLst/>
                        </a:rPr>
                        <a:t>实例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7507" marR="7507" marT="7507" marB="7507"/>
                </a:tc>
              </a:tr>
              <a:tr h="794035">
                <a:tc>
                  <a:txBody>
                    <a:bodyPr/>
                    <a:lstStyle/>
                    <a:p>
                      <a:pPr indent="-547370">
                        <a:lnSpc>
                          <a:spcPts val="2400"/>
                        </a:lnSpc>
                      </a:pPr>
                      <a:r>
                        <a:rPr lang="en-US" sz="1400" kern="0">
                          <a:effectLst/>
                        </a:rPr>
                        <a:t>CHAR_LENGTH(s)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a:lnSpc>
                          <a:spcPts val="2400"/>
                        </a:lnSpc>
                      </a:pPr>
                      <a:r>
                        <a:rPr lang="zh-CN" sz="1400" kern="0">
                          <a:effectLst/>
                        </a:rPr>
                        <a:t>返回字符串</a:t>
                      </a:r>
                      <a:r>
                        <a:rPr lang="en-US" sz="1400" kern="0">
                          <a:effectLst/>
                        </a:rPr>
                        <a:t> s </a:t>
                      </a:r>
                      <a:r>
                        <a:rPr lang="zh-CN" sz="1400" kern="0">
                          <a:effectLst/>
                        </a:rPr>
                        <a:t>的字符数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latinLnBrk="1">
                        <a:lnSpc>
                          <a:spcPts val="2400"/>
                        </a:lnSpc>
                      </a:pPr>
                      <a:r>
                        <a:rPr lang="zh-CN" sz="1400" kern="0">
                          <a:effectLst/>
                        </a:rPr>
                        <a:t>返回字符串</a:t>
                      </a:r>
                      <a:r>
                        <a:rPr lang="en-US" sz="1400" kern="0">
                          <a:effectLst/>
                        </a:rPr>
                        <a:t> RUNOOB </a:t>
                      </a:r>
                      <a:r>
                        <a:rPr lang="zh-CN" sz="1400" kern="0">
                          <a:effectLst/>
                        </a:rPr>
                        <a:t>的字符数</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CHAR_LENGTH("RUNOOB") AS LengthOfString;</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r>
              <a:tr h="760285">
                <a:tc>
                  <a:txBody>
                    <a:bodyPr/>
                    <a:lstStyle/>
                    <a:p>
                      <a:pPr indent="-547370">
                        <a:lnSpc>
                          <a:spcPts val="2400"/>
                        </a:lnSpc>
                      </a:pPr>
                      <a:r>
                        <a:rPr lang="en-US" sz="1400" kern="0">
                          <a:effectLst/>
                        </a:rPr>
                        <a:t>CHARACTER_LENGTH(s)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a:lnSpc>
                          <a:spcPts val="2400"/>
                        </a:lnSpc>
                      </a:pPr>
                      <a:r>
                        <a:rPr lang="zh-CN" sz="1400" kern="0">
                          <a:effectLst/>
                        </a:rPr>
                        <a:t>返回字符串</a:t>
                      </a:r>
                      <a:r>
                        <a:rPr lang="en-US" sz="1400" kern="0">
                          <a:effectLst/>
                        </a:rPr>
                        <a:t> s </a:t>
                      </a:r>
                      <a:r>
                        <a:rPr lang="zh-CN" sz="1400" kern="0">
                          <a:effectLst/>
                        </a:rPr>
                        <a:t>的字符数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latinLnBrk="1">
                        <a:lnSpc>
                          <a:spcPts val="2400"/>
                        </a:lnSpc>
                      </a:pPr>
                      <a:r>
                        <a:rPr lang="zh-CN" sz="1400" kern="0">
                          <a:effectLst/>
                        </a:rPr>
                        <a:t>返回字符串</a:t>
                      </a:r>
                      <a:r>
                        <a:rPr lang="en-US" sz="1400" kern="0">
                          <a:effectLst/>
                        </a:rPr>
                        <a:t> RUNOOB </a:t>
                      </a:r>
                      <a:r>
                        <a:rPr lang="zh-CN" sz="1400" kern="0">
                          <a:effectLst/>
                        </a:rPr>
                        <a:t>的字符数</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CHARACTER_LENGTH("RUNOOB") AS LengthOfString;</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r>
              <a:tr h="898347">
                <a:tc>
                  <a:txBody>
                    <a:bodyPr/>
                    <a:lstStyle/>
                    <a:p>
                      <a:pPr indent="-547370">
                        <a:lnSpc>
                          <a:spcPts val="2400"/>
                        </a:lnSpc>
                      </a:pPr>
                      <a:r>
                        <a:rPr lang="en-US" sz="1400" kern="0">
                          <a:effectLst/>
                        </a:rPr>
                        <a:t>CONCAT(s1,s2...sn)</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a:lnSpc>
                          <a:spcPts val="2400"/>
                        </a:lnSpc>
                      </a:pPr>
                      <a:r>
                        <a:rPr lang="zh-CN" sz="1400" kern="0">
                          <a:effectLst/>
                        </a:rPr>
                        <a:t>字符串</a:t>
                      </a:r>
                      <a:r>
                        <a:rPr lang="en-US" sz="1400" kern="0">
                          <a:effectLst/>
                        </a:rPr>
                        <a:t> s1,s2 </a:t>
                      </a:r>
                      <a:r>
                        <a:rPr lang="zh-CN" sz="1400" kern="0">
                          <a:effectLst/>
                        </a:rPr>
                        <a:t>等多个字符串合并为一个字符串</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latinLnBrk="1">
                        <a:lnSpc>
                          <a:spcPts val="2400"/>
                        </a:lnSpc>
                      </a:pPr>
                      <a:r>
                        <a:rPr lang="zh-CN" sz="1400" kern="0">
                          <a:effectLst/>
                        </a:rPr>
                        <a:t>合并多个字符串</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CONCAT("SQL ", "Runoob ", "Gooogle ", "Facebook") AS ConcatenatedString;</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r>
              <a:tr h="1246456">
                <a:tc>
                  <a:txBody>
                    <a:bodyPr/>
                    <a:lstStyle/>
                    <a:p>
                      <a:pPr indent="-547370">
                        <a:lnSpc>
                          <a:spcPts val="2400"/>
                        </a:lnSpc>
                      </a:pPr>
                      <a:r>
                        <a:rPr lang="en-US" sz="1400" kern="0">
                          <a:effectLst/>
                        </a:rPr>
                        <a:t>CONCAT_WS(x, s1,s2...sn)</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a:lnSpc>
                          <a:spcPts val="2400"/>
                        </a:lnSpc>
                      </a:pPr>
                      <a:r>
                        <a:rPr lang="zh-CN" sz="1400" kern="0">
                          <a:effectLst/>
                        </a:rPr>
                        <a:t>同</a:t>
                      </a:r>
                      <a:r>
                        <a:rPr lang="en-US" sz="1400" kern="0">
                          <a:effectLst/>
                        </a:rPr>
                        <a:t> CONCAT(s1,s2,...) </a:t>
                      </a:r>
                      <a:r>
                        <a:rPr lang="zh-CN" sz="1400" kern="0">
                          <a:effectLst/>
                        </a:rPr>
                        <a:t>函数，但是每个字符串之间要加上</a:t>
                      </a:r>
                      <a:r>
                        <a:rPr lang="en-US" sz="1400" kern="0">
                          <a:effectLst/>
                        </a:rPr>
                        <a:t> x</a:t>
                      </a:r>
                      <a:r>
                        <a:rPr lang="zh-CN" sz="1400" kern="0">
                          <a:effectLst/>
                        </a:rPr>
                        <a:t>，</a:t>
                      </a:r>
                      <a:r>
                        <a:rPr lang="en-US" sz="1400" kern="0">
                          <a:effectLst/>
                        </a:rPr>
                        <a:t>x </a:t>
                      </a:r>
                      <a:r>
                        <a:rPr lang="zh-CN" sz="1400" kern="0">
                          <a:effectLst/>
                        </a:rPr>
                        <a:t>可以是分隔符</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latinLnBrk="1">
                        <a:lnSpc>
                          <a:spcPts val="2400"/>
                        </a:lnSpc>
                      </a:pPr>
                      <a:r>
                        <a:rPr lang="zh-CN" sz="1400" kern="0">
                          <a:effectLst/>
                        </a:rPr>
                        <a:t>合并多个字符串，并添加分隔符：</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CONCAT_WS("-", "SQL", "Tutorial", "is", "fun!")AS ConcatenatedString;</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r>
              <a:tr h="1145000">
                <a:tc>
                  <a:txBody>
                    <a:bodyPr/>
                    <a:lstStyle/>
                    <a:p>
                      <a:pPr indent="-547370">
                        <a:lnSpc>
                          <a:spcPts val="2400"/>
                        </a:lnSpc>
                      </a:pPr>
                      <a:r>
                        <a:rPr lang="en-US" sz="1400" kern="0">
                          <a:effectLst/>
                        </a:rPr>
                        <a:t>FIELD(s,s1,s2...)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a:lnSpc>
                          <a:spcPts val="2400"/>
                        </a:lnSpc>
                      </a:pPr>
                      <a:r>
                        <a:rPr lang="zh-CN" sz="1400" kern="0">
                          <a:effectLst/>
                        </a:rPr>
                        <a:t>返回第一个字符串</a:t>
                      </a:r>
                      <a:r>
                        <a:rPr lang="en-US" sz="1400" kern="0">
                          <a:effectLst/>
                        </a:rPr>
                        <a:t> s </a:t>
                      </a:r>
                      <a:r>
                        <a:rPr lang="zh-CN" sz="1400" kern="0">
                          <a:effectLst/>
                        </a:rPr>
                        <a:t>在字符串列表</a:t>
                      </a:r>
                      <a:r>
                        <a:rPr lang="en-US" sz="1400" kern="0">
                          <a:effectLst/>
                        </a:rPr>
                        <a:t>(s1,s2...)</a:t>
                      </a:r>
                      <a:r>
                        <a:rPr lang="zh-CN" sz="1400" kern="0">
                          <a:effectLst/>
                        </a:rPr>
                        <a:t>中的位置</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c>
                  <a:txBody>
                    <a:bodyPr/>
                    <a:lstStyle/>
                    <a:p>
                      <a:pPr indent="-547370" latinLnBrk="1">
                        <a:lnSpc>
                          <a:spcPts val="2400"/>
                        </a:lnSpc>
                      </a:pPr>
                      <a:r>
                        <a:rPr lang="zh-CN" sz="1400" kern="0">
                          <a:effectLst/>
                        </a:rPr>
                        <a:t>返回字符串</a:t>
                      </a:r>
                      <a:r>
                        <a:rPr lang="en-US" sz="1400" kern="0">
                          <a:effectLst/>
                        </a:rPr>
                        <a:t> c </a:t>
                      </a:r>
                      <a:r>
                        <a:rPr lang="zh-CN" sz="1400" kern="0">
                          <a:effectLst/>
                        </a:rPr>
                        <a:t>在列表值中的位置：</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FIELD("c", "a", "b", "c", "d", "e");</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12512" marR="12512" marT="17517" marB="17517"/>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21201" y="1635974"/>
            <a:ext cx="9648484" cy="688938"/>
          </a:xfrm>
        </p:spPr>
        <p:txBody>
          <a:bodyPr/>
          <a:lstStyle/>
          <a:p>
            <a:pPr>
              <a:buFont typeface="Wingdings" panose="05000000000000000000" pitchFamily="2" charset="2"/>
              <a:buChar char="u"/>
            </a:pPr>
            <a:r>
              <a:rPr lang="zh-CN" altLang="en-US"/>
              <a:t>高级语言</a:t>
            </a:r>
            <a:endParaRPr lang="zh-CN" altLang="en-US"/>
          </a:p>
        </p:txBody>
      </p:sp>
      <p:sp>
        <p:nvSpPr>
          <p:cNvPr id="3" name="标题 2"/>
          <p:cNvSpPr>
            <a:spLocks noGrp="1"/>
          </p:cNvSpPr>
          <p:nvPr>
            <p:ph type="title"/>
          </p:nvPr>
        </p:nvSpPr>
        <p:spPr/>
        <p:txBody>
          <a:bodyPr/>
          <a:lstStyle/>
          <a:p>
            <a:r>
              <a:rPr kumimoji="1" lang="zh-CN" altLang="en-US"/>
              <a:t>计算机语言</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、编程语言概述</a:t>
            </a:r>
            <a:endParaRPr kumimoji="1" lang="zh-CN" altLang="en-US" dirty="0"/>
          </a:p>
        </p:txBody>
      </p:sp>
      <p:sp>
        <p:nvSpPr>
          <p:cNvPr id="12" name="文本框 11"/>
          <p:cNvSpPr txBox="1"/>
          <p:nvPr/>
        </p:nvSpPr>
        <p:spPr>
          <a:xfrm>
            <a:off x="1458953" y="2222678"/>
            <a:ext cx="9929508" cy="2918748"/>
          </a:xfrm>
          <a:prstGeom prst="rect">
            <a:avLst/>
          </a:prstGeom>
          <a:noFill/>
          <a:ln>
            <a:solidFill>
              <a:schemeClr val="tx1"/>
            </a:solidFill>
          </a:ln>
        </p:spPr>
        <p:txBody>
          <a:bodyPr wrap="square">
            <a:spAutoFit/>
          </a:bodyPr>
          <a:lstStyle/>
          <a:p>
            <a:pPr>
              <a:spcBef>
                <a:spcPts val="360"/>
              </a:spcBef>
              <a:spcAft>
                <a:spcPts val="360"/>
              </a:spcAft>
            </a:pP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cate_name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max</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max_price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goods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group</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cate_name</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g_newleft </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150"/>
              </a:spcBef>
              <a:spcAft>
                <a:spcPts val="150"/>
              </a:spcAft>
            </a:pP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join</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goods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g_new</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cate_name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cate_name </a:t>
            </a:r>
            <a:r>
              <a:rPr lang="en-US" altLang="zh-CN" sz="1800" b="1">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g_new</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max_price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price</a:t>
            </a:r>
            <a:r>
              <a:rPr lang="en-US" altLang="zh-CN" sz="1800" b="1">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a:effectLst/>
              <a:latin typeface="微软雅黑 Light" panose="020B0502040204020203" pitchFamily="34" charset="-122"/>
              <a:ea typeface="微软雅黑 Light" panose="020B0502040204020203" pitchFamily="34" charset="-122"/>
              <a:cs typeface="Times New Roman" panose="02020603050405020304" pitchFamily="18" charset="0"/>
            </a:endParaRPr>
          </a:p>
        </p:txBody>
      </p:sp>
      <p:pic>
        <p:nvPicPr>
          <p:cNvPr id="7" name="图片 6"/>
          <p:cNvPicPr/>
          <p:nvPr/>
        </p:nvPicPr>
        <p:blipFill>
          <a:blip r:embed="rId1">
            <a:extLst>
              <a:ext uri="{28A0092B-C50C-407E-A947-70E740481C1C}">
                <a14:useLocalDpi xmlns:a14="http://schemas.microsoft.com/office/drawing/2010/main" val="0"/>
              </a:ext>
            </a:extLst>
          </a:blip>
          <a:srcRect/>
          <a:stretch>
            <a:fillRect/>
          </a:stretch>
        </p:blipFill>
        <p:spPr bwMode="auto">
          <a:xfrm>
            <a:off x="4143983" y="5306303"/>
            <a:ext cx="2529190" cy="1307508"/>
          </a:xfrm>
          <a:prstGeom prst="rect">
            <a:avLst/>
          </a:prstGeom>
          <a:noFill/>
          <a:ln>
            <a:noFill/>
          </a:ln>
        </p:spPr>
      </p:pic>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lang="zh-CN" altLang="en-US"/>
              <a:t>字符串</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5" name="表格 4"/>
          <p:cNvGraphicFramePr>
            <a:graphicFrameLocks noGrp="1"/>
          </p:cNvGraphicFramePr>
          <p:nvPr/>
        </p:nvGraphicFramePr>
        <p:xfrm>
          <a:off x="838200" y="1738461"/>
          <a:ext cx="10515599" cy="4099560"/>
        </p:xfrm>
        <a:graphic>
          <a:graphicData uri="http://schemas.openxmlformats.org/drawingml/2006/table">
            <a:tbl>
              <a:tblPr firstRow="1" firstCol="1" bandRow="1">
                <a:tableStyleId>{5C22544A-7EE6-4342-B048-85BDC9FD1C3A}</a:tableStyleId>
              </a:tblPr>
              <a:tblGrid>
                <a:gridCol w="3299795"/>
                <a:gridCol w="4056918"/>
                <a:gridCol w="3158886"/>
              </a:tblGrid>
              <a:tr h="0">
                <a:tc>
                  <a:txBody>
                    <a:bodyPr/>
                    <a:lstStyle/>
                    <a:p>
                      <a:pPr indent="-547370"/>
                      <a:r>
                        <a:rPr lang="zh-CN" sz="1400" kern="0">
                          <a:effectLst/>
                        </a:rPr>
                        <a:t>函数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描述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实例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0">
                <a:tc>
                  <a:txBody>
                    <a:bodyPr/>
                    <a:lstStyle/>
                    <a:p>
                      <a:pPr indent="-547370">
                        <a:lnSpc>
                          <a:spcPts val="2400"/>
                        </a:lnSpc>
                      </a:pPr>
                      <a:r>
                        <a:rPr lang="en-US" sz="1400" kern="0">
                          <a:effectLst/>
                        </a:rPr>
                        <a:t>LTRIM(s)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去掉字符串</a:t>
                      </a:r>
                      <a:r>
                        <a:rPr lang="en-US" sz="1400" kern="0">
                          <a:effectLst/>
                        </a:rPr>
                        <a:t> s </a:t>
                      </a:r>
                      <a:r>
                        <a:rPr lang="zh-CN" sz="1400" kern="0">
                          <a:effectLst/>
                        </a:rPr>
                        <a:t>开始处的空格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400" kern="0">
                          <a:effectLst/>
                        </a:rPr>
                        <a:t>去掉字符串</a:t>
                      </a:r>
                      <a:r>
                        <a:rPr lang="en-US" sz="1400" kern="0">
                          <a:effectLst/>
                        </a:rPr>
                        <a:t> RUNOOB</a:t>
                      </a:r>
                      <a:r>
                        <a:rPr lang="zh-CN" sz="1400" kern="0">
                          <a:effectLst/>
                        </a:rPr>
                        <a:t>开始处的空格：</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LTRIM("    RUNOOB") AS LeftTrimmedString;-- RUNOOB</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400" kern="0">
                          <a:effectLst/>
                        </a:rPr>
                        <a:t>MID(s,n,len)</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从字符串</a:t>
                      </a:r>
                      <a:r>
                        <a:rPr lang="en-US" sz="1400" kern="0">
                          <a:effectLst/>
                        </a:rPr>
                        <a:t> s </a:t>
                      </a:r>
                      <a:r>
                        <a:rPr lang="zh-CN" sz="1400" kern="0">
                          <a:effectLst/>
                        </a:rPr>
                        <a:t>的</a:t>
                      </a:r>
                      <a:r>
                        <a:rPr lang="en-US" sz="1400" kern="0">
                          <a:effectLst/>
                        </a:rPr>
                        <a:t> n </a:t>
                      </a:r>
                      <a:r>
                        <a:rPr lang="zh-CN" sz="1400" kern="0">
                          <a:effectLst/>
                        </a:rPr>
                        <a:t>位置截取长度为</a:t>
                      </a:r>
                      <a:r>
                        <a:rPr lang="en-US" sz="1400" kern="0">
                          <a:effectLst/>
                        </a:rPr>
                        <a:t> len </a:t>
                      </a:r>
                      <a:r>
                        <a:rPr lang="zh-CN" sz="1400" kern="0">
                          <a:effectLst/>
                        </a:rPr>
                        <a:t>的子字符串，同</a:t>
                      </a:r>
                      <a:r>
                        <a:rPr lang="en-US" sz="1400" kern="0">
                          <a:effectLst/>
                        </a:rPr>
                        <a:t> SUBSTRING(s,n,len)</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400" kern="0">
                          <a:effectLst/>
                        </a:rPr>
                        <a:t>从字符串</a:t>
                      </a:r>
                      <a:r>
                        <a:rPr lang="en-US" sz="1400" kern="0">
                          <a:effectLst/>
                        </a:rPr>
                        <a:t> RUNOOB </a:t>
                      </a:r>
                      <a:r>
                        <a:rPr lang="zh-CN" sz="1400" kern="0">
                          <a:effectLst/>
                        </a:rPr>
                        <a:t>中的第</a:t>
                      </a:r>
                      <a:r>
                        <a:rPr lang="en-US" sz="1400" kern="0">
                          <a:effectLst/>
                        </a:rPr>
                        <a:t> 2 </a:t>
                      </a:r>
                      <a:r>
                        <a:rPr lang="zh-CN" sz="1400" kern="0">
                          <a:effectLst/>
                        </a:rPr>
                        <a:t>个位置截取</a:t>
                      </a:r>
                      <a:r>
                        <a:rPr lang="en-US" sz="1400" kern="0">
                          <a:effectLst/>
                        </a:rPr>
                        <a:t> 3</a:t>
                      </a:r>
                      <a:r>
                        <a:rPr lang="zh-CN" sz="1400" kern="0">
                          <a:effectLst/>
                        </a:rPr>
                        <a:t>个 字符：</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MID("RUNOOB", 2, 3) AS ExtractString; -- UNO</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400" kern="0">
                          <a:effectLst/>
                        </a:rPr>
                        <a:t>POSITION(s1 IN 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从字符串</a:t>
                      </a:r>
                      <a:r>
                        <a:rPr lang="en-US" sz="1400" kern="0">
                          <a:effectLst/>
                        </a:rPr>
                        <a:t> s </a:t>
                      </a:r>
                      <a:r>
                        <a:rPr lang="zh-CN" sz="1400" kern="0">
                          <a:effectLst/>
                        </a:rPr>
                        <a:t>中获取</a:t>
                      </a:r>
                      <a:r>
                        <a:rPr lang="en-US" sz="1400" kern="0">
                          <a:effectLst/>
                        </a:rPr>
                        <a:t> s1 </a:t>
                      </a:r>
                      <a:r>
                        <a:rPr lang="zh-CN" sz="1400" kern="0">
                          <a:effectLst/>
                        </a:rPr>
                        <a:t>的开始位置</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400" kern="0">
                          <a:effectLst/>
                        </a:rPr>
                        <a:t>返回字符串</a:t>
                      </a:r>
                      <a:r>
                        <a:rPr lang="en-US" sz="1400" kern="0">
                          <a:effectLst/>
                        </a:rPr>
                        <a:t> abc </a:t>
                      </a:r>
                      <a:r>
                        <a:rPr lang="zh-CN" sz="1400" kern="0">
                          <a:effectLst/>
                        </a:rPr>
                        <a:t>中</a:t>
                      </a:r>
                      <a:r>
                        <a:rPr lang="en-US" sz="1400" kern="0">
                          <a:effectLst/>
                        </a:rPr>
                        <a:t> b </a:t>
                      </a:r>
                      <a:r>
                        <a:rPr lang="zh-CN" sz="1400" kern="0">
                          <a:effectLst/>
                        </a:rPr>
                        <a:t>的位置：</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POSITION('b' in 'abc') -- 2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400" kern="0">
                          <a:effectLst/>
                        </a:rPr>
                        <a:t>REPLACE(s,s1,s2)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将字符串</a:t>
                      </a:r>
                      <a:r>
                        <a:rPr lang="en-US" sz="1400" kern="0">
                          <a:effectLst/>
                        </a:rPr>
                        <a:t> s2 </a:t>
                      </a:r>
                      <a:r>
                        <a:rPr lang="zh-CN" sz="1400" kern="0">
                          <a:effectLst/>
                        </a:rPr>
                        <a:t>替代字符串</a:t>
                      </a:r>
                      <a:r>
                        <a:rPr lang="en-US" sz="1400" kern="0">
                          <a:effectLst/>
                        </a:rPr>
                        <a:t> s </a:t>
                      </a:r>
                      <a:r>
                        <a:rPr lang="zh-CN" sz="1400" kern="0">
                          <a:effectLst/>
                        </a:rPr>
                        <a:t>中的字符串</a:t>
                      </a:r>
                      <a:r>
                        <a:rPr lang="en-US" sz="1400" kern="0">
                          <a:effectLst/>
                        </a:rPr>
                        <a:t> s1</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400" kern="0">
                          <a:effectLst/>
                        </a:rPr>
                        <a:t>将字符串</a:t>
                      </a:r>
                      <a:r>
                        <a:rPr lang="en-US" sz="1400" kern="0">
                          <a:effectLst/>
                        </a:rPr>
                        <a:t> abc </a:t>
                      </a:r>
                      <a:r>
                        <a:rPr lang="zh-CN" sz="1400" kern="0">
                          <a:effectLst/>
                        </a:rPr>
                        <a:t>中的字符</a:t>
                      </a:r>
                      <a:r>
                        <a:rPr lang="en-US" sz="1400" kern="0">
                          <a:effectLst/>
                        </a:rPr>
                        <a:t> a </a:t>
                      </a:r>
                      <a:r>
                        <a:rPr lang="zh-CN" sz="1400" kern="0">
                          <a:effectLst/>
                        </a:rPr>
                        <a:t>替换为字符</a:t>
                      </a:r>
                      <a:r>
                        <a:rPr lang="en-US" sz="1400" kern="0">
                          <a:effectLst/>
                        </a:rPr>
                        <a:t> x</a:t>
                      </a:r>
                      <a:r>
                        <a:rPr lang="zh-CN" sz="1400" kern="0">
                          <a:effectLst/>
                        </a:rPr>
                        <a:t>：</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REPLACE('abc','a','x') --xbc</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400" kern="0">
                          <a:effectLst/>
                        </a:rPr>
                        <a:t>REVERSE(s)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将字符串</a:t>
                      </a:r>
                      <a:r>
                        <a:rPr lang="en-US" sz="1400" kern="0">
                          <a:effectLst/>
                        </a:rPr>
                        <a:t>s</a:t>
                      </a:r>
                      <a:r>
                        <a:rPr lang="zh-CN" sz="1400" kern="0">
                          <a:effectLst/>
                        </a:rPr>
                        <a:t>的顺序反过来</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400" kern="0">
                          <a:effectLst/>
                        </a:rPr>
                        <a:t>将字符串</a:t>
                      </a:r>
                      <a:r>
                        <a:rPr lang="en-US" sz="1400" kern="0">
                          <a:effectLst/>
                        </a:rPr>
                        <a:t> abc </a:t>
                      </a:r>
                      <a:r>
                        <a:rPr lang="zh-CN" sz="1400" kern="0">
                          <a:effectLst/>
                        </a:rPr>
                        <a:t>的顺序反过来：</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REVERSE('abc') -- cba</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lang="zh-CN" altLang="en-US"/>
              <a:t>字符串</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5" name="表格 4"/>
          <p:cNvGraphicFramePr>
            <a:graphicFrameLocks noGrp="1"/>
          </p:cNvGraphicFramePr>
          <p:nvPr/>
        </p:nvGraphicFramePr>
        <p:xfrm>
          <a:off x="517526" y="1541341"/>
          <a:ext cx="11156947" cy="4307198"/>
        </p:xfrm>
        <a:graphic>
          <a:graphicData uri="http://schemas.openxmlformats.org/drawingml/2006/table">
            <a:tbl>
              <a:tblPr firstRow="1" firstCol="1" bandRow="1">
                <a:tableStyleId>{5C22544A-7EE6-4342-B048-85BDC9FD1C3A}</a:tableStyleId>
              </a:tblPr>
              <a:tblGrid>
                <a:gridCol w="3501050"/>
                <a:gridCol w="4304350"/>
                <a:gridCol w="3351547"/>
              </a:tblGrid>
              <a:tr h="236607">
                <a:tc>
                  <a:txBody>
                    <a:bodyPr/>
                    <a:lstStyle/>
                    <a:p>
                      <a:pPr indent="-547370"/>
                      <a:r>
                        <a:rPr lang="zh-CN" sz="1200" kern="0">
                          <a:effectLst/>
                        </a:rPr>
                        <a:t>函数</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描述</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实例</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612738">
                <a:tc>
                  <a:txBody>
                    <a:bodyPr/>
                    <a:lstStyle/>
                    <a:p>
                      <a:pPr indent="-547370">
                        <a:lnSpc>
                          <a:spcPts val="2400"/>
                        </a:lnSpc>
                      </a:pPr>
                      <a:r>
                        <a:rPr lang="en-US" sz="1200" kern="0">
                          <a:effectLst/>
                        </a:rPr>
                        <a:t>RIGHT(s,n)</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返回字符串</a:t>
                      </a:r>
                      <a:r>
                        <a:rPr lang="en-US" sz="1200" kern="0">
                          <a:effectLst/>
                        </a:rPr>
                        <a:t> s </a:t>
                      </a:r>
                      <a:r>
                        <a:rPr lang="zh-CN" sz="1200" kern="0">
                          <a:effectLst/>
                        </a:rPr>
                        <a:t>的后</a:t>
                      </a:r>
                      <a:r>
                        <a:rPr lang="en-US" sz="1200" kern="0">
                          <a:effectLst/>
                        </a:rPr>
                        <a:t> n </a:t>
                      </a:r>
                      <a:r>
                        <a:rPr lang="zh-CN" sz="1200" kern="0">
                          <a:effectLst/>
                        </a:rPr>
                        <a:t>个字符</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200" kern="0">
                          <a:effectLst/>
                        </a:rPr>
                        <a:t>返回字符串</a:t>
                      </a:r>
                      <a:r>
                        <a:rPr lang="en-US" sz="1200" kern="0">
                          <a:effectLst/>
                        </a:rPr>
                        <a:t> runoob </a:t>
                      </a:r>
                      <a:r>
                        <a:rPr lang="zh-CN" sz="1200" kern="0">
                          <a:effectLst/>
                        </a:rPr>
                        <a:t>的后两个字符：</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RIGHT('runoob',2) -- ob</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00522">
                <a:tc>
                  <a:txBody>
                    <a:bodyPr/>
                    <a:lstStyle/>
                    <a:p>
                      <a:pPr indent="-547370">
                        <a:lnSpc>
                          <a:spcPts val="2400"/>
                        </a:lnSpc>
                      </a:pPr>
                      <a:r>
                        <a:rPr lang="en-US" sz="1200" kern="0">
                          <a:effectLst/>
                        </a:rPr>
                        <a:t>RTRIM(s)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去掉字符串</a:t>
                      </a:r>
                      <a:r>
                        <a:rPr lang="en-US" sz="1200" kern="0">
                          <a:effectLst/>
                        </a:rPr>
                        <a:t> s </a:t>
                      </a:r>
                      <a:r>
                        <a:rPr lang="zh-CN" sz="1200" kern="0">
                          <a:effectLst/>
                        </a:rPr>
                        <a:t>结尾处的空格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200" kern="0">
                          <a:effectLst/>
                        </a:rPr>
                        <a:t>去掉字符串</a:t>
                      </a:r>
                      <a:r>
                        <a:rPr lang="en-US" sz="1200" kern="0">
                          <a:effectLst/>
                        </a:rPr>
                        <a:t> RUNOOB </a:t>
                      </a:r>
                      <a:r>
                        <a:rPr lang="zh-CN" sz="1200" kern="0">
                          <a:effectLst/>
                        </a:rPr>
                        <a:t>的末尾空格：</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RTRIM("RUNOOB     ") AS RightTrimmedString;   -- RUNOOB</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694298">
                <a:tc>
                  <a:txBody>
                    <a:bodyPr/>
                    <a:lstStyle/>
                    <a:p>
                      <a:pPr indent="-547370">
                        <a:lnSpc>
                          <a:spcPts val="2400"/>
                        </a:lnSpc>
                      </a:pPr>
                      <a:r>
                        <a:rPr lang="en-US" sz="1200" kern="0">
                          <a:effectLst/>
                        </a:rPr>
                        <a:t>STRCMP(s1,s2)</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比较字符串</a:t>
                      </a:r>
                      <a:r>
                        <a:rPr lang="en-US" sz="1200" kern="0">
                          <a:effectLst/>
                        </a:rPr>
                        <a:t> s1 </a:t>
                      </a:r>
                      <a:r>
                        <a:rPr lang="zh-CN" sz="1200" kern="0">
                          <a:effectLst/>
                        </a:rPr>
                        <a:t>和</a:t>
                      </a:r>
                      <a:r>
                        <a:rPr lang="en-US" sz="1200" kern="0">
                          <a:effectLst/>
                        </a:rPr>
                        <a:t> s2</a:t>
                      </a:r>
                      <a:r>
                        <a:rPr lang="zh-CN" sz="1200" kern="0">
                          <a:effectLst/>
                        </a:rPr>
                        <a:t>，如果</a:t>
                      </a:r>
                      <a:r>
                        <a:rPr lang="en-US" sz="1200" kern="0">
                          <a:effectLst/>
                        </a:rPr>
                        <a:t> s1 </a:t>
                      </a:r>
                      <a:r>
                        <a:rPr lang="zh-CN" sz="1200" kern="0">
                          <a:effectLst/>
                        </a:rPr>
                        <a:t>与</a:t>
                      </a:r>
                      <a:r>
                        <a:rPr lang="en-US" sz="1200" kern="0">
                          <a:effectLst/>
                        </a:rPr>
                        <a:t> s2 </a:t>
                      </a:r>
                      <a:r>
                        <a:rPr lang="zh-CN" sz="1200" kern="0">
                          <a:effectLst/>
                        </a:rPr>
                        <a:t>相等返回</a:t>
                      </a:r>
                      <a:r>
                        <a:rPr lang="en-US" sz="1200" kern="0">
                          <a:effectLst/>
                        </a:rPr>
                        <a:t> 0 </a:t>
                      </a:r>
                      <a:r>
                        <a:rPr lang="zh-CN" sz="1200" kern="0">
                          <a:effectLst/>
                        </a:rPr>
                        <a:t>，如果</a:t>
                      </a:r>
                      <a:r>
                        <a:rPr lang="en-US" sz="1200" kern="0">
                          <a:effectLst/>
                        </a:rPr>
                        <a:t> s1&gt;s2 </a:t>
                      </a:r>
                      <a:r>
                        <a:rPr lang="zh-CN" sz="1200" kern="0">
                          <a:effectLst/>
                        </a:rPr>
                        <a:t>返回</a:t>
                      </a:r>
                      <a:r>
                        <a:rPr lang="en-US" sz="1200" kern="0">
                          <a:effectLst/>
                        </a:rPr>
                        <a:t> 1</a:t>
                      </a:r>
                      <a:r>
                        <a:rPr lang="zh-CN" sz="1200" kern="0">
                          <a:effectLst/>
                        </a:rPr>
                        <a:t>，如果</a:t>
                      </a:r>
                      <a:r>
                        <a:rPr lang="en-US" sz="1200" kern="0">
                          <a:effectLst/>
                        </a:rPr>
                        <a:t> s1&lt;s2 </a:t>
                      </a:r>
                      <a:r>
                        <a:rPr lang="zh-CN" sz="1200" kern="0">
                          <a:effectLst/>
                        </a:rPr>
                        <a:t>返回</a:t>
                      </a:r>
                      <a:r>
                        <a:rPr lang="en-US" sz="1200" kern="0">
                          <a:effectLst/>
                        </a:rPr>
                        <a:t> -1</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200" kern="0">
                          <a:effectLst/>
                        </a:rPr>
                        <a:t>比较字符串：</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STRCMP("runoob", "runoob");  -- 0</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1100975">
                <a:tc>
                  <a:txBody>
                    <a:bodyPr/>
                    <a:lstStyle/>
                    <a:p>
                      <a:pPr indent="-547370">
                        <a:lnSpc>
                          <a:spcPts val="2400"/>
                        </a:lnSpc>
                      </a:pPr>
                      <a:r>
                        <a:rPr lang="en-US" sz="1200" kern="0">
                          <a:effectLst/>
                        </a:rPr>
                        <a:t>SUBSTR(s, start, length)</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从字符串</a:t>
                      </a:r>
                      <a:r>
                        <a:rPr lang="en-US" sz="1200" kern="0">
                          <a:effectLst/>
                        </a:rPr>
                        <a:t> s </a:t>
                      </a:r>
                      <a:r>
                        <a:rPr lang="zh-CN" sz="1200" kern="0">
                          <a:effectLst/>
                        </a:rPr>
                        <a:t>的</a:t>
                      </a:r>
                      <a:r>
                        <a:rPr lang="en-US" sz="1200" kern="0">
                          <a:effectLst/>
                        </a:rPr>
                        <a:t> start </a:t>
                      </a:r>
                      <a:r>
                        <a:rPr lang="zh-CN" sz="1200" kern="0">
                          <a:effectLst/>
                        </a:rPr>
                        <a:t>位置截取长度为</a:t>
                      </a:r>
                      <a:r>
                        <a:rPr lang="en-US" sz="1200" kern="0">
                          <a:effectLst/>
                        </a:rPr>
                        <a:t> length </a:t>
                      </a:r>
                      <a:r>
                        <a:rPr lang="zh-CN" sz="1200" kern="0">
                          <a:effectLst/>
                        </a:rPr>
                        <a:t>的子字符串</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200" kern="0">
                          <a:effectLst/>
                        </a:rPr>
                        <a:t>从字符串</a:t>
                      </a:r>
                      <a:r>
                        <a:rPr lang="en-US" sz="1200" kern="0">
                          <a:effectLst/>
                        </a:rPr>
                        <a:t> RUNOOB </a:t>
                      </a:r>
                      <a:r>
                        <a:rPr lang="zh-CN" sz="1200" kern="0">
                          <a:effectLst/>
                        </a:rPr>
                        <a:t>中的第</a:t>
                      </a:r>
                      <a:r>
                        <a:rPr lang="en-US" sz="1200" kern="0">
                          <a:effectLst/>
                        </a:rPr>
                        <a:t> 2 </a:t>
                      </a:r>
                      <a:r>
                        <a:rPr lang="zh-CN" sz="1200" kern="0">
                          <a:effectLst/>
                        </a:rPr>
                        <a:t>个位置截取</a:t>
                      </a:r>
                      <a:r>
                        <a:rPr lang="en-US" sz="1200" kern="0">
                          <a:effectLst/>
                        </a:rPr>
                        <a:t> 3</a:t>
                      </a:r>
                      <a:r>
                        <a:rPr lang="zh-CN" sz="1200" kern="0">
                          <a:effectLst/>
                        </a:rPr>
                        <a:t>个 字符：</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SUBSTR("RUNOOB", 2, 3) AS ExtractString; -- UNO</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28147">
                <a:tc>
                  <a:txBody>
                    <a:bodyPr/>
                    <a:lstStyle/>
                    <a:p>
                      <a:pPr indent="-547370">
                        <a:lnSpc>
                          <a:spcPts val="2400"/>
                        </a:lnSpc>
                      </a:pPr>
                      <a:r>
                        <a:rPr lang="en-US" sz="1200" kern="0">
                          <a:effectLst/>
                        </a:rPr>
                        <a:t>SUBSTRING(s, start, length)</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从字符串</a:t>
                      </a:r>
                      <a:r>
                        <a:rPr lang="en-US" sz="1200" kern="0">
                          <a:effectLst/>
                        </a:rPr>
                        <a:t> s </a:t>
                      </a:r>
                      <a:r>
                        <a:rPr lang="zh-CN" sz="1200" kern="0">
                          <a:effectLst/>
                        </a:rPr>
                        <a:t>的</a:t>
                      </a:r>
                      <a:r>
                        <a:rPr lang="en-US" sz="1200" kern="0">
                          <a:effectLst/>
                        </a:rPr>
                        <a:t> start </a:t>
                      </a:r>
                      <a:r>
                        <a:rPr lang="zh-CN" sz="1200" kern="0">
                          <a:effectLst/>
                        </a:rPr>
                        <a:t>位置截取长度为</a:t>
                      </a:r>
                      <a:r>
                        <a:rPr lang="en-US" sz="1200" kern="0">
                          <a:effectLst/>
                        </a:rPr>
                        <a:t> length </a:t>
                      </a:r>
                      <a:r>
                        <a:rPr lang="zh-CN" sz="1200" kern="0">
                          <a:effectLst/>
                        </a:rPr>
                        <a:t>的子字符串</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200" kern="0">
                          <a:effectLst/>
                        </a:rPr>
                        <a:t>从字符串</a:t>
                      </a:r>
                      <a:r>
                        <a:rPr lang="en-US" sz="1200" kern="0">
                          <a:effectLst/>
                        </a:rPr>
                        <a:t> RUNOOB </a:t>
                      </a:r>
                      <a:r>
                        <a:rPr lang="zh-CN" sz="1200" kern="0">
                          <a:effectLst/>
                        </a:rPr>
                        <a:t>中的第</a:t>
                      </a:r>
                      <a:r>
                        <a:rPr lang="en-US" sz="1200" kern="0">
                          <a:effectLst/>
                        </a:rPr>
                        <a:t> 2 </a:t>
                      </a:r>
                      <a:r>
                        <a:rPr lang="zh-CN" sz="1200" kern="0">
                          <a:effectLst/>
                        </a:rPr>
                        <a:t>个位置截取</a:t>
                      </a:r>
                      <a:r>
                        <a:rPr lang="en-US" sz="1200" kern="0">
                          <a:effectLst/>
                        </a:rPr>
                        <a:t> 3</a:t>
                      </a:r>
                      <a:r>
                        <a:rPr lang="zh-CN" sz="1200" kern="0">
                          <a:effectLst/>
                        </a:rPr>
                        <a:t>个 字符：</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SUBSTRING("RUNOOB", 2, 3) AS ExtractString; -- UNO</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lang="zh-CN" altLang="en-US"/>
              <a:t>字符串</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5" name="表格 4"/>
          <p:cNvGraphicFramePr>
            <a:graphicFrameLocks noGrp="1"/>
          </p:cNvGraphicFramePr>
          <p:nvPr/>
        </p:nvGraphicFramePr>
        <p:xfrm>
          <a:off x="822299" y="1618090"/>
          <a:ext cx="10293626" cy="4712199"/>
        </p:xfrm>
        <a:graphic>
          <a:graphicData uri="http://schemas.openxmlformats.org/drawingml/2006/table">
            <a:tbl>
              <a:tblPr firstRow="1" firstCol="1" bandRow="1">
                <a:tableStyleId>{5C22544A-7EE6-4342-B048-85BDC9FD1C3A}</a:tableStyleId>
              </a:tblPr>
              <a:tblGrid>
                <a:gridCol w="3230140"/>
                <a:gridCol w="3971281"/>
                <a:gridCol w="3092205"/>
              </a:tblGrid>
              <a:tr h="302269">
                <a:tc>
                  <a:txBody>
                    <a:bodyPr/>
                    <a:lstStyle/>
                    <a:p>
                      <a:pPr indent="-547370"/>
                      <a:r>
                        <a:rPr lang="zh-CN" sz="1400" kern="0">
                          <a:effectLst/>
                        </a:rPr>
                        <a:t>函数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描述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实例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881986">
                <a:tc>
                  <a:txBody>
                    <a:bodyPr/>
                    <a:lstStyle/>
                    <a:p>
                      <a:pPr indent="-547370">
                        <a:lnSpc>
                          <a:spcPts val="2400"/>
                        </a:lnSpc>
                      </a:pPr>
                      <a:r>
                        <a:rPr lang="en-US" sz="1400" kern="0">
                          <a:effectLst/>
                        </a:rPr>
                        <a:t>TRIM(s)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去掉字符串</a:t>
                      </a:r>
                      <a:r>
                        <a:rPr lang="en-US" sz="1400" kern="0">
                          <a:effectLst/>
                        </a:rPr>
                        <a:t> s </a:t>
                      </a:r>
                      <a:r>
                        <a:rPr lang="zh-CN" sz="1400" kern="0">
                          <a:effectLst/>
                        </a:rPr>
                        <a:t>开始和结尾处的空格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400" kern="0">
                          <a:effectLst/>
                        </a:rPr>
                        <a:t>去掉字符串</a:t>
                      </a:r>
                      <a:r>
                        <a:rPr lang="en-US" sz="1400" kern="0">
                          <a:effectLst/>
                        </a:rPr>
                        <a:t> RUNOOB </a:t>
                      </a:r>
                      <a:r>
                        <a:rPr lang="zh-CN" sz="1400" kern="0">
                          <a:effectLst/>
                        </a:rPr>
                        <a:t>的首尾空格：</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TRIM('    RUNOOB    ') AS TrimmedString;</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81986">
                <a:tc>
                  <a:txBody>
                    <a:bodyPr/>
                    <a:lstStyle/>
                    <a:p>
                      <a:pPr indent="-547370">
                        <a:lnSpc>
                          <a:spcPts val="2400"/>
                        </a:lnSpc>
                      </a:pPr>
                      <a:r>
                        <a:rPr lang="en-US" sz="1400" kern="0">
                          <a:effectLst/>
                        </a:rPr>
                        <a:t>UCASE(s)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将字符串转换为大写</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400" kern="0">
                          <a:effectLst/>
                        </a:rPr>
                        <a:t>将字符串</a:t>
                      </a:r>
                      <a:r>
                        <a:rPr lang="en-US" sz="1400" kern="0">
                          <a:effectLst/>
                        </a:rPr>
                        <a:t> runoob </a:t>
                      </a:r>
                      <a:r>
                        <a:rPr lang="zh-CN" sz="1400" kern="0">
                          <a:effectLst/>
                        </a:rPr>
                        <a:t>转换为大写：</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UCASE("runoob"); -- RUNOOB</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81986">
                <a:tc>
                  <a:txBody>
                    <a:bodyPr/>
                    <a:lstStyle/>
                    <a:p>
                      <a:pPr indent="-547370">
                        <a:lnSpc>
                          <a:spcPts val="2400"/>
                        </a:lnSpc>
                      </a:pPr>
                      <a:r>
                        <a:rPr lang="en-US" sz="1400" kern="0">
                          <a:effectLst/>
                        </a:rPr>
                        <a:t>UPPER(s)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将字符串转换为大写</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zh-CN" sz="1400" kern="0">
                          <a:effectLst/>
                        </a:rPr>
                        <a:t>将字符串</a:t>
                      </a:r>
                      <a:r>
                        <a:rPr lang="en-US" sz="1400" kern="0">
                          <a:effectLst/>
                        </a:rPr>
                        <a:t> runoob </a:t>
                      </a:r>
                      <a:r>
                        <a:rPr lang="zh-CN" sz="1400" kern="0">
                          <a:effectLst/>
                        </a:rPr>
                        <a:t>转换为大写：</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UPPER("runoob"); -- RUNOOB</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81986">
                <a:tc>
                  <a:txBody>
                    <a:bodyPr/>
                    <a:lstStyle/>
                    <a:p>
                      <a:pPr marL="0" marR="0" lvl="0" indent="-547370" algn="l" defTabSz="1219200" rtl="0" eaLnBrk="1" fontAlgn="auto" latinLnBrk="0" hangingPunct="1">
                        <a:lnSpc>
                          <a:spcPts val="2400"/>
                        </a:lnSpc>
                        <a:spcBef>
                          <a:spcPts val="0"/>
                        </a:spcBef>
                        <a:spcAft>
                          <a:spcPts val="0"/>
                        </a:spcAft>
                        <a:buClrTx/>
                        <a:buSzTx/>
                        <a:buFontTx/>
                        <a:buNone/>
                        <a:defRPr/>
                      </a:pPr>
                      <a:r>
                        <a:rPr lang="en-US" altLang="zh-CN" sz="1400">
                          <a:effectLst/>
                        </a:rPr>
                        <a:t>LCASE(s)</a:t>
                      </a:r>
                      <a:endParaRPr lang="en-US" altLang="zh-CN" sz="1400">
                        <a:effectLst/>
                      </a:endParaRPr>
                    </a:p>
                    <a:p>
                      <a:pPr indent="-547370">
                        <a:lnSpc>
                          <a:spcPts val="2400"/>
                        </a:lnSpc>
                      </a:pP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marL="0" marR="0" lvl="0" indent="-547370" algn="l" defTabSz="1219200" rtl="0" eaLnBrk="1" fontAlgn="auto" latinLnBrk="0" hangingPunct="1">
                        <a:lnSpc>
                          <a:spcPts val="2400"/>
                        </a:lnSpc>
                        <a:spcBef>
                          <a:spcPts val="0"/>
                        </a:spcBef>
                        <a:spcAft>
                          <a:spcPts val="0"/>
                        </a:spcAft>
                        <a:buClrTx/>
                        <a:buSzTx/>
                        <a:buFontTx/>
                        <a:buNone/>
                        <a:defRPr/>
                      </a:pPr>
                      <a:r>
                        <a:rPr lang="zh-CN" altLang="en-US" sz="1400">
                          <a:effectLst/>
                        </a:rPr>
                        <a:t>将字符串 </a:t>
                      </a:r>
                      <a:r>
                        <a:rPr lang="en-US" altLang="zh-CN" sz="1400">
                          <a:effectLst/>
                        </a:rPr>
                        <a:t>s </a:t>
                      </a:r>
                      <a:r>
                        <a:rPr lang="zh-CN" altLang="en-US" sz="1400">
                          <a:effectLst/>
                        </a:rPr>
                        <a:t>的所有字母变成小写字母</a:t>
                      </a:r>
                      <a:endParaRPr lang="zh-CN" altLang="en-US" sz="1400">
                        <a:effectLst/>
                      </a:endParaRPr>
                    </a:p>
                    <a:p>
                      <a:pPr indent="-547370">
                        <a:lnSpc>
                          <a:spcPts val="2400"/>
                        </a:lnSpc>
                      </a:pP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fontAlgn="t" latinLnBrk="1"/>
                      <a:r>
                        <a:rPr lang="zh-CN" altLang="en-US" sz="1400">
                          <a:effectLst/>
                          <a:latin typeface="Helvetica Neue"/>
                        </a:rPr>
                        <a:t>字符串 </a:t>
                      </a:r>
                      <a:r>
                        <a:rPr lang="en-US" altLang="zh-CN" sz="1400">
                          <a:effectLst/>
                          <a:latin typeface="Helvetica Neue"/>
                        </a:rPr>
                        <a:t>RUNOOB </a:t>
                      </a:r>
                      <a:r>
                        <a:rPr lang="zh-CN" altLang="en-US" sz="1400">
                          <a:effectLst/>
                          <a:latin typeface="Helvetica Neue"/>
                        </a:rPr>
                        <a:t>转换为小写：</a:t>
                      </a:r>
                      <a:endParaRPr lang="zh-CN" altLang="en-US" sz="1400">
                        <a:effectLst/>
                        <a:latin typeface="Helvetica Neue"/>
                      </a:endParaRPr>
                    </a:p>
                    <a:p>
                      <a:pPr fontAlgn="t"/>
                      <a:r>
                        <a:rPr lang="en-US" altLang="zh-CN" sz="1400">
                          <a:solidFill>
                            <a:srgbClr val="000000"/>
                          </a:solidFill>
                          <a:effectLst/>
                        </a:rPr>
                        <a:t>SELECT LCASE</a:t>
                      </a:r>
                      <a:r>
                        <a:rPr lang="en-US" altLang="zh-CN" sz="1400">
                          <a:solidFill>
                            <a:srgbClr val="666600"/>
                          </a:solidFill>
                          <a:effectLst/>
                        </a:rPr>
                        <a:t>(</a:t>
                      </a:r>
                      <a:r>
                        <a:rPr lang="en-US" altLang="zh-CN" sz="1400">
                          <a:solidFill>
                            <a:srgbClr val="008800"/>
                          </a:solidFill>
                          <a:effectLst/>
                        </a:rPr>
                        <a:t>'RUNOOB'</a:t>
                      </a:r>
                      <a:r>
                        <a:rPr lang="en-US" altLang="zh-CN" sz="1400">
                          <a:solidFill>
                            <a:srgbClr val="666600"/>
                          </a:solidFill>
                          <a:effectLst/>
                        </a:rPr>
                        <a:t>)</a:t>
                      </a:r>
                      <a:r>
                        <a:rPr lang="en-US" altLang="zh-CN" sz="1400">
                          <a:solidFill>
                            <a:srgbClr val="000000"/>
                          </a:solidFill>
                          <a:effectLst/>
                        </a:rPr>
                        <a:t> </a:t>
                      </a:r>
                      <a:r>
                        <a:rPr lang="en-US" altLang="zh-CN" sz="1400">
                          <a:solidFill>
                            <a:srgbClr val="666600"/>
                          </a:solidFill>
                          <a:effectLst/>
                        </a:rPr>
                        <a:t>--</a:t>
                      </a:r>
                      <a:r>
                        <a:rPr lang="en-US" altLang="zh-CN" sz="1400">
                          <a:solidFill>
                            <a:srgbClr val="000000"/>
                          </a:solidFill>
                          <a:effectLst/>
                        </a:rPr>
                        <a:t> runoob</a:t>
                      </a:r>
                      <a:endParaRPr lang="en-US" altLang="zh-CN" sz="14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81986">
                <a:tc>
                  <a:txBody>
                    <a:bodyPr/>
                    <a:lstStyle/>
                    <a:p>
                      <a:pPr marL="0" marR="0" lvl="0" indent="-547370" algn="l" defTabSz="1219200" rtl="0" eaLnBrk="1" fontAlgn="auto" latinLnBrk="0" hangingPunct="1">
                        <a:lnSpc>
                          <a:spcPts val="2400"/>
                        </a:lnSpc>
                        <a:spcBef>
                          <a:spcPts val="0"/>
                        </a:spcBef>
                        <a:spcAft>
                          <a:spcPts val="0"/>
                        </a:spcAft>
                        <a:buClrTx/>
                        <a:buSzTx/>
                        <a:buFontTx/>
                        <a:buNone/>
                        <a:defRPr/>
                      </a:pPr>
                      <a:r>
                        <a:rPr lang="en-US" altLang="zh-CN" sz="1400">
                          <a:effectLst/>
                        </a:rPr>
                        <a:t>LOWER(s)</a:t>
                      </a:r>
                      <a:endParaRPr lang="en-US" altLang="zh-CN" sz="1400">
                        <a:effectLst/>
                      </a:endParaRPr>
                    </a:p>
                    <a:p>
                      <a:pPr indent="-547370">
                        <a:lnSpc>
                          <a:spcPts val="2400"/>
                        </a:lnSpc>
                      </a:pP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marL="0" marR="0" lvl="0" indent="-547370" algn="l" defTabSz="1219200" rtl="0" eaLnBrk="1" fontAlgn="auto" latinLnBrk="0" hangingPunct="1">
                        <a:lnSpc>
                          <a:spcPts val="2400"/>
                        </a:lnSpc>
                        <a:spcBef>
                          <a:spcPts val="0"/>
                        </a:spcBef>
                        <a:spcAft>
                          <a:spcPts val="0"/>
                        </a:spcAft>
                        <a:buClrTx/>
                        <a:buSzTx/>
                        <a:buFontTx/>
                        <a:buNone/>
                        <a:defRPr/>
                      </a:pPr>
                      <a:r>
                        <a:rPr lang="zh-CN" altLang="en-US" sz="1400">
                          <a:effectLst/>
                        </a:rPr>
                        <a:t>将字符串 </a:t>
                      </a:r>
                      <a:r>
                        <a:rPr lang="en-US" altLang="zh-CN" sz="1400">
                          <a:effectLst/>
                        </a:rPr>
                        <a:t>s </a:t>
                      </a:r>
                      <a:r>
                        <a:rPr lang="zh-CN" altLang="en-US" sz="1400">
                          <a:effectLst/>
                        </a:rPr>
                        <a:t>的所有字母变成小写字母</a:t>
                      </a:r>
                      <a:endParaRPr lang="zh-CN" altLang="en-US" sz="1400">
                        <a:effectLst/>
                      </a:endParaRPr>
                    </a:p>
                    <a:p>
                      <a:pPr indent="-547370">
                        <a:lnSpc>
                          <a:spcPts val="2400"/>
                        </a:lnSpc>
                      </a:pP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fontAlgn="t" latinLnBrk="1"/>
                      <a:r>
                        <a:rPr lang="zh-CN" altLang="en-US" sz="1400">
                          <a:effectLst/>
                          <a:latin typeface="Helvetica Neue"/>
                        </a:rPr>
                        <a:t>字符串 </a:t>
                      </a:r>
                      <a:r>
                        <a:rPr lang="en-US" altLang="zh-CN" sz="1400">
                          <a:effectLst/>
                          <a:latin typeface="Helvetica Neue"/>
                        </a:rPr>
                        <a:t>RUNOOB </a:t>
                      </a:r>
                      <a:r>
                        <a:rPr lang="zh-CN" altLang="en-US" sz="1400">
                          <a:effectLst/>
                          <a:latin typeface="Helvetica Neue"/>
                        </a:rPr>
                        <a:t>转换为小写：</a:t>
                      </a:r>
                      <a:endParaRPr lang="zh-CN" altLang="en-US" sz="1400">
                        <a:effectLst/>
                        <a:latin typeface="Helvetica Neue"/>
                      </a:endParaRPr>
                    </a:p>
                    <a:p>
                      <a:pPr fontAlgn="t"/>
                      <a:r>
                        <a:rPr lang="en-US" altLang="zh-CN" sz="1400">
                          <a:solidFill>
                            <a:srgbClr val="000000"/>
                          </a:solidFill>
                          <a:effectLst/>
                        </a:rPr>
                        <a:t>SELECT LOWER</a:t>
                      </a:r>
                      <a:r>
                        <a:rPr lang="en-US" altLang="zh-CN" sz="1400">
                          <a:solidFill>
                            <a:srgbClr val="666600"/>
                          </a:solidFill>
                          <a:effectLst/>
                        </a:rPr>
                        <a:t>(</a:t>
                      </a:r>
                      <a:r>
                        <a:rPr lang="en-US" altLang="zh-CN" sz="1400">
                          <a:solidFill>
                            <a:srgbClr val="008800"/>
                          </a:solidFill>
                          <a:effectLst/>
                        </a:rPr>
                        <a:t>'RUNOOB'</a:t>
                      </a:r>
                      <a:r>
                        <a:rPr lang="en-US" altLang="zh-CN" sz="1400">
                          <a:solidFill>
                            <a:srgbClr val="666600"/>
                          </a:solidFill>
                          <a:effectLst/>
                        </a:rPr>
                        <a:t>)</a:t>
                      </a:r>
                      <a:r>
                        <a:rPr lang="en-US" altLang="zh-CN" sz="1400">
                          <a:solidFill>
                            <a:srgbClr val="000000"/>
                          </a:solidFill>
                          <a:effectLst/>
                        </a:rPr>
                        <a:t> </a:t>
                      </a:r>
                      <a:r>
                        <a:rPr lang="en-US" altLang="zh-CN" sz="1400">
                          <a:solidFill>
                            <a:srgbClr val="666600"/>
                          </a:solidFill>
                          <a:effectLst/>
                        </a:rPr>
                        <a:t>--</a:t>
                      </a:r>
                      <a:r>
                        <a:rPr lang="en-US" altLang="zh-CN" sz="1400">
                          <a:solidFill>
                            <a:srgbClr val="000000"/>
                          </a:solidFill>
                          <a:effectLst/>
                        </a:rPr>
                        <a:t> runoob</a:t>
                      </a:r>
                      <a:endParaRPr lang="en-US" altLang="zh-CN" sz="14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2" name="表格 1"/>
          <p:cNvGraphicFramePr>
            <a:graphicFrameLocks noGrp="1"/>
          </p:cNvGraphicFramePr>
          <p:nvPr/>
        </p:nvGraphicFramePr>
        <p:xfrm>
          <a:off x="721200" y="1409400"/>
          <a:ext cx="10858500" cy="4937080"/>
        </p:xfrm>
        <a:graphic>
          <a:graphicData uri="http://schemas.openxmlformats.org/drawingml/2006/table">
            <a:tbl>
              <a:tblPr firstRow="1" firstCol="1" bandRow="1">
                <a:tableStyleId>{5C22544A-7EE6-4342-B048-85BDC9FD1C3A}</a:tableStyleId>
              </a:tblPr>
              <a:tblGrid>
                <a:gridCol w="3619500"/>
                <a:gridCol w="3619500"/>
                <a:gridCol w="3619500"/>
              </a:tblGrid>
              <a:tr h="414269">
                <a:tc>
                  <a:txBody>
                    <a:bodyPr/>
                    <a:lstStyle/>
                    <a:p>
                      <a:pPr indent="-547370"/>
                      <a:r>
                        <a:rPr lang="zh-CN" sz="1400" kern="0">
                          <a:effectLst/>
                        </a:rPr>
                        <a:t>函数名</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描述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实例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782466">
                <a:tc>
                  <a:txBody>
                    <a:bodyPr/>
                    <a:lstStyle/>
                    <a:p>
                      <a:pPr indent="-547370">
                        <a:lnSpc>
                          <a:spcPts val="2400"/>
                        </a:lnSpc>
                      </a:pPr>
                      <a:r>
                        <a:rPr lang="en-US" sz="1400" kern="0">
                          <a:effectLst/>
                        </a:rPr>
                        <a:t>UNIX_TIMESTAMP()</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返回</a:t>
                      </a:r>
                      <a:r>
                        <a:rPr lang="zh-CN" sz="1400" kern="100">
                          <a:effectLst/>
                        </a:rPr>
                        <a:t>从</a:t>
                      </a:r>
                      <a:r>
                        <a:rPr lang="en-US" sz="1400" kern="100">
                          <a:effectLst/>
                        </a:rPr>
                        <a:t>1970-01-01 00:00:00</a:t>
                      </a:r>
                      <a:r>
                        <a:rPr lang="zh-CN" sz="1400" kern="100">
                          <a:effectLst/>
                        </a:rPr>
                        <a:t>到当前毫秒值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UNIX_TIMESTAMP() -&gt; 1632729059</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782466">
                <a:tc>
                  <a:txBody>
                    <a:bodyPr/>
                    <a:lstStyle/>
                    <a:p>
                      <a:pPr indent="-547370">
                        <a:lnSpc>
                          <a:spcPts val="2400"/>
                        </a:lnSpc>
                      </a:pPr>
                      <a:r>
                        <a:rPr lang="en-US" sz="1400" kern="0">
                          <a:effectLst/>
                        </a:rPr>
                        <a:t>UNIX_TIMESTAMP(</a:t>
                      </a:r>
                      <a:r>
                        <a:rPr lang="en-US" altLang="zh-CN" sz="1400" kern="0">
                          <a:effectLst/>
                        </a:rPr>
                        <a:t>DATE_STRING</a:t>
                      </a:r>
                      <a:r>
                        <a:rPr lang="en-US" sz="1400" kern="0">
                          <a:effectLst/>
                        </a:rPr>
                        <a: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将制定日期转为毫秒值时间戳</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UNIX_TIMESTAMP('2011-12-07 13:01:03');</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992235">
                <a:tc>
                  <a:txBody>
                    <a:bodyPr/>
                    <a:lstStyle/>
                    <a:p>
                      <a:pPr indent="-547370">
                        <a:lnSpc>
                          <a:spcPts val="2400"/>
                        </a:lnSpc>
                      </a:pPr>
                      <a:r>
                        <a:rPr lang="en-US" sz="1400" kern="0">
                          <a:effectLst/>
                        </a:rPr>
                        <a:t>FROM_UNIXTIME(BIGINT UNIXTIME[, STRING FORMAT])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将毫秒值时间戳转为指定格式日期</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FROM_UNIXTIME(1598079966,'%Y-%m-%d %H:%i:%s'); (1598079966,'%Y-%m-%d %H:%i:%s'); -&gt;</a:t>
                      </a:r>
                      <a:r>
                        <a:rPr lang="en-US" sz="1400" kern="100">
                          <a:effectLst/>
                        </a:rPr>
                        <a:t> </a:t>
                      </a:r>
                      <a:r>
                        <a:rPr lang="en-US" sz="1400" kern="0">
                          <a:effectLst/>
                        </a:rPr>
                        <a:t>2020-08-22 15-06-06</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982822">
                <a:tc>
                  <a:txBody>
                    <a:bodyPr/>
                    <a:lstStyle/>
                    <a:p>
                      <a:pPr indent="-547370">
                        <a:lnSpc>
                          <a:spcPts val="2400"/>
                        </a:lnSpc>
                      </a:pPr>
                      <a:r>
                        <a:rPr lang="en-US" sz="1400" kern="0">
                          <a:effectLst/>
                        </a:rPr>
                        <a:t>CURDATE()</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返回当前日期</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CURDATE();</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2018-09-19</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982822">
                <a:tc>
                  <a:txBody>
                    <a:bodyPr/>
                    <a:lstStyle/>
                    <a:p>
                      <a:pPr indent="-547370">
                        <a:lnSpc>
                          <a:spcPts val="2400"/>
                        </a:lnSpc>
                      </a:pPr>
                      <a:r>
                        <a:rPr lang="en-US" sz="1400" kern="0">
                          <a:effectLst/>
                        </a:rPr>
                        <a:t>CURRENT_DATE()</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返回当前日期</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CURRENT_DATE();</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2018-09-19</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2" name="表格 1"/>
          <p:cNvGraphicFramePr>
            <a:graphicFrameLocks noGrp="1"/>
          </p:cNvGraphicFramePr>
          <p:nvPr/>
        </p:nvGraphicFramePr>
        <p:xfrm>
          <a:off x="928735" y="1522458"/>
          <a:ext cx="10650648" cy="4593770"/>
        </p:xfrm>
        <a:graphic>
          <a:graphicData uri="http://schemas.openxmlformats.org/drawingml/2006/table">
            <a:tbl>
              <a:tblPr firstRow="1" firstCol="1" bandRow="1">
                <a:tableStyleId>{5C22544A-7EE6-4342-B048-85BDC9FD1C3A}</a:tableStyleId>
              </a:tblPr>
              <a:tblGrid>
                <a:gridCol w="3550216"/>
                <a:gridCol w="3550216"/>
                <a:gridCol w="3550216"/>
              </a:tblGrid>
              <a:tr h="357155">
                <a:tc>
                  <a:txBody>
                    <a:bodyPr/>
                    <a:lstStyle/>
                    <a:p>
                      <a:pPr indent="-547370"/>
                      <a:r>
                        <a:rPr lang="zh-CN" sz="1400" kern="0">
                          <a:effectLst/>
                        </a:rPr>
                        <a:t>函数名</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描述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实例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847323">
                <a:tc>
                  <a:txBody>
                    <a:bodyPr/>
                    <a:lstStyle/>
                    <a:p>
                      <a:pPr indent="-547370">
                        <a:lnSpc>
                          <a:spcPts val="2400"/>
                        </a:lnSpc>
                      </a:pPr>
                      <a:r>
                        <a:rPr lang="en-US" sz="1400" kern="0">
                          <a:effectLst/>
                        </a:rPr>
                        <a:t>CURRENT_TIME</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返回当前时间</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CURRENT_TIME();</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19:59:02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47323">
                <a:tc>
                  <a:txBody>
                    <a:bodyPr/>
                    <a:lstStyle/>
                    <a:p>
                      <a:pPr indent="-547370">
                        <a:lnSpc>
                          <a:spcPts val="2400"/>
                        </a:lnSpc>
                      </a:pPr>
                      <a:r>
                        <a:rPr lang="en-US" sz="1400" kern="0">
                          <a:effectLst/>
                        </a:rPr>
                        <a:t>CURTIME()</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返回当前时间</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CURTIME();</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19:59:02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47323">
                <a:tc>
                  <a:txBody>
                    <a:bodyPr/>
                    <a:lstStyle/>
                    <a:p>
                      <a:pPr indent="-547370">
                        <a:lnSpc>
                          <a:spcPts val="2400"/>
                        </a:lnSpc>
                      </a:pPr>
                      <a:r>
                        <a:rPr lang="en-US" sz="1400" kern="0">
                          <a:effectLst/>
                        </a:rPr>
                        <a:t>CURRENT_TIMESTAMP()</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返回当前日期和时间</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CURRENT_TIMESTAMP()</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2018-09-19 20:57:43</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47323">
                <a:tc>
                  <a:txBody>
                    <a:bodyPr/>
                    <a:lstStyle/>
                    <a:p>
                      <a:pPr indent="-547370">
                        <a:lnSpc>
                          <a:spcPts val="2400"/>
                        </a:lnSpc>
                      </a:pPr>
                      <a:r>
                        <a:rPr lang="en-US" sz="1400" kern="0">
                          <a:effectLst/>
                        </a:rPr>
                        <a:t>DATE()</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从日期或日期时间表达式中提取日期值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DATE("2017-06-15");    </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2017-06-15</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847323">
                <a:tc>
                  <a:txBody>
                    <a:bodyPr/>
                    <a:lstStyle/>
                    <a:p>
                      <a:pPr indent="-547370">
                        <a:lnSpc>
                          <a:spcPts val="2400"/>
                        </a:lnSpc>
                      </a:pPr>
                      <a:r>
                        <a:rPr lang="en-US" sz="1400" kern="0">
                          <a:effectLst/>
                        </a:rPr>
                        <a:t>DATEDIFF(d1,d2)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计算日期</a:t>
                      </a:r>
                      <a:r>
                        <a:rPr lang="en-US" sz="1400" kern="0">
                          <a:effectLst/>
                        </a:rPr>
                        <a:t> d1-&gt;d2 </a:t>
                      </a:r>
                      <a:r>
                        <a:rPr lang="zh-CN" sz="1400" kern="0">
                          <a:effectLst/>
                        </a:rPr>
                        <a:t>之间相隔的天数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DATEDIFF('2001-01-01','2001-02-02')</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-32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5" name="表格 4"/>
          <p:cNvGraphicFramePr>
            <a:graphicFrameLocks noGrp="1"/>
          </p:cNvGraphicFramePr>
          <p:nvPr/>
        </p:nvGraphicFramePr>
        <p:xfrm>
          <a:off x="811040" y="1430978"/>
          <a:ext cx="10714023" cy="3204210"/>
        </p:xfrm>
        <a:graphic>
          <a:graphicData uri="http://schemas.openxmlformats.org/drawingml/2006/table">
            <a:tbl>
              <a:tblPr firstRow="1" firstCol="1" bandRow="1">
                <a:tableStyleId>{5C22544A-7EE6-4342-B048-85BDC9FD1C3A}</a:tableStyleId>
              </a:tblPr>
              <a:tblGrid>
                <a:gridCol w="3571341"/>
                <a:gridCol w="3571341"/>
                <a:gridCol w="3571341"/>
              </a:tblGrid>
              <a:tr h="266689">
                <a:tc>
                  <a:txBody>
                    <a:bodyPr/>
                    <a:lstStyle/>
                    <a:p>
                      <a:pPr indent="-547370"/>
                      <a:r>
                        <a:rPr lang="zh-CN" sz="1400" kern="0">
                          <a:effectLst/>
                        </a:rPr>
                        <a:t>函数名</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描述</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400" kern="0">
                          <a:effectLst/>
                        </a:rPr>
                        <a:t>实例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507084">
                <a:tc>
                  <a:txBody>
                    <a:bodyPr/>
                    <a:lstStyle/>
                    <a:p>
                      <a:pPr indent="-547370">
                        <a:lnSpc>
                          <a:spcPts val="2400"/>
                        </a:lnSpc>
                      </a:pPr>
                      <a:r>
                        <a:rPr lang="en-US" sz="1400" kern="0">
                          <a:effectLst/>
                        </a:rPr>
                        <a:t>TIMEDIFF(time1, time2)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计算时间差值</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TIMEDIFF("13:10:11", "13:10:10");</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00:00:01</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694893">
                <a:tc>
                  <a:txBody>
                    <a:bodyPr/>
                    <a:lstStyle/>
                    <a:p>
                      <a:pPr indent="-547370">
                        <a:lnSpc>
                          <a:spcPts val="2400"/>
                        </a:lnSpc>
                      </a:pPr>
                      <a:r>
                        <a:rPr lang="en-US" sz="1400" kern="0">
                          <a:effectLst/>
                        </a:rPr>
                        <a:t>DATE_FORMAT(d,f)</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按表达式</a:t>
                      </a:r>
                      <a:r>
                        <a:rPr lang="en-US" sz="1400" kern="0">
                          <a:effectLst/>
                        </a:rPr>
                        <a:t> f</a:t>
                      </a:r>
                      <a:r>
                        <a:rPr lang="zh-CN" sz="1400" kern="0">
                          <a:effectLst/>
                        </a:rPr>
                        <a:t>的要求显示日期</a:t>
                      </a:r>
                      <a:r>
                        <a:rPr lang="en-US" sz="1400" kern="0">
                          <a:effectLst/>
                        </a:rPr>
                        <a:t> d</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DATE_FORMAT('2011-11-11 11:11:11','%Y-%m-%d %r')</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2011-11-11 11:11:11 AM</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694893">
                <a:tc>
                  <a:txBody>
                    <a:bodyPr/>
                    <a:lstStyle/>
                    <a:p>
                      <a:pPr indent="-547370">
                        <a:lnSpc>
                          <a:spcPts val="2400"/>
                        </a:lnSpc>
                      </a:pPr>
                      <a:r>
                        <a:rPr lang="en-US" sz="1400" kern="0">
                          <a:effectLst/>
                        </a:rPr>
                        <a:t>STR_TO_DATE(string, format_mask)</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将字符串转变为日期</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STR_TO_DATE("August 10 2017", "%M %d %Y");</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2017-08-10</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995388">
                <a:tc>
                  <a:txBody>
                    <a:bodyPr/>
                    <a:lstStyle/>
                    <a:p>
                      <a:pPr indent="-547370">
                        <a:lnSpc>
                          <a:spcPts val="2400"/>
                        </a:lnSpc>
                      </a:pPr>
                      <a:r>
                        <a:rPr lang="en-US" sz="1400" kern="0">
                          <a:effectLst/>
                        </a:rPr>
                        <a:t>DATE_SUB(date,INTERVAL expr type)</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函数从日期减去指定的时间间隔。</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2400"/>
                        </a:lnSpc>
                      </a:pPr>
                      <a:r>
                        <a:rPr lang="en-US" sz="1400" kern="0">
                          <a:effectLst/>
                        </a:rPr>
                        <a:t>Orders </a:t>
                      </a:r>
                      <a:r>
                        <a:rPr lang="zh-CN" sz="1400" kern="0">
                          <a:effectLst/>
                        </a:rPr>
                        <a:t>表中</a:t>
                      </a:r>
                      <a:r>
                        <a:rPr lang="en-US" sz="1400" kern="0">
                          <a:effectLst/>
                        </a:rPr>
                        <a:t> OrderDate </a:t>
                      </a:r>
                      <a:r>
                        <a:rPr lang="zh-CN" sz="1400" kern="0">
                          <a:effectLst/>
                        </a:rPr>
                        <a:t>字段减去</a:t>
                      </a:r>
                      <a:r>
                        <a:rPr lang="en-US" sz="1400" kern="0">
                          <a:effectLst/>
                        </a:rPr>
                        <a:t> 2 </a:t>
                      </a:r>
                      <a:r>
                        <a:rPr lang="zh-CN" sz="1400" kern="0">
                          <a:effectLst/>
                        </a:rPr>
                        <a:t>天：</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OrderId,DATE_SUB(OrderDate,INTERVAL 2 DAY) AS OrderPayDate</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FROM Orders</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3" name="表格 2"/>
          <p:cNvGraphicFramePr>
            <a:graphicFrameLocks noGrp="1"/>
          </p:cNvGraphicFramePr>
          <p:nvPr/>
        </p:nvGraphicFramePr>
        <p:xfrm>
          <a:off x="3911146" y="991314"/>
          <a:ext cx="6165361" cy="5602759"/>
        </p:xfrm>
        <a:graphic>
          <a:graphicData uri="http://schemas.openxmlformats.org/drawingml/2006/table">
            <a:tbl>
              <a:tblPr firstRow="1" firstCol="1" bandRow="1">
                <a:tableStyleId>{5C22544A-7EE6-4342-B048-85BDC9FD1C3A}</a:tableStyleId>
              </a:tblPr>
              <a:tblGrid>
                <a:gridCol w="1901211"/>
                <a:gridCol w="1901211"/>
                <a:gridCol w="2362939"/>
              </a:tblGrid>
              <a:tr h="211425">
                <a:tc>
                  <a:txBody>
                    <a:bodyPr/>
                    <a:lstStyle/>
                    <a:p>
                      <a:pPr indent="-547370"/>
                      <a:r>
                        <a:rPr lang="zh-CN" sz="1200" kern="0">
                          <a:effectLst/>
                        </a:rPr>
                        <a:t>函数名</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15368" marR="15368" marT="15368" marB="15368"/>
                </a:tc>
                <a:tc>
                  <a:txBody>
                    <a:bodyPr/>
                    <a:lstStyle/>
                    <a:p>
                      <a:pPr indent="-547370"/>
                      <a:r>
                        <a:rPr lang="zh-CN" sz="1200" kern="0">
                          <a:effectLst/>
                        </a:rPr>
                        <a:t>描述</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15368" marR="15368" marT="15368" marB="15368"/>
                </a:tc>
                <a:tc>
                  <a:txBody>
                    <a:bodyPr/>
                    <a:lstStyle/>
                    <a:p>
                      <a:pPr indent="-547370"/>
                      <a:r>
                        <a:rPr lang="zh-CN" sz="1200" kern="0">
                          <a:effectLst/>
                        </a:rPr>
                        <a:t>实例</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15368" marR="15368" marT="15368" marB="15368"/>
                </a:tc>
              </a:tr>
              <a:tr h="5333863">
                <a:tc>
                  <a:txBody>
                    <a:bodyPr/>
                    <a:lstStyle/>
                    <a:p>
                      <a:pPr indent="-547370">
                        <a:lnSpc>
                          <a:spcPts val="2400"/>
                        </a:lnSpc>
                      </a:pPr>
                      <a:r>
                        <a:rPr lang="en-US" sz="1200" kern="0">
                          <a:effectLst/>
                        </a:rPr>
                        <a:t>ADDDATE/DATE_ADD(d</a:t>
                      </a:r>
                      <a:r>
                        <a:rPr lang="zh-CN" sz="1200" kern="0">
                          <a:effectLst/>
                        </a:rPr>
                        <a:t>，</a:t>
                      </a:r>
                      <a:r>
                        <a:rPr lang="en-US" sz="1200" kern="0">
                          <a:effectLst/>
                        </a:rPr>
                        <a:t>INTERVAL expr type)</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5613" marR="25613" marT="35858" marB="35858"/>
                </a:tc>
                <a:tc>
                  <a:txBody>
                    <a:bodyPr/>
                    <a:lstStyle/>
                    <a:p>
                      <a:pPr indent="-547370">
                        <a:lnSpc>
                          <a:spcPts val="2400"/>
                        </a:lnSpc>
                      </a:pPr>
                      <a:r>
                        <a:rPr lang="zh-CN" sz="1200" kern="0">
                          <a:effectLst/>
                        </a:rPr>
                        <a:t>计算起始日期</a:t>
                      </a:r>
                      <a:r>
                        <a:rPr lang="en-US" sz="1200" kern="0">
                          <a:effectLst/>
                        </a:rPr>
                        <a:t> d </a:t>
                      </a:r>
                      <a:r>
                        <a:rPr lang="zh-CN" sz="1200" kern="0">
                          <a:effectLst/>
                        </a:rPr>
                        <a:t>加上一个时间段后的日期，</a:t>
                      </a:r>
                      <a:r>
                        <a:rPr lang="en-US" sz="1200" kern="0">
                          <a:effectLst/>
                        </a:rPr>
                        <a:t>type </a:t>
                      </a:r>
                      <a:r>
                        <a:rPr lang="zh-CN" sz="1200" kern="0">
                          <a:effectLst/>
                        </a:rPr>
                        <a:t>值可以是：</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MICROSECOND</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SECOND</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MINUTE</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HOUR</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DAY</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WEEK</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MONTH</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QUARTER</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YEAR</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DAY_MINUTE</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DAY_HOUR</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YEAR_MONTH</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5613" marR="25613" marT="35858" marB="35858"/>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DATE_ADD("2017-06-15", INTERVAL 10 DAY);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2017-06-25</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DATE_ADD("2017-06-15 09:34:21", INTERVAL 15 MINUTE);</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2017-06-15 09:49:21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DATE_ADD("2017-06-15 09:34:21", INTERVAL -3 HOUR);</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-&gt;2017-06-15 06:34:21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DATE_ADD("2017-06-15 09:34:21", INTERVAL -3 HOUR);</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-&gt;2017-04-15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5613" marR="25613" marT="35858" marB="35858"/>
                </a:tc>
              </a:tr>
            </a:tbl>
          </a:graphicData>
        </a:graphic>
      </p:graphicFrame>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3" name="表格 2"/>
          <p:cNvGraphicFramePr>
            <a:graphicFrameLocks noGrp="1"/>
          </p:cNvGraphicFramePr>
          <p:nvPr/>
        </p:nvGraphicFramePr>
        <p:xfrm>
          <a:off x="3089672" y="1258962"/>
          <a:ext cx="6402549" cy="5341206"/>
        </p:xfrm>
        <a:graphic>
          <a:graphicData uri="http://schemas.openxmlformats.org/drawingml/2006/table">
            <a:tbl>
              <a:tblPr firstRow="1" firstCol="1" bandRow="1">
                <a:tableStyleId>{5C22544A-7EE6-4342-B048-85BDC9FD1C3A}</a:tableStyleId>
              </a:tblPr>
              <a:tblGrid>
                <a:gridCol w="2134183"/>
                <a:gridCol w="2134183"/>
                <a:gridCol w="2134183"/>
              </a:tblGrid>
              <a:tr h="200415">
                <a:tc>
                  <a:txBody>
                    <a:bodyPr/>
                    <a:lstStyle/>
                    <a:p>
                      <a:pPr indent="-547370"/>
                      <a:r>
                        <a:rPr lang="zh-CN" sz="1200" kern="0">
                          <a:effectLst/>
                        </a:rPr>
                        <a:t>函数名</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15368" marR="15368" marT="15368" marB="15368"/>
                </a:tc>
                <a:tc>
                  <a:txBody>
                    <a:bodyPr/>
                    <a:lstStyle/>
                    <a:p>
                      <a:pPr indent="-547370"/>
                      <a:r>
                        <a:rPr lang="zh-CN" sz="1200" kern="0">
                          <a:effectLst/>
                        </a:rPr>
                        <a:t>描述</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15368" marR="15368" marT="15368" marB="15368"/>
                </a:tc>
                <a:tc>
                  <a:txBody>
                    <a:bodyPr/>
                    <a:lstStyle/>
                    <a:p>
                      <a:pPr indent="-547370"/>
                      <a:r>
                        <a:rPr lang="zh-CN" sz="1200" kern="0">
                          <a:effectLst/>
                        </a:rPr>
                        <a:t>实例</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15368" marR="15368" marT="15368" marB="15368"/>
                </a:tc>
              </a:tr>
              <a:tr h="5127590">
                <a:tc>
                  <a:txBody>
                    <a:bodyPr/>
                    <a:lstStyle/>
                    <a:p>
                      <a:pPr indent="-547370">
                        <a:lnSpc>
                          <a:spcPts val="2400"/>
                        </a:lnSpc>
                      </a:pPr>
                      <a:r>
                        <a:rPr lang="en-US" sz="1200" kern="0">
                          <a:effectLst/>
                        </a:rPr>
                        <a:t>DATE_ADD(d</a:t>
                      </a:r>
                      <a:r>
                        <a:rPr lang="zh-CN" sz="1200" kern="0">
                          <a:effectLst/>
                        </a:rPr>
                        <a:t>，</a:t>
                      </a:r>
                      <a:r>
                        <a:rPr lang="en-US" sz="1200" kern="0">
                          <a:effectLst/>
                        </a:rPr>
                        <a:t>INTERVAL expr type)</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5613" marR="25613" marT="35858" marB="35858"/>
                </a:tc>
                <a:tc>
                  <a:txBody>
                    <a:bodyPr/>
                    <a:lstStyle/>
                    <a:p>
                      <a:pPr indent="-547370">
                        <a:lnSpc>
                          <a:spcPts val="2400"/>
                        </a:lnSpc>
                      </a:pPr>
                      <a:r>
                        <a:rPr lang="zh-CN" sz="1200" kern="0">
                          <a:effectLst/>
                        </a:rPr>
                        <a:t>计算起始日期</a:t>
                      </a:r>
                      <a:r>
                        <a:rPr lang="en-US" sz="1200" kern="0">
                          <a:effectLst/>
                        </a:rPr>
                        <a:t> d </a:t>
                      </a:r>
                      <a:r>
                        <a:rPr lang="zh-CN" sz="1200" kern="0">
                          <a:effectLst/>
                        </a:rPr>
                        <a:t>加上一个时间段后的日期，</a:t>
                      </a:r>
                      <a:r>
                        <a:rPr lang="en-US" sz="1200" kern="0">
                          <a:effectLst/>
                        </a:rPr>
                        <a:t>type </a:t>
                      </a:r>
                      <a:r>
                        <a:rPr lang="zh-CN" sz="1200" kern="0">
                          <a:effectLst/>
                        </a:rPr>
                        <a:t>值可以是：</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SECOND_MICROSECOND</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MINUTE_MICROSECOND</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MINUTE_SECOND</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HOUR_MICROSECOND</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HOUR_SECOND</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HOUR_MINUTE</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DAY_MICROSECOND</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DAY_SECOND</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DAY_MINUTE</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DAY_HOUR</a:t>
                      </a:r>
                      <a:endParaRPr lang="zh-CN" sz="12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200" kern="0">
                          <a:effectLst/>
                        </a:rPr>
                        <a:t>YEAR_MONTH</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5613" marR="25613" marT="35858" marB="35858"/>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DATE_ADD("2017-06-15", INTERVAL 10 DAY);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2017-06-25</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DATE_ADD("2017-06-15 09:34:21", INTERVAL 15 MINUTE);</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2017-06-15 09:49:21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DATE_ADD("2017-06-15 09:34:21", INTERVAL -3 HOUR);</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-&gt;2017-06-15 06:34:21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DATE_ADD("2017-06-15 09:34:21", INTERVAL -3 HOUR);</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-&gt;2017-04-15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5613" marR="25613" marT="35858" marB="35858"/>
                </a:tc>
              </a:tr>
            </a:tbl>
          </a:graphicData>
        </a:graphic>
      </p:graphicFrame>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7" name="表格 6"/>
          <p:cNvGraphicFramePr>
            <a:graphicFrameLocks noGrp="1"/>
          </p:cNvGraphicFramePr>
          <p:nvPr/>
        </p:nvGraphicFramePr>
        <p:xfrm>
          <a:off x="872659" y="1482904"/>
          <a:ext cx="10181622" cy="4299838"/>
        </p:xfrm>
        <a:graphic>
          <a:graphicData uri="http://schemas.openxmlformats.org/drawingml/2006/table">
            <a:tbl>
              <a:tblPr firstRow="1" firstCol="1" bandRow="1">
                <a:tableStyleId>{5C22544A-7EE6-4342-B048-85BDC9FD1C3A}</a:tableStyleId>
              </a:tblPr>
              <a:tblGrid>
                <a:gridCol w="3393874"/>
                <a:gridCol w="3393874"/>
                <a:gridCol w="3393874"/>
              </a:tblGrid>
              <a:tr h="2735109">
                <a:tc>
                  <a:txBody>
                    <a:bodyPr/>
                    <a:lstStyle/>
                    <a:p>
                      <a:pPr indent="-547370">
                        <a:lnSpc>
                          <a:spcPts val="2400"/>
                        </a:lnSpc>
                      </a:pPr>
                      <a:r>
                        <a:rPr lang="en-US" sz="1400" kern="0">
                          <a:effectLst/>
                        </a:rPr>
                        <a:t>EXTRACT(type FROM d)</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c>
                  <a:txBody>
                    <a:bodyPr/>
                    <a:lstStyle/>
                    <a:p>
                      <a:pPr indent="-547370">
                        <a:lnSpc>
                          <a:spcPts val="2400"/>
                        </a:lnSpc>
                      </a:pPr>
                      <a:r>
                        <a:rPr lang="zh-CN" sz="1400" kern="0">
                          <a:effectLst/>
                        </a:rPr>
                        <a:t>从日期</a:t>
                      </a:r>
                      <a:r>
                        <a:rPr lang="en-US" sz="1400" kern="0">
                          <a:effectLst/>
                        </a:rPr>
                        <a:t> d </a:t>
                      </a:r>
                      <a:r>
                        <a:rPr lang="zh-CN" sz="1400" kern="0">
                          <a:effectLst/>
                        </a:rPr>
                        <a:t>中获取指定的值，</a:t>
                      </a:r>
                      <a:r>
                        <a:rPr lang="en-US" sz="1400" kern="0">
                          <a:effectLst/>
                        </a:rPr>
                        <a:t>type </a:t>
                      </a:r>
                      <a:r>
                        <a:rPr lang="zh-CN" sz="1400" kern="0">
                          <a:effectLst/>
                        </a:rPr>
                        <a:t>指定返回的值。</a:t>
                      </a:r>
                      <a:br>
                        <a:rPr lang="en-US" sz="1400" kern="0">
                          <a:effectLst/>
                        </a:rPr>
                      </a:br>
                      <a:r>
                        <a:rPr lang="en-US" sz="1400" kern="0">
                          <a:effectLst/>
                        </a:rPr>
                        <a:t>type</a:t>
                      </a:r>
                      <a:r>
                        <a:rPr lang="zh-CN" sz="1400" kern="0">
                          <a:effectLst/>
                        </a:rPr>
                        <a:t>可取值为：</a:t>
                      </a:r>
                      <a:endParaRPr lang="zh-CN" sz="14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400" kern="0">
                          <a:effectLst/>
                        </a:rPr>
                        <a:t>MICROSECOND</a:t>
                      </a:r>
                      <a:endParaRPr lang="zh-CN" sz="14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400" kern="0">
                          <a:effectLst/>
                        </a:rPr>
                        <a:t>SECOND</a:t>
                      </a:r>
                      <a:endParaRPr lang="zh-CN" sz="14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400" kern="0">
                          <a:effectLst/>
                        </a:rPr>
                        <a:t>MINUTE</a:t>
                      </a:r>
                      <a:endParaRPr lang="zh-CN" sz="1400" kern="100">
                        <a:effectLst/>
                      </a:endParaRPr>
                    </a:p>
                    <a:p>
                      <a:pPr marL="342900" lvl="0" indent="-342900" latinLnBrk="1">
                        <a:lnSpc>
                          <a:spcPts val="1800"/>
                        </a:lnSpc>
                        <a:spcAft>
                          <a:spcPts val="1200"/>
                        </a:spcAft>
                        <a:buSzPts val="1000"/>
                        <a:buFont typeface="Symbol" panose="05050102010706020507" pitchFamily="18" charset="2"/>
                        <a:buChar char=""/>
                        <a:tabLst>
                          <a:tab pos="457200" algn="l"/>
                        </a:tabLst>
                      </a:pPr>
                      <a:r>
                        <a:rPr lang="en-US" sz="1400" kern="0">
                          <a:effectLst/>
                        </a:rPr>
                        <a:t>HOUR</a:t>
                      </a:r>
                      <a:endParaRPr lang="en-US" sz="1400" kern="100">
                        <a:effectLst/>
                        <a:latin typeface="等线" panose="02010600030101010101" charset="-122"/>
                        <a:ea typeface="等线" panose="02010600030101010101" charset="-122"/>
                        <a:cs typeface="Times New Roman" panose="02020603050405020304" pitchFamily="18" charset="0"/>
                      </a:endParaRPr>
                    </a:p>
                    <a:p>
                      <a:pPr marL="0" lvl="0" indent="0" latinLnBrk="1">
                        <a:lnSpc>
                          <a:spcPts val="1800"/>
                        </a:lnSpc>
                        <a:spcAft>
                          <a:spcPts val="1200"/>
                        </a:spcAft>
                        <a:buSzPts val="1000"/>
                        <a:buFont typeface="Symbol" panose="05050102010706020507" pitchFamily="18" charset="2"/>
                        <a:buNone/>
                        <a:tabLst>
                          <a:tab pos="457200" algn="l"/>
                        </a:tabLst>
                      </a:pPr>
                      <a:r>
                        <a:rPr lang="en-US" altLang="zh-CN" sz="1400" kern="100">
                          <a:effectLst/>
                          <a:latin typeface="等线" panose="02010600030101010101" charset="-122"/>
                          <a:ea typeface="等线" panose="02010600030101010101" charset="-122"/>
                          <a:cs typeface="Times New Roman" panose="02020603050405020304" pitchFamily="18" charset="0"/>
                        </a:rPr>
                        <a:t>…..</a:t>
                      </a:r>
                      <a:endParaRPr lang="zh-CN" sz="1400" kern="100">
                        <a:effectLst/>
                      </a:endParaRPr>
                    </a:p>
                  </a:txBody>
                  <a:tcPr marL="36652" marR="36652" marT="51313" marB="51313"/>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EXTRACT(MINUTE FROM '2011-11-11 11:11:11') </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11</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r>
              <a:tr h="629005">
                <a:tc>
                  <a:txBody>
                    <a:bodyPr/>
                    <a:lstStyle/>
                    <a:p>
                      <a:pPr indent="-547370">
                        <a:lnSpc>
                          <a:spcPts val="2400"/>
                        </a:lnSpc>
                      </a:pPr>
                      <a:r>
                        <a:rPr lang="en-US" sz="1400" kern="0">
                          <a:effectLst/>
                        </a:rPr>
                        <a:t>LAST_DAY(d)</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c>
                  <a:txBody>
                    <a:bodyPr/>
                    <a:lstStyle/>
                    <a:p>
                      <a:pPr indent="-547370">
                        <a:lnSpc>
                          <a:spcPts val="2400"/>
                        </a:lnSpc>
                      </a:pPr>
                      <a:r>
                        <a:rPr lang="zh-CN" sz="1400" kern="0">
                          <a:effectLst/>
                        </a:rPr>
                        <a:t>返回给给定日期的那一月份的最后一天</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LAST_DAY("2017-06-20");</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2017-06-30</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r>
              <a:tr h="910986">
                <a:tc>
                  <a:txBody>
                    <a:bodyPr/>
                    <a:lstStyle/>
                    <a:p>
                      <a:pPr indent="-547370">
                        <a:lnSpc>
                          <a:spcPts val="2400"/>
                        </a:lnSpc>
                      </a:pPr>
                      <a:r>
                        <a:rPr lang="en-US" sz="1400" kern="0">
                          <a:effectLst/>
                        </a:rPr>
                        <a:t>MAKEDATE(year, day-of-year)</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c>
                  <a:txBody>
                    <a:bodyPr/>
                    <a:lstStyle/>
                    <a:p>
                      <a:pPr indent="-547370">
                        <a:lnSpc>
                          <a:spcPts val="2400"/>
                        </a:lnSpc>
                      </a:pPr>
                      <a:r>
                        <a:rPr lang="zh-CN" sz="1400" kern="0">
                          <a:effectLst/>
                        </a:rPr>
                        <a:t>基于给定参数年份</a:t>
                      </a:r>
                      <a:r>
                        <a:rPr lang="en-US" sz="1400" kern="0">
                          <a:effectLst/>
                        </a:rPr>
                        <a:t> year </a:t>
                      </a:r>
                      <a:r>
                        <a:rPr lang="zh-CN" sz="1400" kern="0">
                          <a:effectLst/>
                        </a:rPr>
                        <a:t>和所在年中的天数序号</a:t>
                      </a:r>
                      <a:r>
                        <a:rPr lang="en-US" sz="1400" kern="0">
                          <a:effectLst/>
                        </a:rPr>
                        <a:t> day-of-year </a:t>
                      </a:r>
                      <a:r>
                        <a:rPr lang="zh-CN" sz="1400" kern="0">
                          <a:effectLst/>
                        </a:rPr>
                        <a:t>返回一个日期</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MAKEDATE(2017, 3);</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 2017-01-03</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r>
            </a:tbl>
          </a:graphicData>
        </a:graphic>
      </p:graphicFrame>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3" name="表格 2"/>
          <p:cNvGraphicFramePr>
            <a:graphicFrameLocks noGrp="1"/>
          </p:cNvGraphicFramePr>
          <p:nvPr/>
        </p:nvGraphicFramePr>
        <p:xfrm>
          <a:off x="721200" y="1533428"/>
          <a:ext cx="11030892" cy="3760420"/>
        </p:xfrm>
        <a:graphic>
          <a:graphicData uri="http://schemas.openxmlformats.org/drawingml/2006/table">
            <a:tbl>
              <a:tblPr firstRow="1" firstCol="1" bandRow="1">
                <a:tableStyleId>{5C22544A-7EE6-4342-B048-85BDC9FD1C3A}</a:tableStyleId>
              </a:tblPr>
              <a:tblGrid>
                <a:gridCol w="3676964"/>
                <a:gridCol w="3676964"/>
                <a:gridCol w="3676964"/>
              </a:tblGrid>
              <a:tr h="0">
                <a:tc>
                  <a:txBody>
                    <a:bodyPr/>
                    <a:lstStyle/>
                    <a:p>
                      <a:pPr indent="-547370"/>
                      <a:r>
                        <a:rPr lang="zh-CN" sz="1200" kern="0">
                          <a:effectLst/>
                        </a:rPr>
                        <a:t>函数名</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描述</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实例</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0">
                <a:tc>
                  <a:txBody>
                    <a:bodyPr/>
                    <a:lstStyle/>
                    <a:p>
                      <a:pPr indent="-547370">
                        <a:lnSpc>
                          <a:spcPts val="2400"/>
                        </a:lnSpc>
                      </a:pPr>
                      <a:r>
                        <a:rPr lang="en-US" sz="1200" kern="0">
                          <a:effectLst/>
                        </a:rPr>
                        <a:t>YEAR(d)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返回年份</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YEAR("2017-06-15");</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2017</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MONTH(d)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返回日期</a:t>
                      </a:r>
                      <a:r>
                        <a:rPr lang="en-US" sz="1200" kern="0">
                          <a:effectLst/>
                        </a:rPr>
                        <a:t>d</a:t>
                      </a:r>
                      <a:r>
                        <a:rPr lang="zh-CN" sz="1200" kern="0">
                          <a:effectLst/>
                        </a:rPr>
                        <a:t>中的月份值，</a:t>
                      </a:r>
                      <a:r>
                        <a:rPr lang="en-US" sz="1200" kern="0">
                          <a:effectLst/>
                        </a:rPr>
                        <a:t>1 </a:t>
                      </a:r>
                      <a:r>
                        <a:rPr lang="zh-CN" sz="1200" kern="0">
                          <a:effectLst/>
                        </a:rPr>
                        <a:t>到</a:t>
                      </a:r>
                      <a:r>
                        <a:rPr lang="en-US" sz="1200" kern="0">
                          <a:effectLst/>
                        </a:rPr>
                        <a:t> 12</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MONTH('2011-11-11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-&gt;11</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DAY(d)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返回日期值</a:t>
                      </a:r>
                      <a:r>
                        <a:rPr lang="en-US" sz="1200" kern="0">
                          <a:effectLst/>
                        </a:rPr>
                        <a:t> d </a:t>
                      </a:r>
                      <a:r>
                        <a:rPr lang="zh-CN" sz="1200" kern="0">
                          <a:effectLst/>
                        </a:rPr>
                        <a:t>的日期部分</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DAY("2017-06-15");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15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HOUR(t)</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c>
                  <a:txBody>
                    <a:bodyPr/>
                    <a:lstStyle/>
                    <a:p>
                      <a:pPr indent="-547370">
                        <a:lnSpc>
                          <a:spcPts val="2400"/>
                        </a:lnSpc>
                      </a:pPr>
                      <a:r>
                        <a:rPr lang="zh-CN" sz="1200" kern="0">
                          <a:effectLst/>
                        </a:rPr>
                        <a:t>返回</a:t>
                      </a:r>
                      <a:r>
                        <a:rPr lang="en-US" sz="1200" kern="0">
                          <a:effectLst/>
                        </a:rPr>
                        <a:t> t </a:t>
                      </a:r>
                      <a:r>
                        <a:rPr lang="zh-CN" sz="1200" kern="0">
                          <a:effectLst/>
                        </a:rPr>
                        <a:t>中的小时值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HOUR('1:2:3')</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1</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6652" marR="36652" marT="51313" marB="51313"/>
                </a:tc>
              </a:tr>
              <a:tr h="0">
                <a:tc>
                  <a:txBody>
                    <a:bodyPr/>
                    <a:lstStyle/>
                    <a:p>
                      <a:pPr indent="-547370">
                        <a:lnSpc>
                          <a:spcPts val="2400"/>
                        </a:lnSpc>
                      </a:pPr>
                      <a:r>
                        <a:rPr lang="en-US" sz="1200" kern="0">
                          <a:effectLst/>
                        </a:rPr>
                        <a:t>MINUTE(t)</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a:t>
                      </a:r>
                      <a:r>
                        <a:rPr lang="en-US" sz="1200" kern="0">
                          <a:effectLst/>
                        </a:rPr>
                        <a:t> t </a:t>
                      </a:r>
                      <a:r>
                        <a:rPr lang="zh-CN" sz="1200" kern="0">
                          <a:effectLst/>
                        </a:rPr>
                        <a:t>中的分钟值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MINUTE('1:2:3')</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SECOND(t)</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a:t>
                      </a:r>
                      <a:r>
                        <a:rPr lang="en-US" sz="1200" kern="0">
                          <a:effectLst/>
                        </a:rPr>
                        <a:t> t </a:t>
                      </a:r>
                      <a:r>
                        <a:rPr lang="zh-CN" sz="1200" kern="0">
                          <a:effectLst/>
                        </a:rPr>
                        <a:t>中的秒钟值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SECOND('1:2:3')</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QUARTER(d)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返回日期</a:t>
                      </a:r>
                      <a:r>
                        <a:rPr lang="en-US" sz="1200" kern="0">
                          <a:effectLst/>
                        </a:rPr>
                        <a:t>d</a:t>
                      </a:r>
                      <a:r>
                        <a:rPr lang="zh-CN" sz="1200" kern="0">
                          <a:effectLst/>
                        </a:rPr>
                        <a:t>是第几季节，返回</a:t>
                      </a:r>
                      <a:r>
                        <a:rPr lang="en-US" sz="1200" kern="0">
                          <a:effectLst/>
                        </a:rPr>
                        <a:t> 1 </a:t>
                      </a:r>
                      <a:r>
                        <a:rPr lang="zh-CN" sz="1200" kern="0">
                          <a:effectLst/>
                        </a:rPr>
                        <a:t>到</a:t>
                      </a:r>
                      <a:r>
                        <a:rPr lang="en-US" sz="1200" kern="0">
                          <a:effectLst/>
                        </a:rPr>
                        <a:t> 4</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QUARTER('2011-11-11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4</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21201" y="1635974"/>
            <a:ext cx="9648484" cy="688938"/>
          </a:xfrm>
        </p:spPr>
        <p:txBody>
          <a:bodyPr/>
          <a:lstStyle/>
          <a:p>
            <a:pPr>
              <a:buFont typeface="Wingdings" panose="05000000000000000000" pitchFamily="2" charset="2"/>
              <a:buChar char="u"/>
            </a:pPr>
            <a:r>
              <a:rPr lang="zh-CN" altLang="en-US"/>
              <a:t>高级语言</a:t>
            </a:r>
            <a:endParaRPr lang="zh-CN" altLang="en-US"/>
          </a:p>
        </p:txBody>
      </p:sp>
      <p:sp>
        <p:nvSpPr>
          <p:cNvPr id="3" name="标题 2"/>
          <p:cNvSpPr>
            <a:spLocks noGrp="1"/>
          </p:cNvSpPr>
          <p:nvPr>
            <p:ph type="title"/>
          </p:nvPr>
        </p:nvSpPr>
        <p:spPr/>
        <p:txBody>
          <a:bodyPr/>
          <a:lstStyle/>
          <a:p>
            <a:r>
              <a:rPr kumimoji="1" lang="zh-CN" altLang="en-US"/>
              <a:t>计算机语言</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、编程语言概述</a:t>
            </a:r>
            <a:endParaRPr kumimoji="1" lang="zh-CN" altLang="en-US" dirty="0"/>
          </a:p>
        </p:txBody>
      </p:sp>
      <p:pic>
        <p:nvPicPr>
          <p:cNvPr id="8" name="图片 7" descr="最受程序员欢迎的十大计算机编程语言！"/>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5669" y="2773523"/>
            <a:ext cx="2829560" cy="1875155"/>
          </a:xfrm>
          <a:prstGeom prst="rect">
            <a:avLst/>
          </a:prstGeom>
          <a:noFill/>
          <a:ln>
            <a:noFill/>
          </a:ln>
        </p:spPr>
      </p:pic>
      <p:pic>
        <p:nvPicPr>
          <p:cNvPr id="9" name="图片 8"/>
          <p:cNvPicPr/>
          <p:nvPr/>
        </p:nvPicPr>
        <p:blipFill>
          <a:blip r:embed="rId2"/>
          <a:stretch>
            <a:fillRect/>
          </a:stretch>
        </p:blipFill>
        <p:spPr>
          <a:xfrm>
            <a:off x="3395061" y="2588738"/>
            <a:ext cx="1864360" cy="2059940"/>
          </a:xfrm>
          <a:prstGeom prst="rect">
            <a:avLst/>
          </a:prstGeom>
        </p:spPr>
      </p:pic>
      <p:pic>
        <p:nvPicPr>
          <p:cNvPr id="10" name="图片 9"/>
          <p:cNvPicPr/>
          <p:nvPr/>
        </p:nvPicPr>
        <p:blipFill>
          <a:blip r:embed="rId3"/>
          <a:stretch>
            <a:fillRect/>
          </a:stretch>
        </p:blipFill>
        <p:spPr>
          <a:xfrm>
            <a:off x="6257195" y="2418558"/>
            <a:ext cx="2282190" cy="2400300"/>
          </a:xfrm>
          <a:prstGeom prst="rect">
            <a:avLst/>
          </a:prstGeom>
        </p:spPr>
      </p:pic>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4306" y="2324912"/>
            <a:ext cx="2493946" cy="249394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2" name="表格 1"/>
          <p:cNvGraphicFramePr>
            <a:graphicFrameLocks noGrp="1"/>
          </p:cNvGraphicFramePr>
          <p:nvPr/>
        </p:nvGraphicFramePr>
        <p:xfrm>
          <a:off x="838200" y="1386471"/>
          <a:ext cx="10515600" cy="3480882"/>
        </p:xfrm>
        <a:graphic>
          <a:graphicData uri="http://schemas.openxmlformats.org/drawingml/2006/table">
            <a:tbl>
              <a:tblPr firstRow="1" firstCol="1" bandRow="1">
                <a:tableStyleId>{5C22544A-7EE6-4342-B048-85BDC9FD1C3A}</a:tableStyleId>
              </a:tblPr>
              <a:tblGrid>
                <a:gridCol w="3505200"/>
                <a:gridCol w="3505200"/>
                <a:gridCol w="3505200"/>
              </a:tblGrid>
              <a:tr h="0">
                <a:tc>
                  <a:txBody>
                    <a:bodyPr/>
                    <a:lstStyle/>
                    <a:p>
                      <a:pPr indent="-547370"/>
                      <a:r>
                        <a:rPr lang="zh-CN" sz="1200" kern="0">
                          <a:effectLst/>
                        </a:rPr>
                        <a:t>函数名</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描述</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实例</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0">
                <a:tc>
                  <a:txBody>
                    <a:bodyPr/>
                    <a:lstStyle/>
                    <a:p>
                      <a:pPr indent="-547370">
                        <a:lnSpc>
                          <a:spcPts val="2400"/>
                        </a:lnSpc>
                      </a:pPr>
                      <a:r>
                        <a:rPr lang="en-US" sz="1200" kern="0">
                          <a:effectLst/>
                        </a:rPr>
                        <a:t>MONTHNAME(d)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返回日期当中的月份名称，如</a:t>
                      </a:r>
                      <a:r>
                        <a:rPr lang="en-US" sz="1200" kern="0">
                          <a:effectLst/>
                        </a:rPr>
                        <a:t> November</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MONTHNAME('2011-11-11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November</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MONTH(d)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返回日期</a:t>
                      </a:r>
                      <a:r>
                        <a:rPr lang="en-US" sz="1200" kern="0">
                          <a:effectLst/>
                        </a:rPr>
                        <a:t>d</a:t>
                      </a:r>
                      <a:r>
                        <a:rPr lang="zh-CN" sz="1200" kern="0">
                          <a:effectLst/>
                        </a:rPr>
                        <a:t>中的月份值，</a:t>
                      </a:r>
                      <a:r>
                        <a:rPr lang="en-US" sz="1200" kern="0">
                          <a:effectLst/>
                        </a:rPr>
                        <a:t>1 </a:t>
                      </a:r>
                      <a:r>
                        <a:rPr lang="zh-CN" sz="1200" kern="0">
                          <a:effectLst/>
                        </a:rPr>
                        <a:t>到</a:t>
                      </a:r>
                      <a:r>
                        <a:rPr lang="en-US" sz="1200" kern="0">
                          <a:effectLst/>
                        </a:rPr>
                        <a:t> 12</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MONTH('2011-11-11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-&gt;11</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DAYNAME(d)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返回日期</a:t>
                      </a:r>
                      <a:r>
                        <a:rPr lang="en-US" sz="1200" kern="0">
                          <a:effectLst/>
                        </a:rPr>
                        <a:t> d </a:t>
                      </a:r>
                      <a:r>
                        <a:rPr lang="zh-CN" sz="1200" kern="0">
                          <a:effectLst/>
                        </a:rPr>
                        <a:t>是星期几，如</a:t>
                      </a:r>
                      <a:r>
                        <a:rPr lang="en-US" sz="1200" kern="0">
                          <a:effectLst/>
                        </a:rPr>
                        <a:t> Monday,Tuesday</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DAYNAME('2011-11-11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-&gt;Friday</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DAYOFMONTH(d)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计算日期</a:t>
                      </a:r>
                      <a:r>
                        <a:rPr lang="en-US" sz="1200" kern="0">
                          <a:effectLst/>
                        </a:rPr>
                        <a:t> d </a:t>
                      </a:r>
                      <a:r>
                        <a:rPr lang="zh-CN" sz="1200" kern="0">
                          <a:effectLst/>
                        </a:rPr>
                        <a:t>是本月的第几天</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DAYOFMONTH('2011-11-11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-&gt;11</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DAYOFWEEK(d)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日期</a:t>
                      </a:r>
                      <a:r>
                        <a:rPr lang="en-US" sz="1200" kern="0">
                          <a:effectLst/>
                        </a:rPr>
                        <a:t> d </a:t>
                      </a:r>
                      <a:r>
                        <a:rPr lang="zh-CN" sz="1200" kern="0">
                          <a:effectLst/>
                        </a:rPr>
                        <a:t>今天是星期几，</a:t>
                      </a:r>
                      <a:r>
                        <a:rPr lang="en-US" sz="1200" kern="0">
                          <a:effectLst/>
                        </a:rPr>
                        <a:t>1 </a:t>
                      </a:r>
                      <a:r>
                        <a:rPr lang="zh-CN" sz="1200" kern="0">
                          <a:effectLst/>
                        </a:rPr>
                        <a:t>星期日，</a:t>
                      </a:r>
                      <a:r>
                        <a:rPr lang="en-US" sz="1200" kern="0">
                          <a:effectLst/>
                        </a:rPr>
                        <a:t>2 </a:t>
                      </a:r>
                      <a:r>
                        <a:rPr lang="zh-CN" sz="1200" kern="0">
                          <a:effectLst/>
                        </a:rPr>
                        <a:t>星期一，以此类推</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DAYOFWEEK('2011-11-11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-&gt;6</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DAYOFYEAR(d)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计算日期</a:t>
                      </a:r>
                      <a:r>
                        <a:rPr lang="en-US" sz="1200" kern="0">
                          <a:effectLst/>
                        </a:rPr>
                        <a:t> d </a:t>
                      </a:r>
                      <a:r>
                        <a:rPr lang="zh-CN" sz="1200" kern="0">
                          <a:effectLst/>
                        </a:rPr>
                        <a:t>是本年的第几天</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DAYOFYEAR('2011-11-11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-&gt;315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2" name="表格 1"/>
          <p:cNvGraphicFramePr>
            <a:graphicFrameLocks noGrp="1"/>
          </p:cNvGraphicFramePr>
          <p:nvPr/>
        </p:nvGraphicFramePr>
        <p:xfrm>
          <a:off x="838200" y="1657321"/>
          <a:ext cx="10515600" cy="2973580"/>
        </p:xfrm>
        <a:graphic>
          <a:graphicData uri="http://schemas.openxmlformats.org/drawingml/2006/table">
            <a:tbl>
              <a:tblPr firstRow="1" firstCol="1" bandRow="1">
                <a:tableStyleId>{5C22544A-7EE6-4342-B048-85BDC9FD1C3A}</a:tableStyleId>
              </a:tblPr>
              <a:tblGrid>
                <a:gridCol w="3505200"/>
                <a:gridCol w="3505200"/>
                <a:gridCol w="3505200"/>
              </a:tblGrid>
              <a:tr h="0">
                <a:tc>
                  <a:txBody>
                    <a:bodyPr/>
                    <a:lstStyle/>
                    <a:p>
                      <a:pPr indent="-547370"/>
                      <a:r>
                        <a:rPr lang="zh-CN" sz="1200" kern="0">
                          <a:effectLst/>
                        </a:rPr>
                        <a:t>函数名</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描述</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实例</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0">
                <a:tc>
                  <a:txBody>
                    <a:bodyPr/>
                    <a:lstStyle/>
                    <a:p>
                      <a:pPr indent="-547370">
                        <a:lnSpc>
                          <a:spcPts val="2400"/>
                        </a:lnSpc>
                      </a:pPr>
                      <a:r>
                        <a:rPr lang="en-US" sz="1200" kern="0">
                          <a:effectLst/>
                        </a:rPr>
                        <a:t>WEEK(d)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计算日期</a:t>
                      </a:r>
                      <a:r>
                        <a:rPr lang="en-US" sz="1200" kern="0">
                          <a:effectLst/>
                        </a:rPr>
                        <a:t> d </a:t>
                      </a:r>
                      <a:r>
                        <a:rPr lang="zh-CN" sz="1200" kern="0">
                          <a:effectLst/>
                        </a:rPr>
                        <a:t>是本年的第几个星期，范围是</a:t>
                      </a:r>
                      <a:r>
                        <a:rPr lang="en-US" sz="1200" kern="0">
                          <a:effectLst/>
                        </a:rPr>
                        <a:t> 0 </a:t>
                      </a:r>
                      <a:r>
                        <a:rPr lang="zh-CN" sz="1200" kern="0">
                          <a:effectLst/>
                        </a:rPr>
                        <a:t>到</a:t>
                      </a:r>
                      <a:r>
                        <a:rPr lang="en-US" sz="1200" kern="0">
                          <a:effectLst/>
                        </a:rPr>
                        <a:t> 53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WEEK('2011-11-11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45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WEEKDAY(d)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日期</a:t>
                      </a:r>
                      <a:r>
                        <a:rPr lang="en-US" sz="1200" kern="0">
                          <a:effectLst/>
                        </a:rPr>
                        <a:t> d </a:t>
                      </a:r>
                      <a:r>
                        <a:rPr lang="zh-CN" sz="1200" kern="0">
                          <a:effectLst/>
                        </a:rPr>
                        <a:t>是星期几，</a:t>
                      </a:r>
                      <a:r>
                        <a:rPr lang="en-US" sz="1200" kern="0">
                          <a:effectLst/>
                        </a:rPr>
                        <a:t>0 </a:t>
                      </a:r>
                      <a:r>
                        <a:rPr lang="zh-CN" sz="1200" kern="0">
                          <a:effectLst/>
                        </a:rPr>
                        <a:t>表示星期一，</a:t>
                      </a:r>
                      <a:r>
                        <a:rPr lang="en-US" sz="1200" kern="0">
                          <a:effectLst/>
                        </a:rPr>
                        <a:t>1 </a:t>
                      </a:r>
                      <a:r>
                        <a:rPr lang="zh-CN" sz="1200" kern="0">
                          <a:effectLst/>
                        </a:rPr>
                        <a:t>表示星期二</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WEEKDAY("2017-06-15");</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WEEKOFYEAR(d)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计算日期</a:t>
                      </a:r>
                      <a:r>
                        <a:rPr lang="en-US" sz="1200" kern="0">
                          <a:effectLst/>
                        </a:rPr>
                        <a:t> d </a:t>
                      </a:r>
                      <a:r>
                        <a:rPr lang="zh-CN" sz="1200" kern="0">
                          <a:effectLst/>
                        </a:rPr>
                        <a:t>是本年的第几个星期，范围是</a:t>
                      </a:r>
                      <a:r>
                        <a:rPr lang="en-US" sz="1200" kern="0">
                          <a:effectLst/>
                        </a:rPr>
                        <a:t> 0 </a:t>
                      </a:r>
                      <a:r>
                        <a:rPr lang="zh-CN" sz="1200" kern="0">
                          <a:effectLst/>
                        </a:rPr>
                        <a:t>到</a:t>
                      </a:r>
                      <a:r>
                        <a:rPr lang="en-US" sz="1200" kern="0">
                          <a:effectLst/>
                        </a:rPr>
                        <a:t> 53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WEEKOFYEAR('2011-11-11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45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YEARWEEK(date, mode)</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返回年份及第几周（</a:t>
                      </a:r>
                      <a:r>
                        <a:rPr lang="en-US" sz="1200" kern="0">
                          <a:effectLst/>
                        </a:rPr>
                        <a:t>0</a:t>
                      </a:r>
                      <a:r>
                        <a:rPr lang="zh-CN" sz="1200" kern="0">
                          <a:effectLst/>
                        </a:rPr>
                        <a:t>到</a:t>
                      </a:r>
                      <a:r>
                        <a:rPr lang="en-US" sz="1200" kern="0">
                          <a:effectLst/>
                        </a:rPr>
                        <a:t>53</a:t>
                      </a:r>
                      <a:r>
                        <a:rPr lang="zh-CN" sz="1200" kern="0">
                          <a:effectLst/>
                        </a:rPr>
                        <a:t>），</a:t>
                      </a:r>
                      <a:r>
                        <a:rPr lang="en-US" sz="1200" kern="0">
                          <a:effectLst/>
                        </a:rPr>
                        <a:t>mode </a:t>
                      </a:r>
                      <a:r>
                        <a:rPr lang="zh-CN" sz="1200" kern="0">
                          <a:effectLst/>
                        </a:rPr>
                        <a:t>中</a:t>
                      </a:r>
                      <a:r>
                        <a:rPr lang="en-US" sz="1200" kern="0">
                          <a:effectLst/>
                        </a:rPr>
                        <a:t> 0 </a:t>
                      </a:r>
                      <a:r>
                        <a:rPr lang="zh-CN" sz="1200" kern="0">
                          <a:effectLst/>
                        </a:rPr>
                        <a:t>表示周天，</a:t>
                      </a:r>
                      <a:r>
                        <a:rPr lang="en-US" sz="1200" kern="0">
                          <a:effectLst/>
                        </a:rPr>
                        <a:t>1</a:t>
                      </a:r>
                      <a:r>
                        <a:rPr lang="zh-CN" sz="1200" kern="0">
                          <a:effectLst/>
                        </a:rPr>
                        <a:t>表示周一，以此类推</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YEARWEEK("2017-06-15");</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201724</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NOW()</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返回当前日期和时间</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NOW()</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2018-09-19 20:57:43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日期函数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graphicFrame>
        <p:nvGraphicFramePr>
          <p:cNvPr id="2" name="表格 1"/>
          <p:cNvGraphicFramePr>
            <a:graphicFrameLocks noGrp="1"/>
          </p:cNvGraphicFramePr>
          <p:nvPr/>
        </p:nvGraphicFramePr>
        <p:xfrm>
          <a:off x="838200" y="1657321"/>
          <a:ext cx="10515600" cy="2973580"/>
        </p:xfrm>
        <a:graphic>
          <a:graphicData uri="http://schemas.openxmlformats.org/drawingml/2006/table">
            <a:tbl>
              <a:tblPr firstRow="1" firstCol="1" bandRow="1">
                <a:tableStyleId>{5C22544A-7EE6-4342-B048-85BDC9FD1C3A}</a:tableStyleId>
              </a:tblPr>
              <a:tblGrid>
                <a:gridCol w="3505200"/>
                <a:gridCol w="3505200"/>
                <a:gridCol w="3505200"/>
              </a:tblGrid>
              <a:tr h="0">
                <a:tc>
                  <a:txBody>
                    <a:bodyPr/>
                    <a:lstStyle/>
                    <a:p>
                      <a:pPr indent="-547370"/>
                      <a:r>
                        <a:rPr lang="zh-CN" sz="1200" kern="0">
                          <a:effectLst/>
                        </a:rPr>
                        <a:t>函数名</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描述</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c>
                  <a:txBody>
                    <a:bodyPr/>
                    <a:lstStyle/>
                    <a:p>
                      <a:pPr indent="-547370"/>
                      <a:r>
                        <a:rPr lang="zh-CN" sz="1200" kern="0">
                          <a:effectLst/>
                        </a:rPr>
                        <a:t>实例</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28575" marR="28575" marT="28575" marB="28575"/>
                </a:tc>
              </a:tr>
              <a:tr h="0">
                <a:tc>
                  <a:txBody>
                    <a:bodyPr/>
                    <a:lstStyle/>
                    <a:p>
                      <a:pPr indent="-547370">
                        <a:lnSpc>
                          <a:spcPts val="2400"/>
                        </a:lnSpc>
                      </a:pPr>
                      <a:r>
                        <a:rPr lang="en-US" sz="1200" kern="0">
                          <a:effectLst/>
                        </a:rPr>
                        <a:t>WEEK(d)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计算日期</a:t>
                      </a:r>
                      <a:r>
                        <a:rPr lang="en-US" sz="1200" kern="0">
                          <a:effectLst/>
                        </a:rPr>
                        <a:t> d </a:t>
                      </a:r>
                      <a:r>
                        <a:rPr lang="zh-CN" sz="1200" kern="0">
                          <a:effectLst/>
                        </a:rPr>
                        <a:t>是本年的第几个星期，范围是</a:t>
                      </a:r>
                      <a:r>
                        <a:rPr lang="en-US" sz="1200" kern="0">
                          <a:effectLst/>
                        </a:rPr>
                        <a:t> 0 </a:t>
                      </a:r>
                      <a:r>
                        <a:rPr lang="zh-CN" sz="1200" kern="0">
                          <a:effectLst/>
                        </a:rPr>
                        <a:t>到</a:t>
                      </a:r>
                      <a:r>
                        <a:rPr lang="en-US" sz="1200" kern="0">
                          <a:effectLst/>
                        </a:rPr>
                        <a:t> 53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WEEK('2011-11-11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45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WEEKDAY(d)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日期</a:t>
                      </a:r>
                      <a:r>
                        <a:rPr lang="en-US" sz="1200" kern="0">
                          <a:effectLst/>
                        </a:rPr>
                        <a:t> d </a:t>
                      </a:r>
                      <a:r>
                        <a:rPr lang="zh-CN" sz="1200" kern="0">
                          <a:effectLst/>
                        </a:rPr>
                        <a:t>是星期几，</a:t>
                      </a:r>
                      <a:r>
                        <a:rPr lang="en-US" sz="1200" kern="0">
                          <a:effectLst/>
                        </a:rPr>
                        <a:t>0 </a:t>
                      </a:r>
                      <a:r>
                        <a:rPr lang="zh-CN" sz="1200" kern="0">
                          <a:effectLst/>
                        </a:rPr>
                        <a:t>表示星期一，</a:t>
                      </a:r>
                      <a:r>
                        <a:rPr lang="en-US" sz="1200" kern="0">
                          <a:effectLst/>
                        </a:rPr>
                        <a:t>1 </a:t>
                      </a:r>
                      <a:r>
                        <a:rPr lang="zh-CN" sz="1200" kern="0">
                          <a:effectLst/>
                        </a:rPr>
                        <a:t>表示星期二</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WEEKDAY("2017-06-15");</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WEEKOFYEAR(d)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计算日期</a:t>
                      </a:r>
                      <a:r>
                        <a:rPr lang="en-US" sz="1200" kern="0">
                          <a:effectLst/>
                        </a:rPr>
                        <a:t> d </a:t>
                      </a:r>
                      <a:r>
                        <a:rPr lang="zh-CN" sz="1200" kern="0">
                          <a:effectLst/>
                        </a:rPr>
                        <a:t>是本年的第几个星期，范围是</a:t>
                      </a:r>
                      <a:r>
                        <a:rPr lang="en-US" sz="1200" kern="0">
                          <a:effectLst/>
                        </a:rPr>
                        <a:t> 0 </a:t>
                      </a:r>
                      <a:r>
                        <a:rPr lang="zh-CN" sz="1200" kern="0">
                          <a:effectLst/>
                        </a:rPr>
                        <a:t>到</a:t>
                      </a:r>
                      <a:r>
                        <a:rPr lang="en-US" sz="1200" kern="0">
                          <a:effectLst/>
                        </a:rPr>
                        <a:t> 53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WEEKOFYEAR('2011-11-11 11:11:11')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45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YEARWEEK(date, mode)</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返回年份及第几周（</a:t>
                      </a:r>
                      <a:r>
                        <a:rPr lang="en-US" sz="1200" kern="0">
                          <a:effectLst/>
                        </a:rPr>
                        <a:t>0</a:t>
                      </a:r>
                      <a:r>
                        <a:rPr lang="zh-CN" sz="1200" kern="0">
                          <a:effectLst/>
                        </a:rPr>
                        <a:t>到</a:t>
                      </a:r>
                      <a:r>
                        <a:rPr lang="en-US" sz="1200" kern="0">
                          <a:effectLst/>
                        </a:rPr>
                        <a:t>53</a:t>
                      </a:r>
                      <a:r>
                        <a:rPr lang="zh-CN" sz="1200" kern="0">
                          <a:effectLst/>
                        </a:rPr>
                        <a:t>），</a:t>
                      </a:r>
                      <a:r>
                        <a:rPr lang="en-US" sz="1200" kern="0">
                          <a:effectLst/>
                        </a:rPr>
                        <a:t>mode </a:t>
                      </a:r>
                      <a:r>
                        <a:rPr lang="zh-CN" sz="1200" kern="0">
                          <a:effectLst/>
                        </a:rPr>
                        <a:t>中</a:t>
                      </a:r>
                      <a:r>
                        <a:rPr lang="en-US" sz="1200" kern="0">
                          <a:effectLst/>
                        </a:rPr>
                        <a:t> 0 </a:t>
                      </a:r>
                      <a:r>
                        <a:rPr lang="zh-CN" sz="1200" kern="0">
                          <a:effectLst/>
                        </a:rPr>
                        <a:t>表示周天，</a:t>
                      </a:r>
                      <a:r>
                        <a:rPr lang="en-US" sz="1200" kern="0">
                          <a:effectLst/>
                        </a:rPr>
                        <a:t>1</a:t>
                      </a:r>
                      <a:r>
                        <a:rPr lang="zh-CN" sz="1200" kern="0">
                          <a:effectLst/>
                        </a:rPr>
                        <a:t>表示周一，以此类推</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YEARWEEK("2017-06-15");</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201724</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0">
                <a:tc>
                  <a:txBody>
                    <a:bodyPr/>
                    <a:lstStyle/>
                    <a:p>
                      <a:pPr indent="-547370">
                        <a:lnSpc>
                          <a:spcPts val="2400"/>
                        </a:lnSpc>
                      </a:pPr>
                      <a:r>
                        <a:rPr lang="en-US" sz="1200" kern="0">
                          <a:effectLst/>
                        </a:rPr>
                        <a:t>NOW()</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200" kern="0">
                          <a:effectLst/>
                        </a:rPr>
                        <a:t>返回当前日期和时间</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NOW()</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-&gt; 2018-09-19 20:57:43</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控制流函数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499278"/>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en-US" altLang="zh-CN" b="1">
                <a:solidFill>
                  <a:srgbClr val="4BACC6"/>
                </a:solidFill>
                <a:latin typeface="PingFang SC"/>
                <a:ea typeface="阿里巴巴普惠体" panose="00020600040101010101" pitchFamily="18" charset="-122"/>
              </a:rPr>
              <a:t>if</a:t>
            </a:r>
            <a:r>
              <a:rPr lang="zh-CN" altLang="en-US" b="1">
                <a:solidFill>
                  <a:srgbClr val="4BACC6"/>
                </a:solidFill>
                <a:latin typeface="PingFang SC"/>
                <a:ea typeface="阿里巴巴普惠体" panose="00020600040101010101" pitchFamily="18" charset="-122"/>
              </a:rPr>
              <a:t>逻辑判断语句</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graphicFrame>
        <p:nvGraphicFramePr>
          <p:cNvPr id="2" name="表格 1"/>
          <p:cNvGraphicFramePr>
            <a:graphicFrameLocks noGrp="1"/>
          </p:cNvGraphicFramePr>
          <p:nvPr/>
        </p:nvGraphicFramePr>
        <p:xfrm>
          <a:off x="919680" y="2181885"/>
          <a:ext cx="10632540" cy="3934343"/>
        </p:xfrm>
        <a:graphic>
          <a:graphicData uri="http://schemas.openxmlformats.org/drawingml/2006/table">
            <a:tbl>
              <a:tblPr firstRow="1" firstCol="1" bandRow="1">
                <a:tableStyleId>{5C22544A-7EE6-4342-B048-85BDC9FD1C3A}</a:tableStyleId>
              </a:tblPr>
              <a:tblGrid>
                <a:gridCol w="3544180"/>
                <a:gridCol w="3544180"/>
                <a:gridCol w="3544180"/>
              </a:tblGrid>
              <a:tr h="725970">
                <a:tc>
                  <a:txBody>
                    <a:bodyPr/>
                    <a:lstStyle/>
                    <a:p>
                      <a:pPr indent="-547370" algn="l">
                        <a:lnSpc>
                          <a:spcPts val="2400"/>
                        </a:lnSpc>
                      </a:pPr>
                      <a:r>
                        <a:rPr lang="zh-CN" altLang="en-US" sz="1400" kern="100">
                          <a:effectLst/>
                          <a:latin typeface="等线" panose="02010600030101010101" charset="-122"/>
                          <a:ea typeface="等线" panose="02010600030101010101" charset="-122"/>
                          <a:cs typeface="Times New Roman" panose="02020603050405020304" pitchFamily="18" charset="0"/>
                        </a:rPr>
                        <a:t>格式</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gn="l">
                        <a:lnSpc>
                          <a:spcPts val="2400"/>
                        </a:lnSpc>
                      </a:pPr>
                      <a:r>
                        <a:rPr lang="zh-CN" altLang="en-US" sz="1400" kern="100">
                          <a:effectLst/>
                          <a:latin typeface="等线" panose="02010600030101010101" charset="-122"/>
                          <a:ea typeface="等线" panose="02010600030101010101" charset="-122"/>
                          <a:cs typeface="Times New Roman" panose="02020603050405020304" pitchFamily="18" charset="0"/>
                        </a:rPr>
                        <a:t>解释</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gn="l"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zh-CN" altLang="en-US" sz="1400" kern="100">
                          <a:effectLst/>
                          <a:latin typeface="等线" panose="02010600030101010101" charset="-122"/>
                          <a:ea typeface="等线" panose="02010600030101010101" charset="-122"/>
                          <a:cs typeface="Times New Roman" panose="02020603050405020304" pitchFamily="18" charset="0"/>
                        </a:rPr>
                        <a:t>案例</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725970">
                <a:tc>
                  <a:txBody>
                    <a:bodyPr/>
                    <a:lstStyle/>
                    <a:p>
                      <a:pPr indent="-547370">
                        <a:lnSpc>
                          <a:spcPts val="2400"/>
                        </a:lnSpc>
                      </a:pPr>
                      <a:r>
                        <a:rPr lang="en-US" sz="1400" kern="0">
                          <a:effectLst/>
                        </a:rPr>
                        <a:t>IF(expr,v1,v2)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如果表达式</a:t>
                      </a:r>
                      <a:r>
                        <a:rPr lang="en-US" sz="1400" kern="0">
                          <a:effectLst/>
                        </a:rPr>
                        <a:t> expr </a:t>
                      </a:r>
                      <a:r>
                        <a:rPr lang="zh-CN" sz="1400" kern="0">
                          <a:effectLst/>
                        </a:rPr>
                        <a:t>成立，返回结果</a:t>
                      </a:r>
                      <a:r>
                        <a:rPr lang="en-US" sz="1400" kern="0">
                          <a:effectLst/>
                        </a:rPr>
                        <a:t> v1</a:t>
                      </a:r>
                      <a:r>
                        <a:rPr lang="zh-CN" sz="1400" kern="0">
                          <a:effectLst/>
                        </a:rPr>
                        <a:t>；否则，返回结果</a:t>
                      </a:r>
                      <a:r>
                        <a:rPr lang="en-US" sz="1400" kern="0">
                          <a:effectLst/>
                        </a:rPr>
                        <a:t> v2</a:t>
                      </a:r>
                      <a:r>
                        <a:rPr lang="zh-CN" sz="1400" kern="0">
                          <a:effectLst/>
                        </a:rPr>
                        <a: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IF(1 &gt; 0,'</a:t>
                      </a:r>
                      <a:r>
                        <a:rPr lang="zh-CN" sz="1400" kern="0">
                          <a:effectLst/>
                        </a:rPr>
                        <a:t>正确</a:t>
                      </a:r>
                      <a:r>
                        <a:rPr lang="en-US" sz="1400" kern="0">
                          <a:effectLst/>
                        </a:rPr>
                        <a:t>','</a:t>
                      </a:r>
                      <a:r>
                        <a:rPr lang="zh-CN" sz="1400" kern="0">
                          <a:effectLst/>
                        </a:rPr>
                        <a:t>错误</a:t>
                      </a:r>
                      <a:r>
                        <a:rPr lang="en-US" sz="1400" kern="0">
                          <a:effectLst/>
                        </a:rPr>
                        <a:t>')    </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a:t>
                      </a:r>
                      <a:r>
                        <a:rPr lang="zh-CN" sz="1400" kern="0">
                          <a:effectLst/>
                        </a:rPr>
                        <a:t>正确</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729231">
                <a:tc>
                  <a:txBody>
                    <a:bodyPr/>
                    <a:lstStyle/>
                    <a:p>
                      <a:pPr marL="0" indent="-547370" algn="l" defTabSz="1219200" rtl="0" eaLnBrk="1" latinLnBrk="0" hangingPunct="1">
                        <a:lnSpc>
                          <a:spcPts val="2400"/>
                        </a:lnSpc>
                      </a:pPr>
                      <a:r>
                        <a:rPr lang="en-US" sz="1400" b="1" kern="0">
                          <a:solidFill>
                            <a:schemeClr val="lt1"/>
                          </a:solidFill>
                          <a:effectLst/>
                          <a:latin typeface="+mn-lt"/>
                          <a:ea typeface="+mn-ea"/>
                          <a:cs typeface="+mn-cs"/>
                          <a:hlinkClick r:id="rId1"/>
                        </a:rPr>
                        <a:t>IFNULL(v1,v2)</a:t>
                      </a:r>
                      <a:endParaRPr lang="zh-CN" altLang="en-US" sz="1400" b="1" kern="0">
                        <a:solidFill>
                          <a:schemeClr val="lt1"/>
                        </a:solidFill>
                        <a:effectLst/>
                        <a:latin typeface="+mn-lt"/>
                        <a:ea typeface="+mn-ea"/>
                        <a:cs typeface="+mn-cs"/>
                      </a:endParaRPr>
                    </a:p>
                  </a:txBody>
                  <a:tcPr marL="47625" marR="47625" marT="66675" marB="66675"/>
                </a:tc>
                <a:tc>
                  <a:txBody>
                    <a:bodyPr/>
                    <a:lstStyle/>
                    <a:p>
                      <a:pPr indent="-547370">
                        <a:lnSpc>
                          <a:spcPts val="2400"/>
                        </a:lnSpc>
                      </a:pPr>
                      <a:r>
                        <a:rPr lang="zh-CN" sz="1400" kern="0">
                          <a:effectLst/>
                        </a:rPr>
                        <a:t>如果</a:t>
                      </a:r>
                      <a:r>
                        <a:rPr lang="en-US" sz="1400" kern="0">
                          <a:effectLst/>
                        </a:rPr>
                        <a:t> v1 </a:t>
                      </a:r>
                      <a:r>
                        <a:rPr lang="zh-CN" sz="1400" kern="0">
                          <a:effectLst/>
                        </a:rPr>
                        <a:t>的值不为</a:t>
                      </a:r>
                      <a:r>
                        <a:rPr lang="en-US" sz="1400" kern="0">
                          <a:effectLst/>
                        </a:rPr>
                        <a:t> NULL</a:t>
                      </a:r>
                      <a:r>
                        <a:rPr lang="zh-CN" sz="1400" kern="0">
                          <a:effectLst/>
                        </a:rPr>
                        <a:t>，则返回</a:t>
                      </a:r>
                      <a:r>
                        <a:rPr lang="en-US" sz="1400" kern="0">
                          <a:effectLst/>
                        </a:rPr>
                        <a:t> v1</a:t>
                      </a:r>
                      <a:r>
                        <a:rPr lang="zh-CN" sz="1400" kern="0">
                          <a:effectLst/>
                        </a:rPr>
                        <a:t>，否则返回</a:t>
                      </a:r>
                      <a:r>
                        <a:rPr lang="en-US" sz="1400" kern="0">
                          <a:effectLst/>
                        </a:rPr>
                        <a:t> v2</a:t>
                      </a:r>
                      <a:r>
                        <a:rPr lang="zh-CN" sz="1400" kern="0">
                          <a:effectLst/>
                        </a:rPr>
                        <a: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IFNULL(null,'Hello Word')</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-&gt;Hello Word</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729231">
                <a:tc>
                  <a:txBody>
                    <a:bodyPr/>
                    <a:lstStyle/>
                    <a:p>
                      <a:pPr indent="-547370">
                        <a:lnSpc>
                          <a:spcPts val="2400"/>
                        </a:lnSpc>
                      </a:pPr>
                      <a:r>
                        <a:rPr lang="en-US" sz="1400" kern="0">
                          <a:effectLst/>
                        </a:rPr>
                        <a:t>ISNULL(expression)</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判断表达式是否为</a:t>
                      </a:r>
                      <a:r>
                        <a:rPr lang="en-US" sz="1400" kern="0">
                          <a:effectLst/>
                        </a:rPr>
                        <a:t> NULL</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ISNULL(NULL);</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-&gt;1</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1023941">
                <a:tc>
                  <a:txBody>
                    <a:bodyPr/>
                    <a:lstStyle/>
                    <a:p>
                      <a:pPr indent="-547370">
                        <a:lnSpc>
                          <a:spcPts val="2400"/>
                        </a:lnSpc>
                      </a:pPr>
                      <a:r>
                        <a:rPr lang="en-US" sz="1400" kern="0">
                          <a:effectLst/>
                        </a:rPr>
                        <a:t>NULLIF(expr1, expr2)</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zh-CN" sz="1400" kern="0">
                          <a:effectLst/>
                        </a:rPr>
                        <a:t>比较两个字符串，如果字符串</a:t>
                      </a:r>
                      <a:r>
                        <a:rPr lang="en-US" sz="1400" kern="0">
                          <a:effectLst/>
                        </a:rPr>
                        <a:t> expr1 </a:t>
                      </a:r>
                      <a:r>
                        <a:rPr lang="zh-CN" sz="1400" kern="0">
                          <a:effectLst/>
                        </a:rPr>
                        <a:t>与</a:t>
                      </a:r>
                      <a:r>
                        <a:rPr lang="en-US" sz="1400" kern="0">
                          <a:effectLst/>
                        </a:rPr>
                        <a:t> expr2 </a:t>
                      </a:r>
                      <a:r>
                        <a:rPr lang="zh-CN" sz="1400" kern="0">
                          <a:effectLst/>
                        </a:rPr>
                        <a:t>相等 返回</a:t>
                      </a:r>
                      <a:r>
                        <a:rPr lang="en-US" sz="1400" kern="0">
                          <a:effectLst/>
                        </a:rPr>
                        <a:t> NULL</a:t>
                      </a:r>
                      <a:r>
                        <a:rPr lang="zh-CN" sz="1400" kern="0">
                          <a:effectLst/>
                        </a:rPr>
                        <a:t>，否则返回</a:t>
                      </a:r>
                      <a:r>
                        <a:rPr lang="en-US" sz="1400" kern="0">
                          <a:effectLst/>
                        </a:rPr>
                        <a:t> expr1</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SELECT NULLIF(25, 25);</a:t>
                      </a:r>
                      <a:endParaRPr lang="zh-CN" sz="14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a:effectLst/>
                        </a:rPr>
                        <a:t>-&gt;</a:t>
                      </a:r>
                      <a:endParaRPr lang="zh-CN" sz="14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控制流函数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499278"/>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en-US" altLang="zh-CN" b="1">
                <a:solidFill>
                  <a:srgbClr val="4BACC6"/>
                </a:solidFill>
                <a:latin typeface="PingFang SC"/>
                <a:ea typeface="阿里巴巴普惠体" panose="00020600040101010101" pitchFamily="18" charset="-122"/>
              </a:rPr>
              <a:t>case when</a:t>
            </a:r>
            <a:r>
              <a:rPr lang="zh-CN" altLang="en-US" b="1">
                <a:solidFill>
                  <a:srgbClr val="4BACC6"/>
                </a:solidFill>
                <a:latin typeface="PingFang SC"/>
                <a:ea typeface="阿里巴巴普惠体" panose="00020600040101010101" pitchFamily="18" charset="-122"/>
              </a:rPr>
              <a:t>语句</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endParaRPr>
          </a:p>
        </p:txBody>
      </p:sp>
      <p:graphicFrame>
        <p:nvGraphicFramePr>
          <p:cNvPr id="7" name="表格 6"/>
          <p:cNvGraphicFramePr>
            <a:graphicFrameLocks noGrp="1"/>
          </p:cNvGraphicFramePr>
          <p:nvPr/>
        </p:nvGraphicFramePr>
        <p:xfrm>
          <a:off x="919680" y="2228440"/>
          <a:ext cx="10659702" cy="2401119"/>
        </p:xfrm>
        <a:graphic>
          <a:graphicData uri="http://schemas.openxmlformats.org/drawingml/2006/table">
            <a:tbl>
              <a:tblPr firstRow="1" firstCol="1" bandRow="1">
                <a:tableStyleId>{5C22544A-7EE6-4342-B048-85BDC9FD1C3A}</a:tableStyleId>
              </a:tblPr>
              <a:tblGrid>
                <a:gridCol w="3553234"/>
                <a:gridCol w="3553234"/>
                <a:gridCol w="3553234"/>
              </a:tblGrid>
              <a:tr h="521550">
                <a:tc>
                  <a:txBody>
                    <a:bodyPr/>
                    <a:lstStyle/>
                    <a:p>
                      <a:pPr indent="-547370" algn="ctr"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zh-CN" altLang="en-US" sz="1200" kern="100">
                          <a:effectLst/>
                          <a:latin typeface="等线" panose="02010600030101010101" charset="-122"/>
                          <a:ea typeface="等线" panose="02010600030101010101" charset="-122"/>
                          <a:cs typeface="Times New Roman" panose="02020603050405020304" pitchFamily="18" charset="0"/>
                        </a:rPr>
                        <a:t>格式</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gn="ctr">
                        <a:lnSpc>
                          <a:spcPts val="2400"/>
                        </a:lnSpc>
                      </a:pPr>
                      <a:r>
                        <a:rPr lang="zh-CN" altLang="en-US" sz="1200" kern="100">
                          <a:effectLst/>
                          <a:latin typeface="等线" panose="02010600030101010101" charset="-122"/>
                          <a:ea typeface="等线" panose="02010600030101010101" charset="-122"/>
                          <a:cs typeface="Times New Roman" panose="02020603050405020304" pitchFamily="18" charset="0"/>
                        </a:rPr>
                        <a:t>解释</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gn="ctr"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zh-CN" altLang="en-US" sz="1200" kern="100">
                          <a:effectLst/>
                          <a:latin typeface="等线" panose="02010600030101010101" charset="-122"/>
                          <a:ea typeface="等线" panose="02010600030101010101" charset="-122"/>
                          <a:cs typeface="Times New Roman" panose="02020603050405020304" pitchFamily="18" charset="0"/>
                        </a:rPr>
                        <a:t>操作</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r h="1879569">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CASE expression</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WHEN condition1 THEN result1</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WHEN condition2 THEN result2</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WHEN conditionN THEN resultN</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    ELSE result</a:t>
                      </a:r>
                      <a:endParaRPr lang="zh-CN" sz="1200" kern="10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END</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a:lnSpc>
                          <a:spcPts val="2400"/>
                        </a:lnSpc>
                      </a:pPr>
                      <a:r>
                        <a:rPr lang="en-US" sz="1200" kern="0">
                          <a:effectLst/>
                        </a:rPr>
                        <a:t>CASE </a:t>
                      </a:r>
                      <a:r>
                        <a:rPr lang="zh-CN" sz="1200" kern="0">
                          <a:effectLst/>
                        </a:rPr>
                        <a:t>表示函数开始，</a:t>
                      </a:r>
                      <a:r>
                        <a:rPr lang="en-US" sz="1200" kern="0">
                          <a:effectLst/>
                        </a:rPr>
                        <a:t>END </a:t>
                      </a:r>
                      <a:r>
                        <a:rPr lang="zh-CN" sz="1200" kern="0">
                          <a:effectLst/>
                        </a:rPr>
                        <a:t>表示函数结束。如果</a:t>
                      </a:r>
                      <a:r>
                        <a:rPr lang="en-US" sz="1200" kern="0">
                          <a:effectLst/>
                        </a:rPr>
                        <a:t> condition1 </a:t>
                      </a:r>
                      <a:r>
                        <a:rPr lang="zh-CN" sz="1200" kern="0">
                          <a:effectLst/>
                        </a:rPr>
                        <a:t>成立，则返回</a:t>
                      </a:r>
                      <a:r>
                        <a:rPr lang="en-US" sz="1200" kern="0">
                          <a:effectLst/>
                        </a:rPr>
                        <a:t> result1, </a:t>
                      </a:r>
                      <a:r>
                        <a:rPr lang="zh-CN" sz="1200" kern="0">
                          <a:effectLst/>
                        </a:rPr>
                        <a:t>如果</a:t>
                      </a:r>
                      <a:r>
                        <a:rPr lang="en-US" sz="1200" kern="0">
                          <a:effectLst/>
                        </a:rPr>
                        <a:t> condition2 </a:t>
                      </a:r>
                      <a:r>
                        <a:rPr lang="zh-CN" sz="1200" kern="0">
                          <a:effectLst/>
                        </a:rPr>
                        <a:t>成立，则返回</a:t>
                      </a:r>
                      <a:r>
                        <a:rPr lang="en-US" sz="1200" kern="0">
                          <a:effectLst/>
                        </a:rPr>
                        <a:t> result2</a:t>
                      </a:r>
                      <a:r>
                        <a:rPr lang="zh-CN" sz="1200" kern="0">
                          <a:effectLst/>
                        </a:rPr>
                        <a:t>，当全部不成立则返回</a:t>
                      </a:r>
                      <a:r>
                        <a:rPr lang="en-US" sz="1200" kern="0">
                          <a:effectLst/>
                        </a:rPr>
                        <a:t> result</a:t>
                      </a:r>
                      <a:r>
                        <a:rPr lang="zh-CN" sz="1200" kern="0">
                          <a:effectLst/>
                        </a:rPr>
                        <a:t>，而当有一个成立之后，后面的就不执行了。</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c>
                  <a:txBody>
                    <a:bodyPr/>
                    <a:lstStyle/>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select case 100 when 50 then 'tom' when 100 then 'mary'else 'tim' end ;</a:t>
                      </a:r>
                      <a:endParaRPr lang="en-US" sz="1200" kern="0">
                        <a:effectLst/>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zh-CN" sz="1200" kern="0">
                        <a:effectLst/>
                        <a:latin typeface="等线" panose="02010600030101010101" charset="-122"/>
                        <a:ea typeface="等线" panose="02010600030101010101" charset="-122"/>
                        <a:cs typeface="Times New Roman" panose="02020603050405020304" pitchFamily="18" charset="0"/>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zh-CN" sz="1200" kern="0">
                        <a:effectLst/>
                        <a:latin typeface="等线" panose="02010600030101010101" charset="-122"/>
                        <a:ea typeface="等线" panose="02010600030101010101" charset="-122"/>
                        <a:cs typeface="Times New Roman" panose="02020603050405020304" pitchFamily="18" charset="0"/>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zh-CN" sz="1200" kern="0">
                        <a:effectLst/>
                        <a:latin typeface="等线" panose="02010600030101010101" charset="-122"/>
                        <a:ea typeface="等线" panose="02010600030101010101" charset="-122"/>
                        <a:cs typeface="Times New Roman" panose="02020603050405020304" pitchFamily="18" charset="0"/>
                      </a:endParaRPr>
                    </a:p>
                    <a:p>
                      <a:pPr indent="-547370" latinLnBrk="1">
                        <a:lnSpc>
                          <a:spcPts val="15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200" kern="100">
                          <a:effectLst/>
                          <a:latin typeface="等线" panose="02010600030101010101" charset="-122"/>
                          <a:ea typeface="等线" panose="02010600030101010101" charset="-122"/>
                          <a:cs typeface="Times New Roman" panose="02020603050405020304" pitchFamily="18" charset="0"/>
                        </a:rPr>
                        <a:t>select case when 1=2 then 'tom' when 2=2 then 'mary' else'tim' end ;</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47625" marR="47625" marT="66675" marB="66675"/>
                </a:tc>
              </a:tr>
            </a:tbl>
          </a:graphicData>
        </a:graphic>
      </p:graphicFrame>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控制流函数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499278"/>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case when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语句</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1013651" y="2020688"/>
            <a:ext cx="8478570" cy="4555093"/>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use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mydb4</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创建订单表</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orders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oid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订单</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id</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price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double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订单价格</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payType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支付类型</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微信支付</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2:</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支付宝支付</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银行卡支付</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4</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：其他</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orders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1200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orders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orders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orders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4</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3000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orders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1500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控制流函数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case when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语句</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1215428" y="1757246"/>
            <a:ext cx="8478570" cy="5016758"/>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方式</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case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payType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微信支付</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payType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支付宝支付</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payType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银行卡支付</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else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其他支付方式</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end</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payTypeStr</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orders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方式</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2</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case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payType</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微信支付</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支付宝支付</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then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银行卡支付</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else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其他支付方式</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end</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payTypeStr</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orders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介绍</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9" name="文本框 8"/>
          <p:cNvSpPr txBox="1"/>
          <p:nvPr/>
        </p:nvSpPr>
        <p:spPr>
          <a:xfrm>
            <a:off x="849316" y="1672949"/>
            <a:ext cx="10856813" cy="1077218"/>
          </a:xfrm>
          <a:prstGeom prst="rect">
            <a:avLst/>
          </a:prstGeom>
          <a:noFill/>
        </p:spPr>
        <p:txBody>
          <a:bodyPr wrap="square">
            <a:spAutoFit/>
          </a:bodyPr>
          <a:lstStyle/>
          <a:p>
            <a:pPr marL="285750" indent="-285750">
              <a:buFont typeface="Arial" panose="020B0604020202020204" pitchFamily="34" charset="0"/>
              <a:buChar char="•"/>
            </a:pPr>
            <a:r>
              <a:rPr lang="en-US" altLang="zh-CN" sz="1600">
                <a:solidFill>
                  <a:srgbClr val="17233F"/>
                </a:solidFill>
                <a:highlight>
                  <a:srgbClr val="FFFF00"/>
                </a:highlight>
                <a:latin typeface="-apple-system"/>
                <a:ea typeface="Alibaba PuHuiTi B"/>
              </a:rPr>
              <a:t>MySQL 8.0 </a:t>
            </a:r>
            <a:r>
              <a:rPr lang="zh-CN" altLang="en-US" sz="1600">
                <a:solidFill>
                  <a:srgbClr val="17233F"/>
                </a:solidFill>
                <a:highlight>
                  <a:srgbClr val="FFFF00"/>
                </a:highlight>
                <a:latin typeface="-apple-system"/>
                <a:ea typeface="Alibaba PuHuiTi B"/>
              </a:rPr>
              <a:t>新增窗口函数</a:t>
            </a:r>
            <a:r>
              <a:rPr lang="en-US" altLang="zh-CN" sz="1600">
                <a:solidFill>
                  <a:srgbClr val="17233F"/>
                </a:solidFill>
                <a:highlight>
                  <a:srgbClr val="FFFF00"/>
                </a:highlight>
                <a:latin typeface="-apple-system"/>
                <a:ea typeface="Alibaba PuHuiTi B"/>
              </a:rPr>
              <a:t>,</a:t>
            </a:r>
            <a:r>
              <a:rPr lang="zh-CN" altLang="en-US" sz="1600">
                <a:solidFill>
                  <a:srgbClr val="17233F"/>
                </a:solidFill>
                <a:latin typeface="-apple-system"/>
                <a:ea typeface="Alibaba PuHuiTi B"/>
              </a:rPr>
              <a:t>窗口函数又被称为开窗函数，与</a:t>
            </a:r>
            <a:r>
              <a:rPr lang="en-US" altLang="zh-CN" sz="1600">
                <a:solidFill>
                  <a:srgbClr val="17233F"/>
                </a:solidFill>
                <a:latin typeface="-apple-system"/>
                <a:ea typeface="Alibaba PuHuiTi B"/>
              </a:rPr>
              <a:t>Oracle </a:t>
            </a:r>
            <a:r>
              <a:rPr lang="zh-CN" altLang="en-US" sz="1600">
                <a:solidFill>
                  <a:srgbClr val="17233F"/>
                </a:solidFill>
                <a:latin typeface="-apple-system"/>
                <a:ea typeface="Alibaba PuHuiTi B"/>
              </a:rPr>
              <a:t>窗口函数类似，属于</a:t>
            </a:r>
            <a:r>
              <a:rPr lang="en-US" altLang="zh-CN" sz="1600">
                <a:solidFill>
                  <a:srgbClr val="17233F"/>
                </a:solidFill>
                <a:latin typeface="-apple-system"/>
                <a:ea typeface="Alibaba PuHuiTi B"/>
              </a:rPr>
              <a:t>MySQL</a:t>
            </a:r>
            <a:r>
              <a:rPr lang="zh-CN" altLang="en-US" sz="1600">
                <a:solidFill>
                  <a:srgbClr val="17233F"/>
                </a:solidFill>
                <a:latin typeface="-apple-system"/>
                <a:ea typeface="Alibaba PuHuiTi B"/>
              </a:rPr>
              <a:t>的一大特点</a:t>
            </a:r>
            <a:r>
              <a:rPr lang="en-US" altLang="zh-CN" sz="1600">
                <a:solidFill>
                  <a:srgbClr val="17233F"/>
                </a:solidFill>
                <a:latin typeface="-apple-system"/>
                <a:ea typeface="Alibaba PuHuiTi B"/>
              </a:rPr>
              <a:t>.</a:t>
            </a:r>
            <a:endParaRPr lang="en-US" altLang="zh-CN" sz="1600">
              <a:solidFill>
                <a:srgbClr val="17233F"/>
              </a:solidFill>
              <a:latin typeface="-apple-system"/>
              <a:ea typeface="Alibaba PuHuiTi B"/>
            </a:endParaRPr>
          </a:p>
          <a:p>
            <a:pPr marL="285750" indent="-285750">
              <a:buFont typeface="Arial" panose="020B0604020202020204" pitchFamily="34" charset="0"/>
              <a:buChar char="•"/>
            </a:pPr>
            <a:r>
              <a:rPr lang="zh-CN" altLang="en-US" sz="1600">
                <a:solidFill>
                  <a:srgbClr val="17233F"/>
                </a:solidFill>
                <a:latin typeface="-apple-system"/>
                <a:ea typeface="Alibaba PuHuiTi B"/>
              </a:rPr>
              <a:t>非聚合窗口函数是相对于聚函数来说的。聚合函数是对一组数据计算后返回单个值（即分组），非聚合函数一次只会处理一行数据。窗口聚合函数在行记录上计算某个字段的结果时，可将窗口范围内的数据输入到聚合函数中，并不改变行数</a:t>
            </a:r>
            <a:r>
              <a:rPr lang="zh-CN" altLang="en-US" sz="1600" b="1" i="0">
                <a:solidFill>
                  <a:srgbClr val="4D4D4D"/>
                </a:solidFill>
                <a:effectLst/>
                <a:latin typeface="-apple-system"/>
                <a:ea typeface="Alibaba PuHuiTi B"/>
              </a:rPr>
              <a:t>。</a:t>
            </a:r>
            <a:endParaRPr lang="zh-CN" altLang="en-US" sz="1600">
              <a:ea typeface="Alibaba PuHuiTi B"/>
            </a:endParaRPr>
          </a:p>
        </p:txBody>
      </p:sp>
      <p:pic>
        <p:nvPicPr>
          <p:cNvPr id="1028"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788469" y="2811669"/>
            <a:ext cx="5761763" cy="372482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分类</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pic>
        <p:nvPicPr>
          <p:cNvPr id="7" name="图片 6"/>
          <p:cNvPicPr>
            <a:picLocks noChangeAspect="1"/>
          </p:cNvPicPr>
          <p:nvPr/>
        </p:nvPicPr>
        <p:blipFill>
          <a:blip r:embed="rId1"/>
          <a:stretch>
            <a:fillRect/>
          </a:stretch>
        </p:blipFill>
        <p:spPr>
          <a:xfrm>
            <a:off x="1998140" y="1991190"/>
            <a:ext cx="5924689" cy="3935342"/>
          </a:xfrm>
          <a:prstGeom prst="rect">
            <a:avLst/>
          </a:prstGeom>
        </p:spPr>
      </p:pic>
      <p:sp>
        <p:nvSpPr>
          <p:cNvPr id="8" name="文本框 7"/>
          <p:cNvSpPr txBox="1"/>
          <p:nvPr/>
        </p:nvSpPr>
        <p:spPr>
          <a:xfrm>
            <a:off x="2097728" y="6244773"/>
            <a:ext cx="8478570" cy="369332"/>
          </a:xfrm>
          <a:prstGeom prst="rect">
            <a:avLst/>
          </a:prstGeom>
          <a:noFill/>
        </p:spPr>
        <p:txBody>
          <a:bodyPr wrap="square">
            <a:spAutoFit/>
          </a:bodyPr>
          <a:lstStyle/>
          <a:p>
            <a:r>
              <a:rPr lang="zh-CN" altLang="en-US">
                <a:highlight>
                  <a:srgbClr val="FFFF00"/>
                </a:highlight>
              </a:rPr>
              <a:t>另外还有开窗聚合函数: </a:t>
            </a:r>
            <a:r>
              <a:rPr lang="en-US" altLang="zh-CN">
                <a:highlight>
                  <a:srgbClr val="FFFF00"/>
                </a:highlight>
              </a:rPr>
              <a:t>SUM,AVG,MIN,MAX</a:t>
            </a:r>
            <a:endParaRPr lang="zh-CN" altLang="en-US">
              <a:highlight>
                <a:srgbClr val="FFFF00"/>
              </a:highlight>
            </a:endParaRPr>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语法结构</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939853" y="1797252"/>
            <a:ext cx="8478570" cy="1477328"/>
          </a:xfrm>
          <a:prstGeom prst="rect">
            <a:avLst/>
          </a:prstGeom>
          <a:solidFill>
            <a:srgbClr val="FFFFE4"/>
          </a:solidFill>
          <a:ln>
            <a:solidFill>
              <a:schemeClr val="tx1"/>
            </a:solidFill>
          </a:ln>
        </p:spPr>
        <p:txBody>
          <a:bodyPr wrap="square">
            <a:spAutoFit/>
          </a:bodyPr>
          <a:lstStyle/>
          <a:p>
            <a:r>
              <a:rPr lang="en-US" altLang="zh-CN" sz="1800">
                <a:solidFill>
                  <a:srgbClr val="000000"/>
                </a:solidFill>
                <a:effectLst/>
                <a:latin typeface="Courier New" panose="02070409020205090404" pitchFamily="49" charset="0"/>
              </a:rPr>
              <a:t>window_function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expr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OVER</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  PARTITION</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  ORDER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frame_clause </a:t>
            </a:r>
            <a:endParaRPr lang="en-US" altLang="zh-CN" sz="1800">
              <a:solidFill>
                <a:srgbClr val="000000"/>
              </a:solidFill>
              <a:effectLst/>
              <a:latin typeface="Courier New" panose="02070409020205090404" pitchFamily="49" charset="0"/>
            </a:endParaRPr>
          </a:p>
          <a:p>
            <a:r>
              <a:rPr lang="en-US" altLang="zh-CN" sz="1800" b="1">
                <a:solidFill>
                  <a:srgbClr val="000080"/>
                </a:solidFill>
                <a:effectLst/>
                <a:latin typeface="Courier New" panose="02070409020205090404" pitchFamily="49" charset="0"/>
              </a:rPr>
              <a:t>)</a:t>
            </a:r>
            <a:endParaRPr lang="en-US" altLang="zh-CN">
              <a:effectLst/>
            </a:endParaRPr>
          </a:p>
        </p:txBody>
      </p:sp>
      <p:sp>
        <p:nvSpPr>
          <p:cNvPr id="9" name="文本框 8"/>
          <p:cNvSpPr txBox="1"/>
          <p:nvPr/>
        </p:nvSpPr>
        <p:spPr>
          <a:xfrm>
            <a:off x="876479" y="3492280"/>
            <a:ext cx="10947347" cy="2062103"/>
          </a:xfrm>
          <a:prstGeom prst="rect">
            <a:avLst/>
          </a:prstGeom>
          <a:noFill/>
        </p:spPr>
        <p:txBody>
          <a:bodyPr wrap="square">
            <a:spAutoFit/>
          </a:bodyPr>
          <a:lstStyle/>
          <a:p>
            <a:r>
              <a:rPr lang="zh-CN" altLang="en-US" sz="1600" b="0" i="0">
                <a:solidFill>
                  <a:srgbClr val="222222"/>
                </a:solidFill>
                <a:effectLst/>
                <a:latin typeface="PingFang SC"/>
              </a:rPr>
              <a:t>其中，</a:t>
            </a:r>
            <a:r>
              <a:rPr lang="en-US" altLang="zh-CN" sz="1600" b="0" i="0">
                <a:solidFill>
                  <a:srgbClr val="222222"/>
                </a:solidFill>
                <a:effectLst/>
                <a:latin typeface="PingFang SC"/>
              </a:rPr>
              <a:t>window_function </a:t>
            </a:r>
            <a:r>
              <a:rPr lang="zh-CN" altLang="en-US" sz="1600" b="0" i="0">
                <a:solidFill>
                  <a:srgbClr val="222222"/>
                </a:solidFill>
                <a:effectLst/>
                <a:latin typeface="PingFang SC"/>
              </a:rPr>
              <a:t>是窗口函数的名称；</a:t>
            </a:r>
            <a:r>
              <a:rPr lang="en-US" altLang="zh-CN" sz="1600" b="0" i="0">
                <a:solidFill>
                  <a:srgbClr val="222222"/>
                </a:solidFill>
                <a:effectLst/>
                <a:latin typeface="PingFang SC"/>
              </a:rPr>
              <a:t>expr </a:t>
            </a:r>
            <a:r>
              <a:rPr lang="zh-CN" altLang="en-US" sz="1600" b="0" i="0">
                <a:solidFill>
                  <a:srgbClr val="222222"/>
                </a:solidFill>
                <a:effectLst/>
                <a:latin typeface="PingFang SC"/>
              </a:rPr>
              <a:t>是参数，有些函数不需要参数；</a:t>
            </a:r>
            <a:r>
              <a:rPr lang="en-US" altLang="zh-CN" sz="1600" b="0" i="0">
                <a:solidFill>
                  <a:srgbClr val="222222"/>
                </a:solidFill>
                <a:effectLst/>
                <a:latin typeface="PingFang SC"/>
              </a:rPr>
              <a:t>OVER</a:t>
            </a:r>
            <a:r>
              <a:rPr lang="zh-CN" altLang="en-US" sz="1600" b="0" i="0">
                <a:solidFill>
                  <a:srgbClr val="222222"/>
                </a:solidFill>
                <a:effectLst/>
                <a:latin typeface="PingFang SC"/>
              </a:rPr>
              <a:t>子句包含三个选项：</a:t>
            </a:r>
            <a:endParaRPr lang="en-US" altLang="zh-CN" sz="1600" b="0" i="0">
              <a:solidFill>
                <a:srgbClr val="222222"/>
              </a:solidFill>
              <a:effectLst/>
              <a:latin typeface="PingFang SC"/>
            </a:endParaRPr>
          </a:p>
          <a:p>
            <a:pPr marL="285750" indent="-285750">
              <a:buFont typeface="Wingdings" panose="05000000000000000000" pitchFamily="2" charset="2"/>
              <a:buChar char="Ø"/>
            </a:pPr>
            <a:r>
              <a:rPr lang="zh-CN" altLang="en-US" sz="1600" b="0" i="0">
                <a:solidFill>
                  <a:srgbClr val="FF0000"/>
                </a:solidFill>
                <a:effectLst/>
                <a:latin typeface="PingFang SC"/>
              </a:rPr>
              <a:t>分区（</a:t>
            </a:r>
            <a:r>
              <a:rPr lang="en-US" altLang="zh-CN" sz="1600" b="0" i="0">
                <a:solidFill>
                  <a:srgbClr val="FF0000"/>
                </a:solidFill>
                <a:effectLst/>
                <a:latin typeface="PingFang SC"/>
              </a:rPr>
              <a:t>PARTITION BY</a:t>
            </a:r>
            <a:r>
              <a:rPr lang="zh-CN" altLang="en-US" sz="1600" b="0" i="0">
                <a:solidFill>
                  <a:srgbClr val="FF0000"/>
                </a:solidFill>
                <a:effectLst/>
                <a:latin typeface="PingFang SC"/>
              </a:rPr>
              <a:t>）</a:t>
            </a:r>
            <a:endParaRPr lang="en-US" altLang="zh-CN" sz="1600" b="0" i="0">
              <a:solidFill>
                <a:srgbClr val="FF0000"/>
              </a:solidFill>
              <a:effectLst/>
              <a:latin typeface="PingFang SC"/>
            </a:endParaRPr>
          </a:p>
          <a:p>
            <a:r>
              <a:rPr lang="en-US" altLang="zh-CN" sz="1600" b="0" i="0">
                <a:solidFill>
                  <a:srgbClr val="222222"/>
                </a:solidFill>
                <a:effectLst/>
                <a:latin typeface="PingFang SC"/>
              </a:rPr>
              <a:t>PARTITION BY</a:t>
            </a:r>
            <a:r>
              <a:rPr lang="zh-CN" altLang="en-US" sz="1600" b="0" i="0">
                <a:solidFill>
                  <a:srgbClr val="222222"/>
                </a:solidFill>
                <a:effectLst/>
                <a:latin typeface="PingFang SC"/>
              </a:rPr>
              <a:t>选项用于将数据行拆分成多个分区（组），它的作用类似于</a:t>
            </a:r>
            <a:r>
              <a:rPr lang="en-US" altLang="zh-CN" sz="1600" b="0" i="0">
                <a:solidFill>
                  <a:srgbClr val="222222"/>
                </a:solidFill>
                <a:effectLst/>
                <a:latin typeface="PingFang SC"/>
              </a:rPr>
              <a:t>GROUP BY</a:t>
            </a:r>
            <a:r>
              <a:rPr lang="zh-CN" altLang="en-US" sz="1600" b="0" i="0">
                <a:solidFill>
                  <a:srgbClr val="222222"/>
                </a:solidFill>
                <a:effectLst/>
                <a:latin typeface="PingFang SC"/>
              </a:rPr>
              <a:t>分组。如果省略了 </a:t>
            </a:r>
            <a:r>
              <a:rPr lang="en-US" altLang="zh-CN" sz="1600" b="0" i="0">
                <a:solidFill>
                  <a:srgbClr val="222222"/>
                </a:solidFill>
                <a:effectLst/>
                <a:latin typeface="PingFang SC"/>
              </a:rPr>
              <a:t>PARTITION BY</a:t>
            </a:r>
            <a:r>
              <a:rPr lang="zh-CN" altLang="en-US" sz="1600" b="0" i="0">
                <a:solidFill>
                  <a:srgbClr val="222222"/>
                </a:solidFill>
                <a:effectLst/>
                <a:latin typeface="PingFang SC"/>
              </a:rPr>
              <a:t>，所有的数据作为一个组进行计算</a:t>
            </a:r>
            <a:endParaRPr lang="en-US" altLang="zh-CN" sz="1600" b="0" i="0">
              <a:solidFill>
                <a:srgbClr val="222222"/>
              </a:solidFill>
              <a:effectLst/>
              <a:latin typeface="PingFang SC"/>
            </a:endParaRPr>
          </a:p>
          <a:p>
            <a:pPr marL="285750" indent="-285750">
              <a:buFont typeface="Wingdings" panose="05000000000000000000" pitchFamily="2" charset="2"/>
              <a:buChar char="Ø"/>
            </a:pPr>
            <a:r>
              <a:rPr lang="zh-CN" altLang="en-US" sz="1600">
                <a:solidFill>
                  <a:srgbClr val="FF0000"/>
                </a:solidFill>
                <a:latin typeface="PingFang SC"/>
              </a:rPr>
              <a:t>排序（</a:t>
            </a:r>
            <a:r>
              <a:rPr lang="en-US" altLang="zh-CN" sz="1600">
                <a:solidFill>
                  <a:srgbClr val="FF0000"/>
                </a:solidFill>
                <a:latin typeface="PingFang SC"/>
              </a:rPr>
              <a:t>ORDER BY</a:t>
            </a:r>
            <a:r>
              <a:rPr lang="zh-CN" altLang="en-US" sz="1600">
                <a:solidFill>
                  <a:srgbClr val="FF0000"/>
                </a:solidFill>
                <a:latin typeface="PingFang SC"/>
              </a:rPr>
              <a:t>）</a:t>
            </a:r>
            <a:endParaRPr lang="en-US" altLang="zh-CN" sz="1600">
              <a:solidFill>
                <a:srgbClr val="FF0000"/>
              </a:solidFill>
              <a:latin typeface="PingFang SC"/>
            </a:endParaRPr>
          </a:p>
          <a:p>
            <a:r>
              <a:rPr lang="en-US" altLang="zh-CN" sz="1600" b="0" i="0">
                <a:solidFill>
                  <a:srgbClr val="222222"/>
                </a:solidFill>
                <a:effectLst/>
                <a:latin typeface="PingFang SC"/>
              </a:rPr>
              <a:t>OVER </a:t>
            </a:r>
            <a:r>
              <a:rPr lang="zh-CN" altLang="en-US" sz="1600" b="0" i="0">
                <a:solidFill>
                  <a:srgbClr val="222222"/>
                </a:solidFill>
                <a:effectLst/>
                <a:latin typeface="PingFang SC"/>
              </a:rPr>
              <a:t>子句中的</a:t>
            </a:r>
            <a:r>
              <a:rPr lang="en-US" altLang="zh-CN" sz="1600" b="0" i="0">
                <a:solidFill>
                  <a:srgbClr val="222222"/>
                </a:solidFill>
                <a:effectLst/>
                <a:latin typeface="PingFang SC"/>
              </a:rPr>
              <a:t>ORDER BY</a:t>
            </a:r>
            <a:r>
              <a:rPr lang="zh-CN" altLang="en-US" sz="1600" b="0" i="0">
                <a:solidFill>
                  <a:srgbClr val="222222"/>
                </a:solidFill>
                <a:effectLst/>
                <a:latin typeface="PingFang SC"/>
              </a:rPr>
              <a:t>选项用于指定</a:t>
            </a:r>
            <a:r>
              <a:rPr lang="zh-CN" altLang="en-US" sz="1600" b="1" i="0">
                <a:solidFill>
                  <a:srgbClr val="222222"/>
                </a:solidFill>
                <a:effectLst/>
                <a:latin typeface="PingFang SC"/>
              </a:rPr>
              <a:t>分区内</a:t>
            </a:r>
            <a:r>
              <a:rPr lang="zh-CN" altLang="en-US" sz="1600" b="0" i="0">
                <a:solidFill>
                  <a:srgbClr val="222222"/>
                </a:solidFill>
                <a:effectLst/>
                <a:latin typeface="PingFang SC"/>
              </a:rPr>
              <a:t>的排序方式，与 </a:t>
            </a:r>
            <a:r>
              <a:rPr lang="en-US" altLang="zh-CN" sz="1600" b="0" i="0">
                <a:solidFill>
                  <a:srgbClr val="222222"/>
                </a:solidFill>
                <a:effectLst/>
                <a:latin typeface="PingFang SC"/>
              </a:rPr>
              <a:t>ORDER BY </a:t>
            </a:r>
            <a:r>
              <a:rPr lang="zh-CN" altLang="en-US" sz="1600" b="0" i="0">
                <a:solidFill>
                  <a:srgbClr val="222222"/>
                </a:solidFill>
                <a:effectLst/>
                <a:latin typeface="PingFang SC"/>
              </a:rPr>
              <a:t>子句的作用类似</a:t>
            </a:r>
            <a:endParaRPr lang="en-US" altLang="zh-CN" sz="1600" b="0" i="0">
              <a:solidFill>
                <a:srgbClr val="FF0000"/>
              </a:solidFill>
              <a:effectLst/>
              <a:latin typeface="PingFang SC"/>
            </a:endParaRPr>
          </a:p>
          <a:p>
            <a:pPr marL="285750" indent="-285750">
              <a:buFont typeface="Wingdings" panose="05000000000000000000" pitchFamily="2" charset="2"/>
              <a:buChar char="Ø"/>
            </a:pPr>
            <a:r>
              <a:rPr lang="zh-CN" altLang="en-US" sz="1600">
                <a:solidFill>
                  <a:srgbClr val="FF0000"/>
                </a:solidFill>
                <a:latin typeface="PingFang SC"/>
              </a:rPr>
              <a:t>以及窗口大小（</a:t>
            </a:r>
            <a:r>
              <a:rPr lang="en-US" altLang="zh-CN" sz="1600">
                <a:solidFill>
                  <a:srgbClr val="FF0000"/>
                </a:solidFill>
                <a:latin typeface="PingFang SC"/>
              </a:rPr>
              <a:t>frame_clause</a:t>
            </a:r>
            <a:r>
              <a:rPr lang="zh-CN" altLang="en-US" sz="1600">
                <a:solidFill>
                  <a:srgbClr val="FF0000"/>
                </a:solidFill>
                <a:latin typeface="PingFang SC"/>
              </a:rPr>
              <a:t>）。</a:t>
            </a:r>
            <a:endParaRPr lang="en-US" altLang="zh-CN" sz="1600">
              <a:solidFill>
                <a:srgbClr val="FF0000"/>
              </a:solidFill>
              <a:latin typeface="PingFang SC"/>
            </a:endParaRPr>
          </a:p>
          <a:p>
            <a:r>
              <a:rPr lang="en-US" altLang="zh-CN" sz="1600" b="0" i="0">
                <a:solidFill>
                  <a:srgbClr val="222222"/>
                </a:solidFill>
                <a:effectLst/>
                <a:latin typeface="PingFang SC"/>
              </a:rPr>
              <a:t>frame_clause</a:t>
            </a:r>
            <a:r>
              <a:rPr lang="zh-CN" altLang="en-US" sz="1600" b="0" i="0">
                <a:solidFill>
                  <a:srgbClr val="222222"/>
                </a:solidFill>
                <a:effectLst/>
                <a:latin typeface="PingFang SC"/>
              </a:rPr>
              <a:t>选项用于在</a:t>
            </a:r>
            <a:r>
              <a:rPr lang="zh-CN" altLang="en-US" sz="1600" b="1" i="0">
                <a:solidFill>
                  <a:srgbClr val="222222"/>
                </a:solidFill>
                <a:effectLst/>
                <a:latin typeface="PingFang SC"/>
              </a:rPr>
              <a:t>当前分区</a:t>
            </a:r>
            <a:r>
              <a:rPr lang="zh-CN" altLang="en-US" sz="1600" b="0" i="0">
                <a:solidFill>
                  <a:srgbClr val="222222"/>
                </a:solidFill>
                <a:effectLst/>
                <a:latin typeface="PingFang SC"/>
              </a:rPr>
              <a:t>内指定一个计算窗口，也就是一个与当前行相关的数据子集。 </a:t>
            </a:r>
            <a:endParaRPr lang="zh-CN" altLang="en-US" sz="1600">
              <a:solidFill>
                <a:srgbClr val="FF0000"/>
              </a:solidFill>
              <a:latin typeface="PingFang SC"/>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SQL</a:t>
            </a:r>
            <a:r>
              <a:rPr kumimoji="1" lang="zh-CN" altLang="en-US"/>
              <a:t>语言基础</a:t>
            </a:r>
            <a:endParaRPr kumimoji="1" lang="zh-CN" altLang="en-US" dirty="0"/>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序号函数</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9" name="文本框 8"/>
          <p:cNvSpPr txBox="1"/>
          <p:nvPr/>
        </p:nvSpPr>
        <p:spPr>
          <a:xfrm>
            <a:off x="994172" y="1717604"/>
            <a:ext cx="10856813" cy="338554"/>
          </a:xfrm>
          <a:prstGeom prst="rect">
            <a:avLst/>
          </a:prstGeom>
          <a:noFill/>
        </p:spPr>
        <p:txBody>
          <a:bodyPr wrap="square">
            <a:spAutoFit/>
          </a:bodyPr>
          <a:lstStyle/>
          <a:p>
            <a:r>
              <a:rPr lang="zh-CN" altLang="en-US" sz="1600">
                <a:solidFill>
                  <a:srgbClr val="17233F"/>
                </a:solidFill>
                <a:latin typeface="-apple-system"/>
                <a:ea typeface="Alibaba PuHuiTi B"/>
              </a:rPr>
              <a:t>序号函数有三个：</a:t>
            </a:r>
            <a:r>
              <a:rPr lang="en-US" altLang="zh-CN" sz="1600">
                <a:solidFill>
                  <a:srgbClr val="17233F"/>
                </a:solidFill>
                <a:latin typeface="-apple-system"/>
                <a:ea typeface="Alibaba PuHuiTi B"/>
              </a:rPr>
              <a:t>ROW_NUMBER()</a:t>
            </a:r>
            <a:r>
              <a:rPr lang="zh-CN" altLang="en-US" sz="1600">
                <a:solidFill>
                  <a:srgbClr val="17233F"/>
                </a:solidFill>
                <a:latin typeface="-apple-system"/>
                <a:ea typeface="Alibaba PuHuiTi B"/>
              </a:rPr>
              <a:t>、</a:t>
            </a:r>
            <a:r>
              <a:rPr lang="en-US" altLang="zh-CN" sz="1600">
                <a:solidFill>
                  <a:srgbClr val="17233F"/>
                </a:solidFill>
                <a:latin typeface="-apple-system"/>
                <a:ea typeface="Alibaba PuHuiTi B"/>
              </a:rPr>
              <a:t>RANK()</a:t>
            </a:r>
            <a:r>
              <a:rPr lang="zh-CN" altLang="en-US" sz="1600">
                <a:solidFill>
                  <a:srgbClr val="17233F"/>
                </a:solidFill>
                <a:latin typeface="-apple-system"/>
                <a:ea typeface="Alibaba PuHuiTi B"/>
              </a:rPr>
              <a:t>、</a:t>
            </a:r>
            <a:r>
              <a:rPr lang="en-US" altLang="zh-CN" sz="1600">
                <a:solidFill>
                  <a:srgbClr val="17233F"/>
                </a:solidFill>
                <a:latin typeface="-apple-system"/>
                <a:ea typeface="Alibaba PuHuiTi B"/>
              </a:rPr>
              <a:t>DENSE_RANK()</a:t>
            </a:r>
            <a:r>
              <a:rPr lang="zh-CN" altLang="en-US" sz="1600">
                <a:solidFill>
                  <a:srgbClr val="17233F"/>
                </a:solidFill>
                <a:latin typeface="-apple-system"/>
                <a:ea typeface="Alibaba PuHuiTi B"/>
              </a:rPr>
              <a:t>，可以用来实现分组排序，并添加序号。</a:t>
            </a:r>
            <a:endParaRPr lang="en-US" altLang="zh-CN" sz="1600">
              <a:solidFill>
                <a:srgbClr val="17233F"/>
              </a:solidFill>
              <a:latin typeface="-apple-system"/>
              <a:ea typeface="Alibaba PuHuiTi B"/>
            </a:endParaRPr>
          </a:p>
        </p:txBody>
      </p:sp>
      <p:sp>
        <p:nvSpPr>
          <p:cNvPr id="10" name="文本框 9"/>
          <p:cNvSpPr txBox="1"/>
          <p:nvPr/>
        </p:nvSpPr>
        <p:spPr>
          <a:xfrm>
            <a:off x="1148080" y="2362812"/>
            <a:ext cx="8412377" cy="1200329"/>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row_number</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rank</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dense_rank</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over</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  partition</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  order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80"/>
                </a:solidFill>
                <a:effectLst/>
                <a:latin typeface="Courier New" panose="02070409020205090404" pitchFamily="49" charset="0"/>
              </a:rPr>
              <a:t>) </a:t>
            </a:r>
            <a:endParaRPr lang="en-US" altLang="zh-CN">
              <a:effectLst/>
            </a:endParaRPr>
          </a:p>
        </p:txBody>
      </p:sp>
      <p:sp>
        <p:nvSpPr>
          <p:cNvPr id="12" name="文本框 11"/>
          <p:cNvSpPr txBox="1"/>
          <p:nvPr/>
        </p:nvSpPr>
        <p:spPr>
          <a:xfrm>
            <a:off x="994172" y="2011547"/>
            <a:ext cx="8478570" cy="338554"/>
          </a:xfrm>
          <a:prstGeom prst="rect">
            <a:avLst/>
          </a:prstGeom>
          <a:noFill/>
        </p:spPr>
        <p:txBody>
          <a:bodyPr wrap="square">
            <a:spAutoFit/>
          </a:bodyPr>
          <a:lstStyle/>
          <a:p>
            <a:pPr marL="285750" indent="-285750">
              <a:buFont typeface="Wingdings" panose="05000000000000000000" pitchFamily="2" charset="2"/>
              <a:buChar char="Ø"/>
            </a:pPr>
            <a:r>
              <a:rPr lang="zh-CN" altLang="en-US" sz="1600">
                <a:solidFill>
                  <a:srgbClr val="FF0000"/>
                </a:solidFill>
                <a:latin typeface="-apple-system"/>
                <a:ea typeface="Alibaba PuHuiTi B"/>
              </a:rPr>
              <a:t>格式</a:t>
            </a:r>
            <a:endParaRPr lang="zh-CN" altLang="en-US" sz="1600">
              <a:solidFill>
                <a:srgbClr val="FF0000"/>
              </a:solidFill>
            </a:endParaRPr>
          </a:p>
        </p:txBody>
      </p:sp>
      <p:sp>
        <p:nvSpPr>
          <p:cNvPr id="17" name="文本框 16"/>
          <p:cNvSpPr txBox="1"/>
          <p:nvPr/>
        </p:nvSpPr>
        <p:spPr>
          <a:xfrm>
            <a:off x="1013651" y="3720191"/>
            <a:ext cx="8478570" cy="338554"/>
          </a:xfrm>
          <a:prstGeom prst="rect">
            <a:avLst/>
          </a:prstGeom>
          <a:noFill/>
        </p:spPr>
        <p:txBody>
          <a:bodyPr wrap="square">
            <a:spAutoFit/>
          </a:bodyPr>
          <a:lstStyle/>
          <a:p>
            <a:pPr marL="285750" indent="-285750">
              <a:buFont typeface="Wingdings" panose="05000000000000000000" pitchFamily="2" charset="2"/>
              <a:buChar char="Ø"/>
            </a:pPr>
            <a:r>
              <a:rPr lang="zh-CN" altLang="en-US" sz="1600">
                <a:solidFill>
                  <a:srgbClr val="FF0000"/>
                </a:solidFill>
                <a:latin typeface="-apple-system"/>
              </a:rPr>
              <a:t>操作</a:t>
            </a:r>
            <a:endParaRPr lang="zh-CN" altLang="en-US" sz="1600">
              <a:solidFill>
                <a:srgbClr val="FF0000"/>
              </a:solidFill>
            </a:endParaRPr>
          </a:p>
        </p:txBody>
      </p:sp>
      <p:sp>
        <p:nvSpPr>
          <p:cNvPr id="19" name="文本框 18"/>
          <p:cNvSpPr txBox="1"/>
          <p:nvPr/>
        </p:nvSpPr>
        <p:spPr>
          <a:xfrm>
            <a:off x="1148080" y="4058745"/>
            <a:ext cx="8478570" cy="2585323"/>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use</a:t>
            </a:r>
            <a:r>
              <a:rPr lang="en-US" altLang="zh-CN" sz="1800">
                <a:solidFill>
                  <a:srgbClr val="000000"/>
                </a:solidFill>
                <a:effectLst/>
                <a:latin typeface="Courier New" panose="02070409020205090404" pitchFamily="49" charset="0"/>
              </a:rPr>
              <a:t> mydb4</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b="1">
                <a:solidFill>
                  <a:srgbClr val="0000FF"/>
                </a:solidFill>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b="1">
                <a:solidFill>
                  <a:srgbClr val="0000FF"/>
                </a:solidFill>
                <a:latin typeface="Courier New" panose="02070409020205090404" pitchFamily="49" charset="0"/>
              </a:rPr>
              <a:t>table</a:t>
            </a:r>
            <a:r>
              <a:rPr lang="en-US" altLang="zh-CN" sz="1800">
                <a:solidFill>
                  <a:srgbClr val="000000"/>
                </a:solidFill>
                <a:effectLst/>
                <a:latin typeface="Courier New" panose="02070409020205090404" pitchFamily="49" charset="0"/>
              </a:rPr>
              <a:t> employee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dname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部门名 </a:t>
            </a:r>
            <a:endParaRPr lang="en-US" altLang="zh-CN" sz="1800">
              <a:solidFill>
                <a:srgbClr val="008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eid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ename </a:t>
            </a:r>
            <a:r>
              <a:rPr lang="en-US" altLang="zh-CN" sz="1800">
                <a:solidFill>
                  <a:srgbClr val="800080"/>
                </a:solidFill>
                <a:effectLst/>
                <a:latin typeface="Courier New" panose="02070409020205090404" pitchFamily="49" charset="0"/>
              </a:rPr>
              <a:t>varchar</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20</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hiredate </a:t>
            </a:r>
            <a:r>
              <a:rPr lang="en-US" altLang="zh-CN" sz="1800">
                <a:solidFill>
                  <a:srgbClr val="800080"/>
                </a:solidFill>
                <a:effectLst/>
                <a:latin typeface="Courier New" panose="02070409020205090404" pitchFamily="49" charset="0"/>
              </a:rPr>
              <a:t>date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入职日期 </a:t>
            </a:r>
            <a:endParaRPr lang="en-US" altLang="zh-CN" sz="1800">
              <a:solidFill>
                <a:srgbClr val="008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   salary </a:t>
            </a:r>
            <a:r>
              <a:rPr lang="en-US" altLang="zh-CN" sz="1800">
                <a:solidFill>
                  <a:srgbClr val="800080"/>
                </a:solidFill>
                <a:effectLst/>
                <a:latin typeface="Courier New" panose="02070409020205090404" pitchFamily="49" charset="0"/>
              </a:rPr>
              <a:t>double</a:t>
            </a:r>
            <a:r>
              <a:rPr lang="en-US" altLang="zh-CN" sz="1800">
                <a:solidFill>
                  <a:srgbClr val="000000"/>
                </a:solidFill>
                <a:effectLst/>
                <a:latin typeface="Courier New" panose="02070409020205090404" pitchFamily="49" charset="0"/>
              </a:rPr>
              <a:t> </a:t>
            </a:r>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薪资</a:t>
            </a:r>
            <a:endParaRPr lang="en-US" altLang="zh-CN" sz="1800">
              <a:solidFill>
                <a:srgbClr val="008000"/>
              </a:solidFill>
              <a:effectLst/>
              <a:latin typeface="Courier New" panose="02070409020205090404" pitchFamily="49" charset="0"/>
            </a:endParaRPr>
          </a:p>
          <a:p>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 </a:t>
            </a:r>
            <a:endParaRPr lang="zh-CN" altLang="en-US">
              <a:effectLst/>
            </a:endParaRPr>
          </a:p>
          <a:p>
            <a:endParaRPr lang="zh-CN" altLang="en-US">
              <a:effectLst/>
            </a:endParaRPr>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序号函数</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7" name="文本框 16"/>
          <p:cNvSpPr txBox="1"/>
          <p:nvPr/>
        </p:nvSpPr>
        <p:spPr>
          <a:xfrm>
            <a:off x="721200" y="171760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970984" y="2262224"/>
            <a:ext cx="10852842" cy="369331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研发部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刘备</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研发部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关羽</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研发部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张飞</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7000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研发部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'1004'</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赵云</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'2021-11-04'</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7000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研发部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马超</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4000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研发部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'1006'</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黄忠</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'2021-11-06'</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4000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'1007'</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曹操</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'1008'</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许褚</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'1009'</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典韦</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'1010'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张辽</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'2021-11-04'</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6000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'1011'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徐晃</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9000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'1012'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曹洪</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'2021-11-06'</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6000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序号函数</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7" name="文本框 16"/>
          <p:cNvSpPr txBox="1"/>
          <p:nvPr/>
        </p:nvSpPr>
        <p:spPr>
          <a:xfrm>
            <a:off x="1013651" y="173115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9" name="文本框 18"/>
          <p:cNvSpPr txBox="1"/>
          <p:nvPr/>
        </p:nvSpPr>
        <p:spPr>
          <a:xfrm>
            <a:off x="1347257" y="2069710"/>
            <a:ext cx="9987681" cy="2031325"/>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对每个部门的员工按照薪资排序，并给出排名</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row_number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pic>
        <p:nvPicPr>
          <p:cNvPr id="3" name="图片 2"/>
          <p:cNvPicPr>
            <a:picLocks noChangeAspect="1"/>
          </p:cNvPicPr>
          <p:nvPr/>
        </p:nvPicPr>
        <p:blipFill>
          <a:blip r:embed="rId1"/>
          <a:stretch>
            <a:fillRect/>
          </a:stretch>
        </p:blipFill>
        <p:spPr>
          <a:xfrm>
            <a:off x="4562947" y="4169643"/>
            <a:ext cx="2054523" cy="2498540"/>
          </a:xfrm>
          <a:prstGeom prst="rect">
            <a:avLst/>
          </a:prstGeom>
        </p:spPr>
      </p:pic>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序号函数</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7" name="文本框 16"/>
          <p:cNvSpPr txBox="1"/>
          <p:nvPr/>
        </p:nvSpPr>
        <p:spPr>
          <a:xfrm>
            <a:off x="1013651" y="173115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9" name="文本框 18"/>
          <p:cNvSpPr txBox="1"/>
          <p:nvPr/>
        </p:nvSpPr>
        <p:spPr>
          <a:xfrm>
            <a:off x="1013651" y="2069710"/>
            <a:ext cx="9480687" cy="2000548"/>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对每个部门的员工按照薪资排序，并给出排名</a:t>
            </a:r>
            <a:r>
              <a:rPr lang="en-US"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 rank</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rank</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3873616" y="4173194"/>
            <a:ext cx="2202297" cy="2639576"/>
          </a:xfrm>
          <a:prstGeom prst="rect">
            <a:avLst/>
          </a:prstGeom>
        </p:spPr>
      </p:pic>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序号函数</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7" name="文本框 16"/>
          <p:cNvSpPr txBox="1"/>
          <p:nvPr/>
        </p:nvSpPr>
        <p:spPr>
          <a:xfrm>
            <a:off x="1013651" y="173115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9" name="文本框 18"/>
          <p:cNvSpPr txBox="1"/>
          <p:nvPr/>
        </p:nvSpPr>
        <p:spPr>
          <a:xfrm>
            <a:off x="1347257" y="2069710"/>
            <a:ext cx="9679863" cy="200054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对每个部门的员工按照薪资排序，并给出排名</a:t>
            </a:r>
            <a:r>
              <a:rPr lang="en-US" altLang="zh-CN" sz="1600" kern="0">
                <a:solidFill>
                  <a:srgbClr val="008000"/>
                </a:solidFill>
                <a:latin typeface="Courier New" panose="02070409020205090404" pitchFamily="49" charset="0"/>
                <a:ea typeface="宋体" panose="02010600030101010101" pitchFamily="2" charset="-122"/>
                <a:cs typeface="Courier New" panose="02070409020205090404" pitchFamily="49"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dense-rank</a:t>
            </a: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dense_rank</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pic>
        <p:nvPicPr>
          <p:cNvPr id="3" name="图片 2"/>
          <p:cNvPicPr>
            <a:picLocks noChangeAspect="1"/>
          </p:cNvPicPr>
          <p:nvPr/>
        </p:nvPicPr>
        <p:blipFill>
          <a:blip r:embed="rId1"/>
          <a:stretch>
            <a:fillRect/>
          </a:stretch>
        </p:blipFill>
        <p:spPr>
          <a:xfrm>
            <a:off x="4128381" y="4118021"/>
            <a:ext cx="2145326" cy="2629000"/>
          </a:xfrm>
          <a:prstGeom prst="rect">
            <a:avLst/>
          </a:prstGeom>
        </p:spPr>
      </p:pic>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序号函数</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7" name="文本框 16"/>
          <p:cNvSpPr txBox="1"/>
          <p:nvPr/>
        </p:nvSpPr>
        <p:spPr>
          <a:xfrm>
            <a:off x="961759" y="167294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9" name="文本框 18"/>
          <p:cNvSpPr txBox="1"/>
          <p:nvPr/>
        </p:nvSpPr>
        <p:spPr>
          <a:xfrm>
            <a:off x="840264" y="2148250"/>
            <a:ext cx="7860116" cy="396797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求出每个部门薪资排在前三名的员工</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分组求</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TOPN</a:t>
            </a: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dense_rank</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rn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&lt;=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pic>
        <p:nvPicPr>
          <p:cNvPr id="3" name="图片 2"/>
          <p:cNvPicPr>
            <a:picLocks noChangeAspect="1"/>
          </p:cNvPicPr>
          <p:nvPr/>
        </p:nvPicPr>
        <p:blipFill>
          <a:blip r:embed="rId1"/>
          <a:stretch>
            <a:fillRect/>
          </a:stretch>
        </p:blipFill>
        <p:spPr>
          <a:xfrm>
            <a:off x="9206410" y="2817738"/>
            <a:ext cx="2145326" cy="2629000"/>
          </a:xfrm>
          <a:prstGeom prst="rect">
            <a:avLst/>
          </a:prstGeom>
        </p:spPr>
      </p:pic>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序号函数</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7" name="文本框 16"/>
          <p:cNvSpPr txBox="1"/>
          <p:nvPr/>
        </p:nvSpPr>
        <p:spPr>
          <a:xfrm>
            <a:off x="1013651" y="173115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9" name="文本框 18"/>
          <p:cNvSpPr txBox="1"/>
          <p:nvPr/>
        </p:nvSpPr>
        <p:spPr>
          <a:xfrm>
            <a:off x="1347257" y="2069710"/>
            <a:ext cx="9679863" cy="2062103"/>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对所有员工进行全局排序（不分组）</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不加</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partition by</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表示全局排序</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dense_rank</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3901654" y="4131813"/>
            <a:ext cx="2194346" cy="2599823"/>
          </a:xfrm>
          <a:prstGeom prst="rect">
            <a:avLst/>
          </a:prstGeom>
        </p:spPr>
      </p:pic>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开窗聚合函数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SUM,AVG,MIN,MAX</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7" name="文本框 16"/>
          <p:cNvSpPr txBox="1"/>
          <p:nvPr/>
        </p:nvSpPr>
        <p:spPr>
          <a:xfrm>
            <a:off x="1013651" y="173115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概念</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090565" y="2151154"/>
            <a:ext cx="10010870" cy="584775"/>
          </a:xfrm>
          <a:prstGeom prst="rect">
            <a:avLst/>
          </a:prstGeom>
          <a:noFill/>
        </p:spPr>
        <p:txBody>
          <a:bodyPr wrap="square">
            <a:spAutoFit/>
          </a:bodyPr>
          <a:lstStyle/>
          <a:p>
            <a:r>
              <a:rPr lang="zh-CN" altLang="en-US" sz="1600">
                <a:ea typeface="Alibaba PuHuiTi B"/>
              </a:rPr>
              <a:t>在窗口中每条记录动态地应用聚合函数（SUM()、AVG()、MAX()、MIN()、COUNT()），可以动态计算在指定的窗口内的各种聚合函数值。</a:t>
            </a:r>
            <a:endParaRPr lang="zh-CN" altLang="en-US" sz="1600">
              <a:ea typeface="Alibaba PuHuiTi B"/>
            </a:endParaRPr>
          </a:p>
        </p:txBody>
      </p:sp>
      <p:sp>
        <p:nvSpPr>
          <p:cNvPr id="12" name="文本框 11"/>
          <p:cNvSpPr txBox="1"/>
          <p:nvPr/>
        </p:nvSpPr>
        <p:spPr>
          <a:xfrm>
            <a:off x="1090565" y="281737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1206374" y="3253215"/>
            <a:ext cx="8478570" cy="3416320"/>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sum</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pv1 </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cookieid</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createtime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pv</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sum</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pv</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cookieid</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pv3</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itcast_t1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如果没有</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order  by</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排序语句</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默认把分组内的所有数据进行</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sum</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操作</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开窗聚合函数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SUM,AVG,MIN,MAX</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7" name="文本框 16"/>
          <p:cNvSpPr txBox="1"/>
          <p:nvPr/>
        </p:nvSpPr>
        <p:spPr>
          <a:xfrm>
            <a:off x="1013651" y="173115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概念</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989508" y="2127917"/>
            <a:ext cx="8478570" cy="424731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salary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sum</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salary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over</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partition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between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unbounded preceding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current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c1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salary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sum</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salary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over</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partition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between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preceding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current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c1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3" name="文本框 2"/>
          <p:cNvSpPr txBox="1"/>
          <p:nvPr/>
        </p:nvSpPr>
        <p:spPr>
          <a:xfrm>
            <a:off x="2576195" y="2610485"/>
            <a:ext cx="7520940" cy="521970"/>
          </a:xfrm>
          <a:prstGeom prst="rect">
            <a:avLst/>
          </a:prstGeom>
          <a:noFill/>
        </p:spPr>
        <p:txBody>
          <a:bodyPr wrap="none">
            <a:spAutoFit/>
          </a:bodyPr>
          <a:p>
            <a:pPr algn="l" fontAlgn="auto">
              <a:spcBef>
                <a:spcPts val="0"/>
              </a:spcBef>
              <a:spcAft>
                <a:spcPts val="0"/>
              </a:spcAft>
            </a:pPr>
            <a:r>
              <a:rPr lang="en-US" altLang="zh-CN"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unbounded preceding </a:t>
            </a:r>
            <a:r>
              <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代表从</a:t>
            </a:r>
            <a:r>
              <a:rPr lang="en-US" altLang="zh-CN"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0</a:t>
            </a:r>
            <a:r>
              <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开始</a:t>
            </a:r>
            <a:r>
              <a:rPr lang="en-US" altLang="zh-CN"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current row </a:t>
            </a:r>
            <a:r>
              <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代表当前行</a:t>
            </a:r>
            <a:endPar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endParaRPr>
          </a:p>
          <a:p>
            <a:pPr algn="l" fontAlgn="auto">
              <a:spcBef>
                <a:spcPts val="0"/>
              </a:spcBef>
              <a:spcAft>
                <a:spcPts val="0"/>
              </a:spcAft>
            </a:pP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类似于滑动窗口，每一个行</a:t>
            </a:r>
            <a:r>
              <a:rPr lang="en-US" altLang="zh-CN"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都会从第</a:t>
            </a:r>
            <a:r>
              <a:rPr lang="en-US" altLang="zh-CN"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0</a:t>
            </a: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行开始到当前行聚合操作</a:t>
            </a:r>
            <a:r>
              <a:rPr lang="en-US" altLang="zh-CN"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得到结果放入该行的</a:t>
            </a:r>
            <a:r>
              <a:rPr lang="en-US" altLang="zh-CN"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c1</a:t>
            </a: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字段</a:t>
            </a:r>
            <a:endPar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endParaRPr>
          </a:p>
        </p:txBody>
      </p:sp>
      <p:sp>
        <p:nvSpPr>
          <p:cNvPr id="4" name="文本框 3"/>
          <p:cNvSpPr txBox="1"/>
          <p:nvPr/>
        </p:nvSpPr>
        <p:spPr>
          <a:xfrm>
            <a:off x="2497455" y="4697095"/>
            <a:ext cx="8343900" cy="521970"/>
          </a:xfrm>
          <a:prstGeom prst="rect">
            <a:avLst/>
          </a:prstGeom>
          <a:noFill/>
        </p:spPr>
        <p:txBody>
          <a:bodyPr wrap="none">
            <a:spAutoFit/>
          </a:bodyPr>
          <a:p>
            <a:pPr algn="l" fontAlgn="auto">
              <a:spcBef>
                <a:spcPts val="0"/>
              </a:spcBef>
              <a:spcAft>
                <a:spcPts val="0"/>
              </a:spcAft>
            </a:pPr>
            <a:r>
              <a:rPr lang="en-US" altLang="zh-CN"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3 preceding </a:t>
            </a:r>
            <a:r>
              <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代表从当前行的前</a:t>
            </a:r>
            <a:r>
              <a:rPr lang="en-US" altLang="zh-CN"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3</a:t>
            </a:r>
            <a:r>
              <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行开始</a:t>
            </a:r>
            <a:r>
              <a:rPr lang="en-US" altLang="zh-CN"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current row </a:t>
            </a:r>
            <a:r>
              <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代表当前行</a:t>
            </a:r>
            <a:endPar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endParaRPr>
          </a:p>
          <a:p>
            <a:pPr algn="l" fontAlgn="auto">
              <a:spcBef>
                <a:spcPts val="0"/>
              </a:spcBef>
              <a:spcAft>
                <a:spcPts val="0"/>
              </a:spcAft>
            </a:pP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类似于滑动窗口，每一个行</a:t>
            </a:r>
            <a:r>
              <a:rPr lang="en-US" altLang="zh-CN"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都会</a:t>
            </a:r>
            <a:r>
              <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从当前行的前</a:t>
            </a:r>
            <a:r>
              <a:rPr lang="en-US" altLang="zh-CN"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3</a:t>
            </a:r>
            <a:r>
              <a:rPr lang="zh-CN" altLang="en-US"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行开始</a:t>
            </a:r>
            <a:r>
              <a:rPr lang="en-US" altLang="zh-CN" sz="14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到当前行聚合操作</a:t>
            </a:r>
            <a:r>
              <a:rPr lang="en-US" altLang="zh-CN"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得到结果放入该行的</a:t>
            </a:r>
            <a:r>
              <a:rPr lang="en-US" altLang="zh-CN"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c1</a:t>
            </a:r>
            <a:r>
              <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字段</a:t>
            </a:r>
            <a:endParaRPr lang="zh-CN" altLang="en-US" sz="14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endParaRPr>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开窗聚合函数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SUM,AVG,MIN,MAX</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67425" y="183676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1459870" y="2422770"/>
            <a:ext cx="8478570" cy="397031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salary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sum</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salary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over</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partition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between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preceding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following</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c1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salary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sum</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salary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over</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partition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between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current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unbounded following</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c1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3" name="文本框 2"/>
          <p:cNvSpPr txBox="1"/>
          <p:nvPr/>
        </p:nvSpPr>
        <p:spPr>
          <a:xfrm>
            <a:off x="2967990" y="3084195"/>
            <a:ext cx="6256020" cy="553085"/>
          </a:xfrm>
          <a:prstGeom prst="rect">
            <a:avLst/>
          </a:prstGeom>
          <a:noFill/>
        </p:spPr>
        <p:txBody>
          <a:bodyPr wrap="none">
            <a:spAutoFit/>
          </a:bodyPr>
          <a:p>
            <a:pPr algn="l" fontAlgn="auto">
              <a:spcBef>
                <a:spcPts val="0"/>
              </a:spcBef>
              <a:spcAft>
                <a:spcPts val="0"/>
              </a:spcAft>
            </a:pPr>
            <a:r>
              <a:rPr lang="en-US" altLang="zh-CN"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3 </a:t>
            </a:r>
            <a:r>
              <a:rPr lang="en-US" altLang="zh-CN"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preceding </a:t>
            </a:r>
            <a:r>
              <a:rPr lang="en-US" altLang="zh-CN"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zh-CN" altLang="en-US"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代表从当前行的前</a:t>
            </a:r>
            <a:r>
              <a:rPr lang="en-US" altLang="zh-CN"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3</a:t>
            </a:r>
            <a:r>
              <a:rPr lang="zh-CN" altLang="en-US"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行开始</a:t>
            </a:r>
            <a:r>
              <a:rPr lang="en-US" altLang="zh-CN"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en-US" altLang="zh-CN"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1 following</a:t>
            </a:r>
            <a:r>
              <a:rPr lang="en-US" altLang="zh-CN"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zh-CN" altLang="en-US"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代表当前行的下一行</a:t>
            </a:r>
            <a:endParaRPr lang="zh-CN" altLang="en-US" sz="1000" b="1" kern="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endParaRPr>
          </a:p>
          <a:p>
            <a:pPr algn="l" fontAlgn="auto">
              <a:spcBef>
                <a:spcPts val="0"/>
              </a:spcBef>
              <a:spcAft>
                <a:spcPts val="0"/>
              </a:spcAft>
            </a:pPr>
            <a:r>
              <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类似于滑动窗口（大小是</a:t>
            </a:r>
            <a:r>
              <a:rPr lang="en-US" altLang="zh-CN"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5</a:t>
            </a:r>
            <a:r>
              <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行），每一个行</a:t>
            </a:r>
            <a:r>
              <a:rPr lang="en-US" altLang="zh-CN"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都会从第</a:t>
            </a:r>
            <a:r>
              <a:rPr lang="en-US" altLang="zh-CN"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0</a:t>
            </a:r>
            <a:r>
              <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行开始到当前行聚合操作</a:t>
            </a:r>
            <a:r>
              <a:rPr lang="en-US" altLang="zh-CN"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 </a:t>
            </a:r>
            <a:r>
              <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得到结果放入该行的</a:t>
            </a:r>
            <a:r>
              <a:rPr lang="en-US" altLang="zh-CN"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c1</a:t>
            </a:r>
            <a:r>
              <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字段</a:t>
            </a:r>
            <a:endPar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endParaRPr>
          </a:p>
          <a:p>
            <a:pPr algn="l" fontAlgn="auto">
              <a:spcBef>
                <a:spcPts val="0"/>
              </a:spcBef>
              <a:spcAft>
                <a:spcPts val="0"/>
              </a:spcAft>
            </a:pPr>
            <a:r>
              <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如果前面没有</a:t>
            </a:r>
            <a:r>
              <a:rPr lang="en-US" altLang="zh-CN"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3</a:t>
            </a:r>
            <a:r>
              <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rPr>
              <a:t>行，那么有几行算几行</a:t>
            </a:r>
            <a:endParaRPr lang="zh-CN" altLang="en-US" sz="1000" b="1" kern="0" noProof="0" dirty="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sym typeface="+mn-ea"/>
            </a:endParaRPr>
          </a:p>
        </p:txBody>
      </p:sp>
      <p:pic>
        <p:nvPicPr>
          <p:cNvPr id="2" name="图片 1"/>
          <p:cNvPicPr>
            <a:picLocks noChangeAspect="1"/>
          </p:cNvPicPr>
          <p:nvPr/>
        </p:nvPicPr>
        <p:blipFill>
          <a:blip r:embed="rId1"/>
          <a:stretch>
            <a:fillRect/>
          </a:stretch>
        </p:blipFill>
        <p:spPr>
          <a:xfrm>
            <a:off x="9130665" y="1198880"/>
            <a:ext cx="2571750" cy="2438400"/>
          </a:xfrm>
          <a:prstGeom prst="rect">
            <a:avLst/>
          </a:prstGeom>
        </p:spPr>
      </p:pic>
      <p:pic>
        <p:nvPicPr>
          <p:cNvPr id="4" name="图片 3"/>
          <p:cNvPicPr>
            <a:picLocks noChangeAspect="1"/>
          </p:cNvPicPr>
          <p:nvPr/>
        </p:nvPicPr>
        <p:blipFill>
          <a:blip r:embed="rId2"/>
          <a:stretch>
            <a:fillRect/>
          </a:stretch>
        </p:blipFill>
        <p:spPr>
          <a:xfrm>
            <a:off x="9121140" y="3907155"/>
            <a:ext cx="2581275" cy="24860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pPr>
              <a:spcBef>
                <a:spcPts val="360"/>
              </a:spcBef>
              <a:spcAft>
                <a:spcPts val="360"/>
              </a:spcAft>
              <a:buFont typeface="Wingdings" panose="05000000000000000000" pitchFamily="2" charset="2"/>
              <a:buChar char="u"/>
            </a:pPr>
            <a:r>
              <a:rPr lang="zh-CN" altLang="en-US">
                <a:solidFill>
                  <a:srgbClr val="333333"/>
                </a:solidFill>
                <a:latin typeface="Helvetica Neue"/>
              </a:rPr>
              <a:t> </a:t>
            </a:r>
            <a:r>
              <a:rPr lang="en-US" altLang="zh-CN">
                <a:solidFill>
                  <a:srgbClr val="333333"/>
                </a:solidFill>
                <a:latin typeface="Helvetica Neue"/>
              </a:rPr>
              <a:t>SQL</a:t>
            </a:r>
            <a:r>
              <a:rPr lang="zh-CN" altLang="en-US" b="0" i="0">
                <a:solidFill>
                  <a:srgbClr val="333333"/>
                </a:solidFill>
                <a:effectLst/>
                <a:latin typeface="Helvetica Neue"/>
              </a:rPr>
              <a:t>全称</a:t>
            </a:r>
            <a:r>
              <a:rPr lang="zh-CN" altLang="en-US" b="0" i="0" dirty="0">
                <a:solidFill>
                  <a:srgbClr val="333333"/>
                </a:solidFill>
                <a:effectLst/>
                <a:latin typeface="Helvetica Neue"/>
              </a:rPr>
              <a:t>：</a:t>
            </a:r>
            <a:r>
              <a:rPr lang="en-US" altLang="zh-CN" b="0" i="0" dirty="0">
                <a:solidFill>
                  <a:srgbClr val="333333"/>
                </a:solidFill>
                <a:effectLst/>
                <a:latin typeface="Helvetica Neue"/>
              </a:rPr>
              <a:t> Structured Query Language</a:t>
            </a:r>
            <a:r>
              <a:rPr lang="zh-CN" altLang="en-US" b="0" i="0" dirty="0">
                <a:solidFill>
                  <a:srgbClr val="333333"/>
                </a:solidFill>
                <a:effectLst/>
                <a:latin typeface="Helvetica Neue"/>
              </a:rPr>
              <a:t>，是结构化查询语言，</a:t>
            </a:r>
            <a:r>
              <a:rPr lang="zh-CN" altLang="zh-CN" dirty="0"/>
              <a:t>用于</a:t>
            </a:r>
            <a:r>
              <a:rPr lang="zh-CN" altLang="zh-CN" dirty="0">
                <a:solidFill>
                  <a:srgbClr val="FF0000"/>
                </a:solidFill>
              </a:rPr>
              <a:t>访问和处理数据库的标准的计算机语言</a:t>
            </a:r>
            <a:r>
              <a:rPr lang="zh-CN" altLang="en-US" dirty="0"/>
              <a:t>。</a:t>
            </a:r>
            <a:endParaRPr lang="en-US" altLang="zh-CN" dirty="0"/>
          </a:p>
          <a:p>
            <a:pPr marL="0" indent="0">
              <a:spcBef>
                <a:spcPts val="360"/>
              </a:spcBef>
              <a:spcAft>
                <a:spcPts val="360"/>
              </a:spcAft>
              <a:buNone/>
            </a:pPr>
            <a:r>
              <a:rPr lang="en-US" altLang="zh-CN"/>
              <a:t>     </a:t>
            </a:r>
            <a:r>
              <a:rPr lang="en-US" altLang="zh-CN" dirty="0"/>
              <a:t>SQL</a:t>
            </a:r>
            <a:r>
              <a:rPr lang="zh-CN" altLang="en-US" dirty="0"/>
              <a:t>语言</a:t>
            </a:r>
            <a:r>
              <a:rPr lang="en-US" altLang="zh-CN" dirty="0"/>
              <a:t>1974</a:t>
            </a:r>
            <a:r>
              <a:rPr lang="zh-CN" altLang="en-US" dirty="0"/>
              <a:t>年由</a:t>
            </a:r>
            <a:r>
              <a:rPr lang="en-US" altLang="zh-CN" dirty="0"/>
              <a:t>Boyce</a:t>
            </a:r>
            <a:r>
              <a:rPr lang="zh-CN" altLang="en-US" dirty="0"/>
              <a:t>和</a:t>
            </a:r>
            <a:r>
              <a:rPr lang="en-US" altLang="zh-CN" dirty="0"/>
              <a:t>Chamberlin</a:t>
            </a:r>
            <a:r>
              <a:rPr lang="zh-CN" altLang="en-US" dirty="0"/>
              <a:t>提出，并首先在</a:t>
            </a:r>
            <a:r>
              <a:rPr lang="en-US" altLang="zh-CN" dirty="0"/>
              <a:t>IBM</a:t>
            </a:r>
            <a:r>
              <a:rPr lang="zh-CN" altLang="en-US" dirty="0"/>
              <a:t>公司研制的关系数据库系统</a:t>
            </a:r>
            <a:r>
              <a:rPr lang="en-US" altLang="zh-CN" dirty="0" err="1"/>
              <a:t>SystemR</a:t>
            </a:r>
            <a:r>
              <a:rPr lang="zh-CN" altLang="en-US" dirty="0"/>
              <a:t>上</a:t>
            </a:r>
            <a:r>
              <a:rPr lang="zh-CN" altLang="en-US"/>
              <a:t>实现。</a:t>
            </a:r>
            <a:endParaRPr lang="en-US" altLang="zh-CN"/>
          </a:p>
          <a:p>
            <a:pPr marL="0" indent="0">
              <a:spcBef>
                <a:spcPts val="360"/>
              </a:spcBef>
              <a:spcAft>
                <a:spcPts val="360"/>
              </a:spcAft>
              <a:buNone/>
            </a:pPr>
            <a:endParaRPr lang="en-US" altLang="zh-CN"/>
          </a:p>
          <a:p>
            <a:pPr>
              <a:spcBef>
                <a:spcPts val="360"/>
              </a:spcBef>
              <a:spcAft>
                <a:spcPts val="360"/>
              </a:spcAft>
              <a:buFont typeface="Wingdings" panose="05000000000000000000" pitchFamily="2" charset="2"/>
              <a:buChar char="u"/>
            </a:pPr>
            <a:r>
              <a:rPr lang="zh-CN" altLang="zh-CN"/>
              <a:t>美国国家标准局</a:t>
            </a:r>
            <a:r>
              <a:rPr lang="en-US" altLang="zh-CN" dirty="0"/>
              <a:t>(ANSI)</a:t>
            </a:r>
            <a:r>
              <a:rPr lang="zh-CN" altLang="zh-CN" dirty="0"/>
              <a:t>开始着手制定</a:t>
            </a:r>
            <a:r>
              <a:rPr lang="en-US" altLang="zh-CN" dirty="0"/>
              <a:t>SQL</a:t>
            </a:r>
            <a:r>
              <a:rPr lang="zh-CN" altLang="zh-CN" dirty="0"/>
              <a:t>标准，并在</a:t>
            </a:r>
            <a:r>
              <a:rPr lang="en-US" altLang="zh-CN" dirty="0"/>
              <a:t>1986</a:t>
            </a:r>
            <a:r>
              <a:rPr lang="zh-CN" altLang="zh-CN" dirty="0"/>
              <a:t>年</a:t>
            </a:r>
            <a:r>
              <a:rPr lang="en-US" altLang="zh-CN" dirty="0"/>
              <a:t>10</a:t>
            </a:r>
            <a:r>
              <a:rPr lang="zh-CN" altLang="zh-CN" dirty="0"/>
              <a:t>月公布了最早的</a:t>
            </a:r>
            <a:r>
              <a:rPr lang="en-US" altLang="zh-CN" dirty="0"/>
              <a:t>SQL</a:t>
            </a:r>
            <a:r>
              <a:rPr lang="zh-CN" altLang="zh-CN" dirty="0"/>
              <a:t>标准</a:t>
            </a:r>
            <a:r>
              <a:rPr lang="zh-CN" altLang="en-US" dirty="0"/>
              <a:t>，</a:t>
            </a:r>
            <a:r>
              <a:rPr lang="zh-CN" altLang="zh-CN" dirty="0"/>
              <a:t>扩展的标准版本是</a:t>
            </a:r>
            <a:r>
              <a:rPr lang="en-US" altLang="zh-CN"/>
              <a:t>1989</a:t>
            </a:r>
            <a:r>
              <a:rPr lang="zh-CN" altLang="zh-CN"/>
              <a:t>年发表</a:t>
            </a:r>
            <a:r>
              <a:rPr lang="zh-CN" altLang="zh-CN" dirty="0"/>
              <a:t>的</a:t>
            </a:r>
            <a:r>
              <a:rPr lang="en-US" altLang="zh-CN" dirty="0"/>
              <a:t>SQL-89</a:t>
            </a:r>
            <a:r>
              <a:rPr lang="zh-CN" altLang="zh-CN" dirty="0"/>
              <a:t>，之后还有</a:t>
            </a:r>
            <a:r>
              <a:rPr lang="en-US" altLang="zh-CN" dirty="0"/>
              <a:t>1992</a:t>
            </a:r>
            <a:r>
              <a:rPr lang="zh-CN" altLang="zh-CN" dirty="0"/>
              <a:t>年制定的版本</a:t>
            </a:r>
            <a:r>
              <a:rPr lang="en-US" altLang="zh-CN" dirty="0"/>
              <a:t>SQL-92</a:t>
            </a:r>
            <a:r>
              <a:rPr lang="zh-CN" altLang="zh-CN" dirty="0"/>
              <a:t>和</a:t>
            </a:r>
            <a:r>
              <a:rPr lang="en-US" altLang="zh-CN" dirty="0"/>
              <a:t>1999</a:t>
            </a:r>
            <a:r>
              <a:rPr lang="zh-CN" altLang="zh-CN" dirty="0"/>
              <a:t>年</a:t>
            </a:r>
            <a:r>
              <a:rPr lang="en-US" altLang="zh-CN" dirty="0"/>
              <a:t>ISO</a:t>
            </a:r>
            <a:r>
              <a:rPr lang="zh-CN" altLang="zh-CN" dirty="0"/>
              <a:t>发布的版本</a:t>
            </a:r>
            <a:r>
              <a:rPr lang="en-US" altLang="zh-CN"/>
              <a:t>SQL-99</a:t>
            </a:r>
            <a:r>
              <a:rPr lang="zh-CN" altLang="zh-CN"/>
              <a:t>。</a:t>
            </a:r>
            <a:endParaRPr lang="en-US" altLang="zh-CN"/>
          </a:p>
          <a:p>
            <a:pPr>
              <a:spcBef>
                <a:spcPts val="360"/>
              </a:spcBef>
              <a:spcAft>
                <a:spcPts val="360"/>
              </a:spcAft>
              <a:buFont typeface="Wingdings" panose="05000000000000000000" pitchFamily="2" charset="2"/>
              <a:buChar char="u"/>
            </a:pPr>
            <a:endParaRPr lang="en-US" altLang="zh-CN"/>
          </a:p>
          <a:p>
            <a:pPr>
              <a:spcBef>
                <a:spcPts val="360"/>
              </a:spcBef>
              <a:spcAft>
                <a:spcPts val="360"/>
              </a:spcAft>
              <a:buFont typeface="Wingdings" panose="05000000000000000000" pitchFamily="2" charset="2"/>
              <a:buChar char="u"/>
            </a:pPr>
            <a:r>
              <a:rPr lang="zh-CN" altLang="en-US"/>
              <a:t> </a:t>
            </a:r>
            <a:r>
              <a:rPr lang="en-US" altLang="zh-CN" dirty="0"/>
              <a:t>SQL</a:t>
            </a:r>
            <a:r>
              <a:rPr lang="zh-CN" altLang="zh-CN" dirty="0"/>
              <a:t>标准几经修改和完善，其功能更加强大，但目前很多数据库系统只支持</a:t>
            </a:r>
            <a:r>
              <a:rPr lang="en-US" altLang="zh-CN" dirty="0"/>
              <a:t>SQL-99</a:t>
            </a:r>
            <a:r>
              <a:rPr lang="zh-CN" altLang="zh-CN" dirty="0"/>
              <a:t>的部分特征，而大部分数据库系统都能支持</a:t>
            </a:r>
            <a:r>
              <a:rPr lang="en-US" altLang="zh-CN" dirty="0"/>
              <a:t>1992</a:t>
            </a:r>
            <a:r>
              <a:rPr lang="zh-CN" altLang="zh-CN" dirty="0"/>
              <a:t>年制定的</a:t>
            </a:r>
            <a:r>
              <a:rPr lang="en-US" altLang="zh-CN" dirty="0"/>
              <a:t>SQL-92</a:t>
            </a:r>
            <a:r>
              <a:rPr lang="zh-CN" altLang="zh-CN" dirty="0"/>
              <a:t>。</a:t>
            </a:r>
            <a:endParaRPr lang="zh-CN" altLang="zh-CN" dirty="0"/>
          </a:p>
          <a:p>
            <a:pPr marL="0" indent="0">
              <a:buNone/>
            </a:pPr>
            <a:endParaRPr lang="en-US" altLang="zh-CN" dirty="0"/>
          </a:p>
        </p:txBody>
      </p:sp>
      <p:sp>
        <p:nvSpPr>
          <p:cNvPr id="3" name="标题 2"/>
          <p:cNvSpPr>
            <a:spLocks noGrp="1"/>
          </p:cNvSpPr>
          <p:nvPr>
            <p:ph type="title"/>
          </p:nvPr>
        </p:nvSpPr>
        <p:spPr/>
        <p:txBody>
          <a:bodyPr/>
          <a:lstStyle/>
          <a:p>
            <a:r>
              <a:rPr kumimoji="1" lang="en-US" altLang="zh-CN"/>
              <a:t>SQL</a:t>
            </a:r>
            <a:r>
              <a:rPr kumimoji="1" lang="zh-CN" altLang="en-US"/>
              <a:t>语言基础</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a:t>
            </a:r>
            <a:r>
              <a:rPr lang="en-US" altLang="zh-CN" sz="1800" b="1">
                <a:effectLst/>
                <a:latin typeface="微软雅黑" panose="020B0503020204020204" pitchFamily="34" charset="-122"/>
                <a:ea typeface="宋体" panose="02010600030101010101" pitchFamily="2" charset="-122"/>
                <a:cs typeface="宋体" panose="02010600030101010101" pitchFamily="2" charset="-122"/>
              </a:rPr>
              <a:t>SQL</a:t>
            </a:r>
            <a:r>
              <a:rPr lang="zh-CN" altLang="zh-CN" sz="1800" b="1">
                <a:effectLst/>
                <a:latin typeface="微软雅黑" panose="020B0503020204020204" pitchFamily="34" charset="-122"/>
                <a:ea typeface="宋体" panose="02010600030101010101" pitchFamily="2" charset="-122"/>
                <a:cs typeface="宋体" panose="02010600030101010101" pitchFamily="2" charset="-122"/>
              </a:rPr>
              <a:t>的概述</a:t>
            </a:r>
            <a:endParaRPr lang="zh-CN" altLang="zh-CN" sz="1800" b="1">
              <a:effectLst/>
              <a:latin typeface="微软雅黑" panose="020B0503020204020204" pitchFamily="34" charset="-122"/>
              <a:ea typeface="宋体" panose="02010600030101010101" pitchFamily="2" charset="-122"/>
              <a:cs typeface="宋体" panose="02010600030101010101" pitchFamily="2" charset="-122"/>
            </a:endParaRPr>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分布</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CUME_DIST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PERCENT_RANK</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40265" y="183676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-CUME_DIST</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115839" y="2331820"/>
            <a:ext cx="8478570" cy="523220"/>
          </a:xfrm>
          <a:prstGeom prst="rect">
            <a:avLst/>
          </a:prstGeom>
          <a:noFill/>
        </p:spPr>
        <p:txBody>
          <a:bodyPr wrap="square">
            <a:spAutoFit/>
          </a:bodyPr>
          <a:lstStyle/>
          <a:p>
            <a:pPr algn="l">
              <a:buFont typeface="Arial" panose="020B0604020202020204" pitchFamily="34" charset="0"/>
              <a:buChar char="•"/>
            </a:pPr>
            <a:r>
              <a:rPr lang="zh-CN" altLang="en-US" sz="1400" b="0" i="0">
                <a:effectLst/>
                <a:latin typeface="-apple-system"/>
              </a:rPr>
              <a:t> 用途：分组内小于、等于当前</a:t>
            </a:r>
            <a:r>
              <a:rPr lang="en-US" altLang="zh-CN" sz="1400" b="0" i="0">
                <a:effectLst/>
                <a:latin typeface="-apple-system"/>
              </a:rPr>
              <a:t>rank</a:t>
            </a:r>
            <a:r>
              <a:rPr lang="zh-CN" altLang="en-US" sz="1400" b="0" i="0">
                <a:effectLst/>
                <a:latin typeface="-apple-system"/>
              </a:rPr>
              <a:t>值的行数 </a:t>
            </a:r>
            <a:r>
              <a:rPr lang="en-US" altLang="zh-CN" sz="1400" b="0" i="0">
                <a:effectLst/>
                <a:latin typeface="-apple-system"/>
              </a:rPr>
              <a:t>/ </a:t>
            </a:r>
            <a:r>
              <a:rPr lang="zh-CN" altLang="en-US" sz="1400" b="0" i="0">
                <a:effectLst/>
                <a:latin typeface="-apple-system"/>
              </a:rPr>
              <a:t>分组内总行数</a:t>
            </a:r>
            <a:endParaRPr lang="zh-CN" altLang="en-US" sz="1400" b="0" i="0">
              <a:effectLst/>
              <a:latin typeface="-apple-system"/>
            </a:endParaRPr>
          </a:p>
          <a:p>
            <a:pPr algn="l">
              <a:buFont typeface="Arial" panose="020B0604020202020204" pitchFamily="34" charset="0"/>
              <a:buChar char="•"/>
            </a:pPr>
            <a:r>
              <a:rPr lang="zh-CN" altLang="en-US" sz="1400" b="0" i="0">
                <a:effectLst/>
                <a:latin typeface="-apple-system"/>
              </a:rPr>
              <a:t> 应用场景：查询小于等于当前</a:t>
            </a:r>
            <a:r>
              <a:rPr lang="zh-CN" altLang="en-US" sz="1400">
                <a:latin typeface="-apple-system"/>
              </a:rPr>
              <a:t>薪资</a:t>
            </a:r>
            <a:r>
              <a:rPr lang="zh-CN" altLang="en-US" sz="1400" b="0" i="0">
                <a:effectLst/>
                <a:latin typeface="-apple-system"/>
              </a:rPr>
              <a:t>（</a:t>
            </a:r>
            <a:r>
              <a:rPr lang="en-US" altLang="zh-CN" sz="1400">
                <a:latin typeface="-apple-system"/>
              </a:rPr>
              <a:t>salary</a:t>
            </a:r>
            <a:r>
              <a:rPr lang="zh-CN" altLang="en-US" sz="1400" b="0" i="0">
                <a:effectLst/>
                <a:latin typeface="-apple-system"/>
              </a:rPr>
              <a:t>）的比例</a:t>
            </a:r>
            <a:endParaRPr lang="en-US" altLang="zh-CN" sz="1400" b="0" i="0">
              <a:effectLst/>
              <a:latin typeface="-apple-system"/>
            </a:endParaRPr>
          </a:p>
        </p:txBody>
      </p:sp>
      <p:sp>
        <p:nvSpPr>
          <p:cNvPr id="11" name="文本框 10"/>
          <p:cNvSpPr txBox="1"/>
          <p:nvPr/>
        </p:nvSpPr>
        <p:spPr>
          <a:xfrm>
            <a:off x="1013651" y="338406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1115839" y="3809800"/>
            <a:ext cx="8478570" cy="2306955"/>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cume_dist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rn1</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没有</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语句</a:t>
            </a:r>
            <a:r>
              <a:rPr lang="zh-CN" altLang="zh-CN" sz="1800" kern="0">
                <a:solidFill>
                  <a:srgbClr val="008000"/>
                </a:solidFill>
                <a:effectLst/>
                <a:latin typeface="等线" panose="02010600030101010101" charset="-122"/>
                <a:ea typeface="Courier New" panose="02070409020205090404" pitchFamily="49" charset="0"/>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所有的数据位于一组</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cume_dist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rn2 </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pic>
        <p:nvPicPr>
          <p:cNvPr id="2" name="图片 1"/>
          <p:cNvPicPr>
            <a:picLocks noChangeAspect="1"/>
          </p:cNvPicPr>
          <p:nvPr>
            <p:custDataLst>
              <p:tags r:id="rId1"/>
            </p:custDataLst>
          </p:nvPr>
        </p:nvPicPr>
        <p:blipFill>
          <a:blip r:embed="rId2"/>
          <a:stretch>
            <a:fillRect/>
          </a:stretch>
        </p:blipFill>
        <p:spPr>
          <a:xfrm>
            <a:off x="6652260" y="951230"/>
            <a:ext cx="4953000" cy="2686050"/>
          </a:xfrm>
          <a:prstGeom prst="rect">
            <a:avLst/>
          </a:prstGeom>
        </p:spPr>
      </p:pic>
      <p:sp>
        <p:nvSpPr>
          <p:cNvPr id="3" name="文本框 2"/>
          <p:cNvSpPr txBox="1"/>
          <p:nvPr/>
        </p:nvSpPr>
        <p:spPr>
          <a:xfrm>
            <a:off x="2586990" y="4105275"/>
            <a:ext cx="4999990" cy="737235"/>
          </a:xfrm>
          <a:prstGeom prst="rect">
            <a:avLst/>
          </a:prstGeom>
          <a:noFill/>
        </p:spPr>
        <p:txBody>
          <a:bodyPr wrap="none">
            <a:spAutoFit/>
          </a:bodyPr>
          <a:p>
            <a:pPr algn="l" fontAlgn="auto">
              <a:spcBef>
                <a:spcPts val="0"/>
              </a:spcBef>
              <a:spcAft>
                <a:spcPts val="0"/>
              </a:spcAft>
            </a:pPr>
            <a:r>
              <a:rPr lang="zh-CN" altLang="en-US" sz="1400" b="1" dirty="0">
                <a:solidFill>
                  <a:srgbClr val="FF0000"/>
                </a:solidFill>
                <a:sym typeface="+mn-ea"/>
              </a:rPr>
              <a:t>对于第</a:t>
            </a:r>
            <a:r>
              <a:rPr lang="en-US" altLang="zh-CN" sz="1400" b="1" dirty="0">
                <a:solidFill>
                  <a:srgbClr val="FF0000"/>
                </a:solidFill>
                <a:sym typeface="+mn-ea"/>
              </a:rPr>
              <a:t>1</a:t>
            </a:r>
            <a:r>
              <a:rPr lang="zh-CN" altLang="en-US" sz="1400" b="1" dirty="0">
                <a:solidFill>
                  <a:srgbClr val="FF0000"/>
                </a:solidFill>
                <a:sym typeface="+mn-ea"/>
              </a:rPr>
              <a:t>行</a:t>
            </a:r>
            <a:r>
              <a:rPr lang="en-US" altLang="zh-CN" sz="1400" b="1" dirty="0">
                <a:solidFill>
                  <a:srgbClr val="FF0000"/>
                </a:solidFill>
                <a:sym typeface="+mn-ea"/>
              </a:rPr>
              <a:t> salary =3000 </a:t>
            </a:r>
            <a:r>
              <a:rPr lang="zh-CN" altLang="en-US" sz="1400" b="1" dirty="0">
                <a:solidFill>
                  <a:srgbClr val="FF0000"/>
                </a:solidFill>
                <a:sym typeface="+mn-ea"/>
              </a:rPr>
              <a:t>那么会</a:t>
            </a:r>
            <a:r>
              <a:rPr lang="en-US" altLang="zh-CN" sz="1400" b="1" dirty="0">
                <a:solidFill>
                  <a:srgbClr val="FF0000"/>
                </a:solidFill>
                <a:sym typeface="+mn-ea"/>
              </a:rPr>
              <a:t> </a:t>
            </a:r>
            <a:r>
              <a:rPr lang="zh-CN" altLang="en-US" sz="1400" b="1" dirty="0">
                <a:solidFill>
                  <a:srgbClr val="FF0000"/>
                </a:solidFill>
                <a:sym typeface="+mn-ea"/>
              </a:rPr>
              <a:t>把</a:t>
            </a:r>
            <a:r>
              <a:rPr lang="en-US" altLang="zh-CN" sz="1400" b="1" dirty="0">
                <a:solidFill>
                  <a:srgbClr val="FF0000"/>
                </a:solidFill>
                <a:sym typeface="+mn-ea"/>
              </a:rPr>
              <a:t> salary&lt;=3000</a:t>
            </a:r>
            <a:r>
              <a:rPr lang="zh-CN" altLang="en-US" sz="1400" b="1" dirty="0">
                <a:solidFill>
                  <a:srgbClr val="FF0000"/>
                </a:solidFill>
                <a:sym typeface="+mn-ea"/>
              </a:rPr>
              <a:t>的行数</a:t>
            </a:r>
            <a:r>
              <a:rPr lang="en-US" altLang="zh-CN" sz="1400" b="1" dirty="0">
                <a:solidFill>
                  <a:srgbClr val="FF0000"/>
                </a:solidFill>
                <a:sym typeface="+mn-ea"/>
              </a:rPr>
              <a:t> / </a:t>
            </a:r>
            <a:r>
              <a:rPr lang="zh-CN" altLang="en-US" sz="1400" b="1" dirty="0">
                <a:solidFill>
                  <a:srgbClr val="FF0000"/>
                </a:solidFill>
                <a:sym typeface="+mn-ea"/>
              </a:rPr>
              <a:t>总行数</a:t>
            </a:r>
            <a:endParaRPr lang="zh-CN" altLang="en-US" sz="1400" b="1" dirty="0">
              <a:solidFill>
                <a:srgbClr val="FF0000"/>
              </a:solidFill>
              <a:latin typeface="+mn-lt"/>
              <a:ea typeface="+mn-ea"/>
            </a:endParaRPr>
          </a:p>
          <a:p>
            <a:pPr algn="l" fontAlgn="auto">
              <a:spcBef>
                <a:spcPts val="0"/>
              </a:spcBef>
              <a:spcAft>
                <a:spcPts val="0"/>
              </a:spcAft>
            </a:pPr>
            <a:r>
              <a:rPr lang="zh-CN" altLang="en-US" sz="1400" b="1" dirty="0">
                <a:solidFill>
                  <a:srgbClr val="FF0000"/>
                </a:solidFill>
                <a:sym typeface="+mn-ea"/>
              </a:rPr>
              <a:t>对于第</a:t>
            </a:r>
            <a:r>
              <a:rPr lang="en-US" altLang="zh-CN" sz="1400" b="1" dirty="0">
                <a:solidFill>
                  <a:srgbClr val="FF0000"/>
                </a:solidFill>
                <a:sym typeface="+mn-ea"/>
              </a:rPr>
              <a:t>2</a:t>
            </a:r>
            <a:r>
              <a:rPr lang="zh-CN" altLang="en-US" sz="1400" b="1" dirty="0">
                <a:solidFill>
                  <a:srgbClr val="FF0000"/>
                </a:solidFill>
                <a:sym typeface="+mn-ea"/>
              </a:rPr>
              <a:t>行</a:t>
            </a:r>
            <a:r>
              <a:rPr lang="en-US" altLang="zh-CN" sz="1400" b="1" dirty="0">
                <a:solidFill>
                  <a:srgbClr val="FF0000"/>
                </a:solidFill>
                <a:sym typeface="+mn-ea"/>
              </a:rPr>
              <a:t> salary =4000 </a:t>
            </a:r>
            <a:r>
              <a:rPr lang="zh-CN" altLang="en-US" sz="1400" b="1" dirty="0">
                <a:solidFill>
                  <a:srgbClr val="FF0000"/>
                </a:solidFill>
                <a:sym typeface="+mn-ea"/>
              </a:rPr>
              <a:t>那么会</a:t>
            </a:r>
            <a:r>
              <a:rPr lang="en-US" altLang="zh-CN" sz="1400" b="1" dirty="0">
                <a:solidFill>
                  <a:srgbClr val="FF0000"/>
                </a:solidFill>
                <a:sym typeface="+mn-ea"/>
              </a:rPr>
              <a:t> </a:t>
            </a:r>
            <a:r>
              <a:rPr lang="zh-CN" altLang="en-US" sz="1400" b="1" dirty="0">
                <a:solidFill>
                  <a:srgbClr val="FF0000"/>
                </a:solidFill>
                <a:sym typeface="+mn-ea"/>
              </a:rPr>
              <a:t>把</a:t>
            </a:r>
            <a:r>
              <a:rPr lang="en-US" altLang="zh-CN" sz="1400" b="1" dirty="0">
                <a:solidFill>
                  <a:srgbClr val="FF0000"/>
                </a:solidFill>
                <a:sym typeface="+mn-ea"/>
              </a:rPr>
              <a:t> salary&lt;=4000</a:t>
            </a:r>
            <a:r>
              <a:rPr lang="zh-CN" altLang="en-US" sz="1400" b="1" dirty="0">
                <a:solidFill>
                  <a:srgbClr val="FF0000"/>
                </a:solidFill>
                <a:sym typeface="+mn-ea"/>
              </a:rPr>
              <a:t>的行数</a:t>
            </a:r>
            <a:r>
              <a:rPr lang="en-US" altLang="zh-CN" sz="1400" b="1" dirty="0">
                <a:solidFill>
                  <a:srgbClr val="FF0000"/>
                </a:solidFill>
                <a:sym typeface="+mn-ea"/>
              </a:rPr>
              <a:t> / </a:t>
            </a:r>
            <a:r>
              <a:rPr lang="zh-CN" altLang="en-US" sz="1400" b="1" dirty="0">
                <a:solidFill>
                  <a:srgbClr val="FF0000"/>
                </a:solidFill>
                <a:sym typeface="+mn-ea"/>
              </a:rPr>
              <a:t>总行数</a:t>
            </a:r>
            <a:endParaRPr lang="zh-CN" altLang="en-US" sz="1400" b="1" dirty="0">
              <a:solidFill>
                <a:srgbClr val="FF0000"/>
              </a:solidFill>
              <a:sym typeface="+mn-ea"/>
            </a:endParaRPr>
          </a:p>
          <a:p>
            <a:pPr algn="l" fontAlgn="auto">
              <a:spcBef>
                <a:spcPts val="0"/>
              </a:spcBef>
              <a:spcAft>
                <a:spcPts val="0"/>
              </a:spcAft>
            </a:pPr>
            <a:r>
              <a:rPr lang="en-US" altLang="zh-CN" sz="1400" b="1" dirty="0">
                <a:solidFill>
                  <a:srgbClr val="FF0000"/>
                </a:solidFill>
                <a:sym typeface="+mn-ea"/>
              </a:rPr>
              <a:t>......</a:t>
            </a:r>
            <a:endParaRPr lang="en-US" altLang="zh-CN" sz="1400" b="1" dirty="0">
              <a:solidFill>
                <a:srgbClr val="FF0000"/>
              </a:solidFill>
              <a:latin typeface="+mn-lt"/>
              <a:ea typeface="+mn-ea"/>
            </a:endParaRPr>
          </a:p>
        </p:txBody>
      </p:sp>
      <p:sp>
        <p:nvSpPr>
          <p:cNvPr id="4" name="文本框 3"/>
          <p:cNvSpPr txBox="1"/>
          <p:nvPr/>
        </p:nvSpPr>
        <p:spPr>
          <a:xfrm>
            <a:off x="2586990" y="6092825"/>
            <a:ext cx="6096000" cy="737235"/>
          </a:xfrm>
          <a:prstGeom prst="rect">
            <a:avLst/>
          </a:prstGeom>
          <a:noFill/>
        </p:spPr>
        <p:txBody>
          <a:bodyPr wrap="square" anchor="t">
            <a:spAutoFit/>
          </a:bodyPr>
          <a:p>
            <a:pPr algn="l" fontAlgn="auto">
              <a:spcBef>
                <a:spcPts val="0"/>
              </a:spcBef>
              <a:spcAft>
                <a:spcPts val="0"/>
              </a:spcAft>
            </a:pPr>
            <a:r>
              <a:rPr lang="zh-CN" altLang="en-US" sz="1400" b="1" dirty="0">
                <a:solidFill>
                  <a:srgbClr val="FF0000"/>
                </a:solidFill>
                <a:sym typeface="+mn-ea"/>
              </a:rPr>
              <a:t>对于第</a:t>
            </a:r>
            <a:r>
              <a:rPr lang="en-US" altLang="zh-CN" sz="1400" b="1" dirty="0">
                <a:solidFill>
                  <a:srgbClr val="FF0000"/>
                </a:solidFill>
                <a:sym typeface="+mn-ea"/>
              </a:rPr>
              <a:t>1</a:t>
            </a:r>
            <a:r>
              <a:rPr lang="zh-CN" altLang="en-US" sz="1400" b="1" dirty="0">
                <a:solidFill>
                  <a:srgbClr val="FF0000"/>
                </a:solidFill>
                <a:sym typeface="+mn-ea"/>
              </a:rPr>
              <a:t>行</a:t>
            </a:r>
            <a:r>
              <a:rPr lang="en-US" altLang="zh-CN" sz="1400" b="1" dirty="0">
                <a:solidFill>
                  <a:srgbClr val="FF0000"/>
                </a:solidFill>
                <a:sym typeface="+mn-ea"/>
              </a:rPr>
              <a:t> salary =3000 </a:t>
            </a:r>
            <a:r>
              <a:rPr lang="zh-CN" altLang="en-US" sz="1400" b="1" dirty="0">
                <a:solidFill>
                  <a:srgbClr val="FF0000"/>
                </a:solidFill>
                <a:sym typeface="+mn-ea"/>
              </a:rPr>
              <a:t>那么会</a:t>
            </a:r>
            <a:r>
              <a:rPr lang="en-US" altLang="zh-CN" sz="1400" b="1" dirty="0">
                <a:solidFill>
                  <a:srgbClr val="FF0000"/>
                </a:solidFill>
                <a:sym typeface="+mn-ea"/>
              </a:rPr>
              <a:t> </a:t>
            </a:r>
            <a:r>
              <a:rPr lang="zh-CN" altLang="en-US" sz="1400" b="1" dirty="0">
                <a:solidFill>
                  <a:srgbClr val="FF0000"/>
                </a:solidFill>
                <a:sym typeface="+mn-ea"/>
              </a:rPr>
              <a:t>把</a:t>
            </a:r>
            <a:r>
              <a:rPr lang="en-US" altLang="zh-CN" sz="1400" b="1" dirty="0">
                <a:solidFill>
                  <a:srgbClr val="FF0000"/>
                </a:solidFill>
                <a:sym typeface="+mn-ea"/>
              </a:rPr>
              <a:t> salary&lt;=3000</a:t>
            </a:r>
            <a:r>
              <a:rPr lang="zh-CN" altLang="en-US" sz="1400" b="1" dirty="0">
                <a:solidFill>
                  <a:srgbClr val="FF0000"/>
                </a:solidFill>
                <a:sym typeface="+mn-ea"/>
              </a:rPr>
              <a:t>的行数</a:t>
            </a:r>
            <a:r>
              <a:rPr lang="en-US" altLang="zh-CN" sz="1400" b="1" dirty="0">
                <a:solidFill>
                  <a:srgbClr val="FF0000"/>
                </a:solidFill>
                <a:sym typeface="+mn-ea"/>
              </a:rPr>
              <a:t> / </a:t>
            </a:r>
            <a:r>
              <a:rPr lang="zh-CN" altLang="en-US" sz="1400" b="1" dirty="0">
                <a:solidFill>
                  <a:srgbClr val="FF0000"/>
                </a:solidFill>
                <a:sym typeface="+mn-ea"/>
              </a:rPr>
              <a:t>该组的总行数</a:t>
            </a:r>
            <a:endParaRPr lang="zh-CN" altLang="en-US" sz="1400" b="1" dirty="0">
              <a:solidFill>
                <a:srgbClr val="FF0000"/>
              </a:solidFill>
              <a:latin typeface="+mn-lt"/>
              <a:ea typeface="+mn-ea"/>
            </a:endParaRPr>
          </a:p>
          <a:p>
            <a:pPr algn="l" fontAlgn="auto">
              <a:spcBef>
                <a:spcPts val="0"/>
              </a:spcBef>
              <a:spcAft>
                <a:spcPts val="0"/>
              </a:spcAft>
            </a:pPr>
            <a:r>
              <a:rPr lang="zh-CN" altLang="en-US" sz="1400" b="1" dirty="0">
                <a:solidFill>
                  <a:srgbClr val="FF0000"/>
                </a:solidFill>
                <a:sym typeface="+mn-ea"/>
              </a:rPr>
              <a:t>对于第</a:t>
            </a:r>
            <a:r>
              <a:rPr lang="en-US" altLang="zh-CN" sz="1400" b="1" dirty="0">
                <a:solidFill>
                  <a:srgbClr val="FF0000"/>
                </a:solidFill>
                <a:sym typeface="+mn-ea"/>
              </a:rPr>
              <a:t>2</a:t>
            </a:r>
            <a:r>
              <a:rPr lang="zh-CN" altLang="en-US" sz="1400" b="1" dirty="0">
                <a:solidFill>
                  <a:srgbClr val="FF0000"/>
                </a:solidFill>
                <a:sym typeface="+mn-ea"/>
              </a:rPr>
              <a:t>行</a:t>
            </a:r>
            <a:r>
              <a:rPr lang="en-US" altLang="zh-CN" sz="1400" b="1" dirty="0">
                <a:solidFill>
                  <a:srgbClr val="FF0000"/>
                </a:solidFill>
                <a:sym typeface="+mn-ea"/>
              </a:rPr>
              <a:t> salary =4000 </a:t>
            </a:r>
            <a:r>
              <a:rPr lang="zh-CN" altLang="en-US" sz="1400" b="1" dirty="0">
                <a:solidFill>
                  <a:srgbClr val="FF0000"/>
                </a:solidFill>
                <a:sym typeface="+mn-ea"/>
              </a:rPr>
              <a:t>那么会</a:t>
            </a:r>
            <a:r>
              <a:rPr lang="en-US" altLang="zh-CN" sz="1400" b="1" dirty="0">
                <a:solidFill>
                  <a:srgbClr val="FF0000"/>
                </a:solidFill>
                <a:sym typeface="+mn-ea"/>
              </a:rPr>
              <a:t> </a:t>
            </a:r>
            <a:r>
              <a:rPr lang="zh-CN" altLang="en-US" sz="1400" b="1" dirty="0">
                <a:solidFill>
                  <a:srgbClr val="FF0000"/>
                </a:solidFill>
                <a:sym typeface="+mn-ea"/>
              </a:rPr>
              <a:t>把</a:t>
            </a:r>
            <a:r>
              <a:rPr lang="en-US" altLang="zh-CN" sz="1400" b="1" dirty="0">
                <a:solidFill>
                  <a:srgbClr val="FF0000"/>
                </a:solidFill>
                <a:sym typeface="+mn-ea"/>
              </a:rPr>
              <a:t> salary&lt;=4000</a:t>
            </a:r>
            <a:r>
              <a:rPr lang="zh-CN" altLang="en-US" sz="1400" b="1" dirty="0">
                <a:solidFill>
                  <a:srgbClr val="FF0000"/>
                </a:solidFill>
                <a:sym typeface="+mn-ea"/>
              </a:rPr>
              <a:t>的行数</a:t>
            </a:r>
            <a:r>
              <a:rPr lang="en-US" altLang="zh-CN" sz="1400" b="1" dirty="0">
                <a:solidFill>
                  <a:srgbClr val="FF0000"/>
                </a:solidFill>
                <a:sym typeface="+mn-ea"/>
              </a:rPr>
              <a:t> / </a:t>
            </a:r>
            <a:r>
              <a:rPr lang="zh-CN" altLang="en-US" sz="1400" b="1" dirty="0">
                <a:solidFill>
                  <a:srgbClr val="FF0000"/>
                </a:solidFill>
                <a:sym typeface="+mn-ea"/>
              </a:rPr>
              <a:t>该组的总行数</a:t>
            </a:r>
            <a:endParaRPr lang="zh-CN" altLang="en-US" sz="1400" b="1" dirty="0">
              <a:solidFill>
                <a:srgbClr val="FF0000"/>
              </a:solidFill>
              <a:sym typeface="+mn-ea"/>
            </a:endParaRPr>
          </a:p>
          <a:p>
            <a:pPr algn="l" fontAlgn="auto">
              <a:spcBef>
                <a:spcPts val="0"/>
              </a:spcBef>
              <a:spcAft>
                <a:spcPts val="0"/>
              </a:spcAft>
            </a:pPr>
            <a:r>
              <a:rPr lang="en-US" altLang="zh-CN" sz="1400" b="1" dirty="0">
                <a:solidFill>
                  <a:srgbClr val="FF0000"/>
                </a:solidFill>
                <a:sym typeface="+mn-ea"/>
              </a:rPr>
              <a:t>......</a:t>
            </a:r>
            <a:endParaRPr lang="zh-CN" altLang="en-US" sz="1400" dirty="0">
              <a:solidFill>
                <a:schemeClr val="tx1">
                  <a:lumMod val="65000"/>
                  <a:lumOff val="35000"/>
                </a:schemeClr>
              </a:solidFill>
              <a:latin typeface="+mn-lt"/>
              <a:ea typeface="+mn-ea"/>
            </a:endParaRPr>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分布</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CUME_DIST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PERCENT_RANK</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796368" y="1762668"/>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8" name="图片 7"/>
          <p:cNvPicPr>
            <a:picLocks noChangeAspect="1"/>
          </p:cNvPicPr>
          <p:nvPr/>
        </p:nvPicPr>
        <p:blipFill>
          <a:blip r:embed="rId1"/>
          <a:stretch>
            <a:fillRect/>
          </a:stretch>
        </p:blipFill>
        <p:spPr>
          <a:xfrm>
            <a:off x="2673509" y="4412876"/>
            <a:ext cx="3599882" cy="2283014"/>
          </a:xfrm>
          <a:prstGeom prst="rect">
            <a:avLst/>
          </a:prstGeom>
        </p:spPr>
      </p:pic>
      <p:sp>
        <p:nvSpPr>
          <p:cNvPr id="13" name="文本框 12"/>
          <p:cNvSpPr txBox="1"/>
          <p:nvPr/>
        </p:nvSpPr>
        <p:spPr>
          <a:xfrm>
            <a:off x="1052465" y="2101222"/>
            <a:ext cx="9856961" cy="2031325"/>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rn1: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没有</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所有数据均为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组，总行数为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12</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第一行：小于等于</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3000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的行数为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3</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，因此，</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3/12=0.25</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第二行：小于等于</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4000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的行数为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5</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，因此，</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5/12=0.4166666666666667</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rn2: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按照部门分组，</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dname='</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研发部</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的行数为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6,</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第一行：研发部小于等于</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3000</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的行数为</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，因此，</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1/6=0.16666666666666666</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分布函数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CUME_DIST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PERCENT_RANK</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40265" y="183676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-PERCENT_RANK</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115839" y="2250754"/>
            <a:ext cx="8478570"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用途：每行按照公式</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(rank-1) / (rows-1)</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进行计算。其中，</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rank</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为</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RANK()</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函数产生的序号，</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rows</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为当前窗口的记录总行数</a:t>
            </a:r>
            <a:endPar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应用场景：不常用</a:t>
            </a:r>
            <a:endPar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p:txBody>
      </p:sp>
      <p:sp>
        <p:nvSpPr>
          <p:cNvPr id="11" name="文本框 10"/>
          <p:cNvSpPr txBox="1"/>
          <p:nvPr/>
        </p:nvSpPr>
        <p:spPr>
          <a:xfrm>
            <a:off x="1013651" y="338406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13651" y="3932590"/>
            <a:ext cx="10056137" cy="2031325"/>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rank</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percent_rank</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desc</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rn2</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分布函数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CUME_DIST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PERCENT_RANK</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67425" y="174100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3" name="文本框 12"/>
          <p:cNvSpPr txBox="1"/>
          <p:nvPr/>
        </p:nvSpPr>
        <p:spPr>
          <a:xfrm>
            <a:off x="1191023" y="2147613"/>
            <a:ext cx="10056137" cy="1569660"/>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rn2:</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第一行</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(1 - 1) / (6 - 1) = 0</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第二行</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(1 - 1) / (6 - 1) = 0</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第三行</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(3 - 1) / (6 - 1) = 0.4</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pic>
        <p:nvPicPr>
          <p:cNvPr id="7" name="图片 6"/>
          <p:cNvPicPr>
            <a:picLocks noChangeAspect="1"/>
          </p:cNvPicPr>
          <p:nvPr/>
        </p:nvPicPr>
        <p:blipFill>
          <a:blip r:embed="rId1"/>
          <a:stretch>
            <a:fillRect/>
          </a:stretch>
        </p:blipFill>
        <p:spPr>
          <a:xfrm>
            <a:off x="1191023" y="3862943"/>
            <a:ext cx="3474382" cy="2607774"/>
          </a:xfrm>
          <a:prstGeom prst="rect">
            <a:avLst/>
          </a:prstGeom>
        </p:spPr>
      </p:pic>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前后函数</a:t>
            </a:r>
            <a:r>
              <a:rPr lang="en-US" altLang="zh-CN" b="1">
                <a:solidFill>
                  <a:srgbClr val="4BACC6"/>
                </a:solidFill>
                <a:latin typeface="PingFang SC"/>
                <a:ea typeface="阿里巴巴普惠体" panose="00020600040101010101" pitchFamily="18" charset="-122"/>
              </a:rPr>
              <a:t>-</a:t>
            </a:r>
            <a:r>
              <a:rPr lang="pt-BR" altLang="zh-CN" b="1">
                <a:solidFill>
                  <a:srgbClr val="4BACC6"/>
                </a:solidFill>
                <a:latin typeface="PingFang SC"/>
                <a:ea typeface="阿里巴巴普惠体" panose="00020600040101010101" pitchFamily="18" charset="-122"/>
              </a:rPr>
              <a:t>LAG</a:t>
            </a:r>
            <a:r>
              <a:rPr lang="zh-CN" altLang="en-US" b="1">
                <a:solidFill>
                  <a:srgbClr val="4BACC6"/>
                </a:solidFill>
                <a:latin typeface="PingFang SC"/>
                <a:ea typeface="阿里巴巴普惠体" panose="00020600040101010101" pitchFamily="18" charset="-122"/>
              </a:rPr>
              <a:t>和</a:t>
            </a:r>
            <a:r>
              <a:rPr lang="pt-BR" altLang="zh-CN" b="1">
                <a:solidFill>
                  <a:srgbClr val="4BACC6"/>
                </a:solidFill>
                <a:latin typeface="PingFang SC"/>
                <a:ea typeface="阿里巴巴普惠体" panose="00020600040101010101" pitchFamily="18" charset="-122"/>
              </a:rPr>
              <a:t>LEAD</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40265" y="183676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115839" y="2250754"/>
            <a:ext cx="847857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用途：返回位于当前行的前</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n</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行（</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LAG(expr,n)</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）或后</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n</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行（</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LEAD(expr,n)</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）的</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expr</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的值</a:t>
            </a:r>
            <a:endPar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应用场景：查询前</a:t>
            </a:r>
            <a:r>
              <a:rPr kumimoji="0" lang="en-US" altLang="zh-CN"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1</a:t>
            </a:r>
            <a:r>
              <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名同学的成绩和当前同学成绩的差值</a:t>
            </a:r>
            <a:endParaRPr kumimoji="0" lang="zh-CN" altLang="en-US" sz="18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p:txBody>
      </p:sp>
      <p:sp>
        <p:nvSpPr>
          <p:cNvPr id="11" name="文本框 10"/>
          <p:cNvSpPr txBox="1"/>
          <p:nvPr/>
        </p:nvSpPr>
        <p:spPr>
          <a:xfrm>
            <a:off x="1013651" y="2972518"/>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1115839" y="3597743"/>
            <a:ext cx="10608399" cy="2554545"/>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 lag</a:t>
            </a:r>
            <a:r>
              <a:rPr lang="zh-CN" altLang="en-US"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的用法</a:t>
            </a:r>
            <a:endParaRPr lang="en-US" altLang="zh-CN" sz="1600" kern="0">
              <a:solidFill>
                <a:srgbClr val="008000"/>
              </a:solidFill>
              <a:latin typeface="Courier New" panose="02070409020205090404" pitchFamily="49" charset="0"/>
              <a:ea typeface="宋体" panose="02010600030101010101" pitchFamily="2"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lag</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hiredate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'2000-01-01'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last_1_time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lag</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hiredate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last_2_time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前后函数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LAG</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LEAD</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67425" y="190420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1106786" y="2474024"/>
            <a:ext cx="10056138" cy="280076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last_1_time: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指定了往上第</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行的值，</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为</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'2000-01-01'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第一行，往上</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行为</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因此取默认值</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'2000-01-01'</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第二行，往上</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行值为第一行值，</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2021-11-01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第三行，往上</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行值为第二行值，</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2021-11-02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last_2_time: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指定了往上第</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行的值，为指定默认值</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第一行，往上</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行为</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第二行，往上</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行为</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第四行，往上</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行为第二行值，</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2021-11-01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第七行，往上</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行为第五行值，</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2021-11-02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前后函数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LAG</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LEAD</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67425" y="190420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1671582" y="2600771"/>
            <a:ext cx="5064488" cy="2711131"/>
          </a:xfrm>
          <a:prstGeom prst="rect">
            <a:avLst/>
          </a:prstGeom>
        </p:spPr>
      </p:pic>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前后函数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LAG</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LEAD</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67425" y="1882805"/>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988619" y="2431215"/>
            <a:ext cx="10608399" cy="255454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lead</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的用法</a:t>
            </a: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salary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lead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hiredate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'2000-01-01'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over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partition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last_1_time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latin typeface="Courier New" panose="02070409020205090404" pitchFamily="49" charset="0"/>
                <a:ea typeface="宋体" panose="02010600030101010101" pitchFamily="2" charset="-122"/>
                <a:cs typeface="Times New Roman" panose="02020603050405020304" pitchFamily="18" charset="0"/>
              </a:rPr>
              <a:t>lead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hiredate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over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partition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last_2_time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前后函数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LAG</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LEAD</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67425" y="1882805"/>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1460841" y="2578340"/>
            <a:ext cx="4635159" cy="2687279"/>
          </a:xfrm>
          <a:prstGeom prst="rect">
            <a:avLst/>
          </a:prstGeom>
        </p:spPr>
      </p:pic>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头尾函数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-FIRST_VALUE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LAST_VALUE</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40265" y="183676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013651" y="2972518"/>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1115839" y="3597743"/>
            <a:ext cx="10608399" cy="2585323"/>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注意</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如果不指定</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ORDER BY</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，则进行排序混乱，会出现错误的结果</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first_value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first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last_value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last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1242587" y="2250755"/>
            <a:ext cx="8906347" cy="58477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pPr>
            <a:r>
              <a:rPr kumimoji="0" lang="zh-CN" altLang="zh-CN" sz="1600" b="0" i="0" u="none" strike="noStrike" cap="none" normalizeH="0" baseline="0">
                <a:ln>
                  <a:noFill/>
                </a:ln>
                <a:solidFill>
                  <a:schemeClr val="tx1"/>
                </a:solidFill>
                <a:effectLst/>
                <a:latin typeface="Arial" panose="020B0604020202020204" pitchFamily="34" charset="0"/>
                <a:ea typeface="Alibaba PuHuiTi B"/>
              </a:rPr>
              <a:t>用途：返回第一个（</a:t>
            </a:r>
            <a:r>
              <a:rPr kumimoji="0" lang="zh-CN" altLang="zh-CN" sz="1600" b="0" i="0" u="none" strike="noStrike" cap="none" normalizeH="0" baseline="0">
                <a:ln>
                  <a:noFill/>
                </a:ln>
                <a:solidFill>
                  <a:srgbClr val="C7254E"/>
                </a:solidFill>
                <a:effectLst/>
                <a:latin typeface="Arial Unicode MS" panose="020B0604020202020204" pitchFamily="34" charset="-122"/>
                <a:ea typeface="Alibaba PuHuiTi B"/>
              </a:rPr>
              <a:t>FIRST_VALUE(expr)</a:t>
            </a:r>
            <a:r>
              <a:rPr kumimoji="0" lang="zh-CN" altLang="zh-CN" sz="1600" b="0" i="0" u="none" strike="noStrike" cap="none" normalizeH="0" baseline="0">
                <a:ln>
                  <a:noFill/>
                </a:ln>
                <a:solidFill>
                  <a:schemeClr val="tx1"/>
                </a:solidFill>
                <a:effectLst/>
                <a:ea typeface="Alibaba PuHuiTi B"/>
              </a:rPr>
              <a:t>）或最后一个（</a:t>
            </a:r>
            <a:r>
              <a:rPr kumimoji="0" lang="zh-CN" altLang="zh-CN" sz="1600" b="0" i="0" u="none" strike="noStrike" cap="none" normalizeH="0" baseline="0">
                <a:ln>
                  <a:noFill/>
                </a:ln>
                <a:solidFill>
                  <a:srgbClr val="C7254E"/>
                </a:solidFill>
                <a:effectLst/>
                <a:latin typeface="Arial Unicode MS" panose="020B0604020202020204" pitchFamily="34" charset="-122"/>
                <a:ea typeface="Alibaba PuHuiTi B"/>
              </a:rPr>
              <a:t>LAST_VALUE(expr)</a:t>
            </a:r>
            <a:r>
              <a:rPr kumimoji="0" lang="zh-CN" altLang="zh-CN" sz="1600" b="0" i="0" u="none" strike="noStrike" cap="none" normalizeH="0" baseline="0">
                <a:ln>
                  <a:noFill/>
                </a:ln>
                <a:solidFill>
                  <a:schemeClr val="tx1"/>
                </a:solidFill>
                <a:effectLst/>
                <a:ea typeface="Alibaba PuHuiTi B"/>
              </a:rPr>
              <a:t>）expr的值</a:t>
            </a:r>
            <a:endParaRPr kumimoji="0" lang="zh-CN" altLang="zh-CN" sz="1600" b="0" i="0" u="none" strike="noStrike" cap="none" normalizeH="0" baseline="0">
              <a:ln>
                <a:noFill/>
              </a:ln>
              <a:solidFill>
                <a:schemeClr val="tx1"/>
              </a:solidFill>
              <a:effectLst/>
              <a:latin typeface="Arial" panose="020B0604020202020204" pitchFamily="34" charset="0"/>
              <a:ea typeface="Alibaba PuHuiTi B"/>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zh-CN" altLang="zh-CN" sz="1600" b="0" i="0" u="none" strike="noStrike" cap="none" normalizeH="0" baseline="0">
                <a:ln>
                  <a:noFill/>
                </a:ln>
                <a:solidFill>
                  <a:schemeClr val="tx1"/>
                </a:solidFill>
                <a:effectLst/>
                <a:latin typeface="Arial" panose="020B0604020202020204" pitchFamily="34" charset="0"/>
                <a:ea typeface="Alibaba PuHuiTi B"/>
              </a:rPr>
              <a:t>应用场景：截止到当前，按照日期排序查询第1个</a:t>
            </a:r>
            <a:r>
              <a:rPr lang="zh-CN" altLang="en-US" sz="1600">
                <a:latin typeface="Arial" panose="020B0604020202020204" pitchFamily="34" charset="0"/>
                <a:ea typeface="Alibaba PuHuiTi B"/>
              </a:rPr>
              <a:t>入职</a:t>
            </a:r>
            <a:r>
              <a:rPr kumimoji="0" lang="zh-CN" altLang="zh-CN" sz="1600" b="0" i="0" u="none" strike="noStrike" cap="none" normalizeH="0" baseline="0">
                <a:ln>
                  <a:noFill/>
                </a:ln>
                <a:solidFill>
                  <a:schemeClr val="tx1"/>
                </a:solidFill>
                <a:effectLst/>
                <a:latin typeface="Arial" panose="020B0604020202020204" pitchFamily="34" charset="0"/>
                <a:ea typeface="Alibaba PuHuiTi B"/>
              </a:rPr>
              <a:t>和最后1个</a:t>
            </a:r>
            <a:r>
              <a:rPr lang="zh-CN" altLang="en-US" sz="1600">
                <a:latin typeface="Arial" panose="020B0604020202020204" pitchFamily="34" charset="0"/>
                <a:ea typeface="Alibaba PuHuiTi B"/>
              </a:rPr>
              <a:t>入职员工的薪资</a:t>
            </a:r>
            <a:endParaRPr kumimoji="0" lang="zh-CN" altLang="zh-CN" sz="1600" b="0" i="0" u="none" strike="noStrike" cap="none" normalizeH="0" baseline="0">
              <a:ln>
                <a:noFill/>
              </a:ln>
              <a:solidFill>
                <a:schemeClr val="tx1"/>
              </a:solidFill>
              <a:effectLst/>
              <a:latin typeface="Arial" panose="020B0604020202020204" pitchFamily="34" charset="0"/>
              <a:ea typeface="Alibaba PuHuiTi B"/>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21201" y="1635973"/>
            <a:ext cx="10749598" cy="4219575"/>
          </a:xfrm>
        </p:spPr>
        <p:txBody>
          <a:bodyPr/>
          <a:lstStyle/>
          <a:p>
            <a:pPr marL="342900" lvl="0" indent="-342900">
              <a:spcBef>
                <a:spcPts val="360"/>
              </a:spcBef>
              <a:spcAft>
                <a:spcPts val="360"/>
              </a:spcAft>
              <a:buFont typeface="Wingdings" panose="05000000000000000000" pitchFamily="2" charset="2"/>
              <a:buChar char=""/>
              <a:tabLst>
                <a:tab pos="457200" algn="l"/>
              </a:tabLst>
            </a:pPr>
            <a:r>
              <a:rPr lang="zh-CN" altLang="zh-CN"/>
              <a:t>具有综合统一性，不同数据库的</a:t>
            </a:r>
            <a:r>
              <a:rPr lang="zh-CN" altLang="en-US"/>
              <a:t>支持的</a:t>
            </a:r>
            <a:r>
              <a:rPr lang="en-US" altLang="zh-CN"/>
              <a:t>SQL</a:t>
            </a:r>
            <a:r>
              <a:rPr lang="zh-CN" altLang="zh-CN"/>
              <a:t>稍有不同</a:t>
            </a:r>
            <a:endParaRPr lang="zh-CN" altLang="zh-CN"/>
          </a:p>
          <a:p>
            <a:pPr marL="342900" lvl="0" indent="-342900">
              <a:spcBef>
                <a:spcPts val="360"/>
              </a:spcBef>
              <a:spcAft>
                <a:spcPts val="360"/>
              </a:spcAft>
              <a:buFont typeface="Wingdings" panose="05000000000000000000" pitchFamily="2" charset="2"/>
              <a:buChar char=""/>
              <a:tabLst>
                <a:tab pos="457200" algn="l"/>
              </a:tabLst>
            </a:pPr>
            <a:r>
              <a:rPr lang="zh-CN" altLang="zh-CN"/>
              <a:t>非过程化语言</a:t>
            </a:r>
            <a:endParaRPr lang="zh-CN" altLang="zh-CN"/>
          </a:p>
          <a:p>
            <a:pPr marL="342900" lvl="0" indent="-342900">
              <a:spcBef>
                <a:spcPts val="360"/>
              </a:spcBef>
              <a:spcAft>
                <a:spcPts val="360"/>
              </a:spcAft>
              <a:buFont typeface="Wingdings" panose="05000000000000000000" pitchFamily="2" charset="2"/>
              <a:buChar char=""/>
              <a:tabLst>
                <a:tab pos="457200" algn="l"/>
              </a:tabLst>
            </a:pPr>
            <a:r>
              <a:rPr lang="zh-CN" altLang="zh-CN"/>
              <a:t>语言简捷，用户容易接受</a:t>
            </a:r>
            <a:endParaRPr lang="zh-CN" altLang="zh-CN"/>
          </a:p>
          <a:p>
            <a:pPr marL="342900" lvl="0" indent="-342900">
              <a:spcBef>
                <a:spcPts val="360"/>
              </a:spcBef>
              <a:spcAft>
                <a:spcPts val="360"/>
              </a:spcAft>
              <a:buFont typeface="Wingdings" panose="05000000000000000000" pitchFamily="2" charset="2"/>
              <a:buChar char=""/>
              <a:tabLst>
                <a:tab pos="457200" algn="l"/>
              </a:tabLst>
            </a:pPr>
            <a:r>
              <a:rPr lang="zh-CN" altLang="zh-CN"/>
              <a:t>以一种语法结构提供两种使用方式</a:t>
            </a:r>
            <a:endParaRPr lang="zh-CN" altLang="zh-CN"/>
          </a:p>
          <a:p>
            <a:pPr marL="0" indent="0">
              <a:buNone/>
            </a:pPr>
            <a:endParaRPr lang="zh-CN" altLang="en-US" dirty="0"/>
          </a:p>
        </p:txBody>
      </p:sp>
      <p:sp>
        <p:nvSpPr>
          <p:cNvPr id="3" name="标题 2"/>
          <p:cNvSpPr>
            <a:spLocks noGrp="1"/>
          </p:cNvSpPr>
          <p:nvPr>
            <p:ph type="title"/>
          </p:nvPr>
        </p:nvSpPr>
        <p:spPr/>
        <p:txBody>
          <a:bodyPr/>
          <a:lstStyle/>
          <a:p>
            <a:r>
              <a:rPr kumimoji="1" lang="en-US" altLang="zh-CN"/>
              <a:t>SQL</a:t>
            </a:r>
            <a:r>
              <a:rPr kumimoji="1" lang="zh-CN" altLang="en-US"/>
              <a:t>语言基础</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a:t>
            </a:r>
            <a:r>
              <a:rPr lang="en-US" altLang="zh-CN" sz="1800" b="1">
                <a:effectLst/>
                <a:latin typeface="微软雅黑" panose="020B0503020204020204" pitchFamily="34" charset="-122"/>
                <a:ea typeface="宋体" panose="02010600030101010101" pitchFamily="2" charset="-122"/>
                <a:cs typeface="宋体" panose="02010600030101010101" pitchFamily="2" charset="-122"/>
              </a:rPr>
              <a:t> SQL</a:t>
            </a:r>
            <a:r>
              <a:rPr lang="zh-CN" altLang="zh-CN" sz="1800" b="1">
                <a:effectLst/>
                <a:latin typeface="微软雅黑" panose="020B0503020204020204" pitchFamily="34" charset="-122"/>
                <a:ea typeface="宋体" panose="02010600030101010101" pitchFamily="2" charset="-122"/>
                <a:cs typeface="宋体" panose="02010600030101010101" pitchFamily="2" charset="-122"/>
              </a:rPr>
              <a:t>的特点</a:t>
            </a:r>
            <a:endParaRPr lang="zh-CN" altLang="zh-CN" sz="1800" b="1">
              <a:effectLst/>
              <a:latin typeface="微软雅黑" panose="020B0503020204020204" pitchFamily="34" charset="-122"/>
              <a:ea typeface="宋体" panose="02010600030101010101" pitchFamily="2" charset="-122"/>
              <a:cs typeface="宋体" panose="02010600030101010101" pitchFamily="2" charset="-122"/>
            </a:endParaRPr>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头尾函数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-FIRST_VALUE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LAST_VALUE</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67425" y="190874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2480306" y="2659223"/>
            <a:ext cx="3736749" cy="2663428"/>
          </a:xfrm>
          <a:prstGeom prst="rect">
            <a:avLst/>
          </a:prstGeom>
        </p:spPr>
      </p:pic>
      <p:sp>
        <p:nvSpPr>
          <p:cNvPr id="2" name="文本框 1"/>
          <p:cNvSpPr txBox="1"/>
          <p:nvPr/>
        </p:nvSpPr>
        <p:spPr>
          <a:xfrm>
            <a:off x="6290945" y="2896870"/>
            <a:ext cx="5474335" cy="2030095"/>
          </a:xfrm>
          <a:prstGeom prst="rect">
            <a:avLst/>
          </a:prstGeom>
          <a:noFill/>
        </p:spPr>
        <p:txBody>
          <a:bodyPr wrap="square">
            <a:spAutoFit/>
          </a:bodyPr>
          <a:p>
            <a:pPr fontAlgn="auto">
              <a:spcBef>
                <a:spcPts val="0"/>
              </a:spcBef>
              <a:spcAft>
                <a:spcPts val="0"/>
              </a:spcAft>
            </a:pPr>
            <a:r>
              <a:rPr lang="zh-CN" altLang="en-US" sz="1400" dirty="0">
                <a:solidFill>
                  <a:schemeClr val="tx1">
                    <a:lumMod val="65000"/>
                    <a:lumOff val="35000"/>
                  </a:schemeClr>
                </a:solidFill>
                <a:latin typeface="+mn-lt"/>
                <a:ea typeface="+mn-ea"/>
              </a:rPr>
              <a:t>1.先排序，再分组 得到结果</a:t>
            </a:r>
            <a:endParaRPr lang="zh-CN" altLang="en-US" sz="1400" dirty="0">
              <a:solidFill>
                <a:schemeClr val="tx1">
                  <a:lumMod val="65000"/>
                  <a:lumOff val="35000"/>
                </a:schemeClr>
              </a:solidFill>
              <a:latin typeface="+mn-lt"/>
              <a:ea typeface="+mn-ea"/>
            </a:endParaRPr>
          </a:p>
          <a:p>
            <a:pPr fontAlgn="auto">
              <a:spcBef>
                <a:spcPts val="0"/>
              </a:spcBef>
              <a:spcAft>
                <a:spcPts val="0"/>
              </a:spcAft>
            </a:pPr>
            <a:r>
              <a:rPr lang="zh-CN" altLang="en-US" sz="1400" dirty="0">
                <a:solidFill>
                  <a:schemeClr val="tx1">
                    <a:lumMod val="65000"/>
                    <a:lumOff val="35000"/>
                  </a:schemeClr>
                </a:solidFill>
                <a:latin typeface="+mn-lt"/>
                <a:ea typeface="+mn-ea"/>
              </a:rPr>
              <a:t>2.窗口就是滑动窗口，对于第</a:t>
            </a:r>
            <a:r>
              <a:rPr lang="en-US" altLang="zh-CN" sz="1400" dirty="0">
                <a:solidFill>
                  <a:schemeClr val="tx1">
                    <a:lumMod val="65000"/>
                    <a:lumOff val="35000"/>
                  </a:schemeClr>
                </a:solidFill>
                <a:latin typeface="+mn-lt"/>
                <a:ea typeface="+mn-ea"/>
              </a:rPr>
              <a:t>1</a:t>
            </a:r>
            <a:r>
              <a:rPr lang="zh-CN" altLang="en-US" sz="1400" dirty="0">
                <a:solidFill>
                  <a:schemeClr val="tx1">
                    <a:lumMod val="65000"/>
                    <a:lumOff val="35000"/>
                  </a:schemeClr>
                </a:solidFill>
                <a:latin typeface="+mn-lt"/>
                <a:ea typeface="+mn-ea"/>
              </a:rPr>
              <a:t>行，窗口大小就是1。在这窗口中计算</a:t>
            </a:r>
            <a:r>
              <a:rPr lang="zh-CN" altLang="en-US" sz="1400" dirty="0">
                <a:solidFill>
                  <a:schemeClr val="tx1">
                    <a:lumMod val="65000"/>
                    <a:lumOff val="35000"/>
                  </a:schemeClr>
                </a:solidFill>
                <a:sym typeface="+mn-ea"/>
              </a:rPr>
              <a:t>截止到当前，按照日期排序查询第1个入职和最后1个入职员工的薪资</a:t>
            </a:r>
            <a:endParaRPr lang="zh-CN" altLang="en-US" sz="1400" dirty="0">
              <a:solidFill>
                <a:schemeClr val="tx1">
                  <a:lumMod val="65000"/>
                  <a:lumOff val="35000"/>
                </a:schemeClr>
              </a:solidFill>
              <a:latin typeface="+mn-lt"/>
              <a:ea typeface="+mn-ea"/>
            </a:endParaRPr>
          </a:p>
          <a:p>
            <a:pPr fontAlgn="auto">
              <a:spcBef>
                <a:spcPts val="0"/>
              </a:spcBef>
              <a:spcAft>
                <a:spcPts val="0"/>
              </a:spcAft>
            </a:pPr>
            <a:r>
              <a:rPr lang="zh-CN" altLang="en-US" sz="1400" dirty="0">
                <a:solidFill>
                  <a:schemeClr val="tx1">
                    <a:lumMod val="65000"/>
                    <a:lumOff val="35000"/>
                  </a:schemeClr>
                </a:solidFill>
                <a:latin typeface="+mn-lt"/>
                <a:ea typeface="+mn-ea"/>
              </a:rPr>
              <a:t>对于第</a:t>
            </a:r>
            <a:r>
              <a:rPr lang="en-US" altLang="zh-CN" sz="1400" dirty="0">
                <a:solidFill>
                  <a:schemeClr val="tx1">
                    <a:lumMod val="65000"/>
                    <a:lumOff val="35000"/>
                  </a:schemeClr>
                </a:solidFill>
                <a:latin typeface="+mn-lt"/>
                <a:ea typeface="+mn-ea"/>
              </a:rPr>
              <a:t>2</a:t>
            </a:r>
            <a:r>
              <a:rPr lang="zh-CN" altLang="en-US" sz="1400" dirty="0">
                <a:solidFill>
                  <a:schemeClr val="tx1">
                    <a:lumMod val="65000"/>
                    <a:lumOff val="35000"/>
                  </a:schemeClr>
                </a:solidFill>
                <a:latin typeface="+mn-lt"/>
                <a:ea typeface="+mn-ea"/>
              </a:rPr>
              <a:t>行，窗口大小就是2，</a:t>
            </a:r>
            <a:r>
              <a:rPr lang="zh-CN" altLang="en-US" sz="1400" dirty="0">
                <a:solidFill>
                  <a:schemeClr val="tx1">
                    <a:lumMod val="65000"/>
                    <a:lumOff val="35000"/>
                  </a:schemeClr>
                </a:solidFill>
                <a:sym typeface="+mn-ea"/>
              </a:rPr>
              <a:t>在这窗口中计算</a:t>
            </a:r>
            <a:r>
              <a:rPr lang="zh-CN" altLang="en-US" sz="1400" dirty="0">
                <a:solidFill>
                  <a:schemeClr val="tx1">
                    <a:lumMod val="65000"/>
                    <a:lumOff val="35000"/>
                  </a:schemeClr>
                </a:solidFill>
                <a:sym typeface="+mn-ea"/>
              </a:rPr>
              <a:t>截止到当前，按照日期排序查询第1个入职和最后1个入职员工的薪资</a:t>
            </a:r>
            <a:endParaRPr lang="zh-CN" altLang="en-US" sz="1400" dirty="0">
              <a:solidFill>
                <a:schemeClr val="tx1">
                  <a:lumMod val="65000"/>
                  <a:lumOff val="35000"/>
                </a:schemeClr>
              </a:solidFill>
              <a:latin typeface="+mn-lt"/>
              <a:ea typeface="+mn-ea"/>
            </a:endParaRPr>
          </a:p>
          <a:p>
            <a:pPr fontAlgn="auto">
              <a:spcBef>
                <a:spcPts val="0"/>
              </a:spcBef>
              <a:spcAft>
                <a:spcPts val="0"/>
              </a:spcAft>
            </a:pPr>
            <a:r>
              <a:rPr lang="zh-CN" altLang="en-US" sz="1400" dirty="0">
                <a:solidFill>
                  <a:schemeClr val="tx1">
                    <a:lumMod val="65000"/>
                    <a:lumOff val="35000"/>
                  </a:schemeClr>
                </a:solidFill>
                <a:sym typeface="+mn-ea"/>
              </a:rPr>
              <a:t>对于第</a:t>
            </a:r>
            <a:r>
              <a:rPr lang="en-US" altLang="zh-CN" sz="1400" dirty="0">
                <a:solidFill>
                  <a:schemeClr val="tx1">
                    <a:lumMod val="65000"/>
                    <a:lumOff val="35000"/>
                  </a:schemeClr>
                </a:solidFill>
                <a:sym typeface="+mn-ea"/>
              </a:rPr>
              <a:t>3</a:t>
            </a:r>
            <a:r>
              <a:rPr lang="zh-CN" altLang="en-US" sz="1400" dirty="0">
                <a:solidFill>
                  <a:schemeClr val="tx1">
                    <a:lumMod val="65000"/>
                    <a:lumOff val="35000"/>
                  </a:schemeClr>
                </a:solidFill>
                <a:sym typeface="+mn-ea"/>
              </a:rPr>
              <a:t>行，窗口大小就是</a:t>
            </a:r>
            <a:r>
              <a:rPr lang="en-US" altLang="zh-CN" sz="1400" dirty="0">
                <a:solidFill>
                  <a:schemeClr val="tx1">
                    <a:lumMod val="65000"/>
                    <a:lumOff val="35000"/>
                  </a:schemeClr>
                </a:solidFill>
                <a:sym typeface="+mn-ea"/>
              </a:rPr>
              <a:t>3</a:t>
            </a:r>
            <a:r>
              <a:rPr lang="zh-CN" altLang="en-US" sz="1400" dirty="0">
                <a:solidFill>
                  <a:schemeClr val="tx1">
                    <a:lumMod val="65000"/>
                    <a:lumOff val="35000"/>
                  </a:schemeClr>
                </a:solidFill>
                <a:sym typeface="+mn-ea"/>
              </a:rPr>
              <a:t>，</a:t>
            </a:r>
            <a:r>
              <a:rPr lang="zh-CN" altLang="en-US" sz="1400" dirty="0">
                <a:solidFill>
                  <a:schemeClr val="tx1">
                    <a:lumMod val="65000"/>
                    <a:lumOff val="35000"/>
                  </a:schemeClr>
                </a:solidFill>
                <a:sym typeface="+mn-ea"/>
              </a:rPr>
              <a:t>在这窗口中计算截止到当前，按照日期排序查询第1个入职和最后1个入职员工的薪资</a:t>
            </a:r>
            <a:endParaRPr lang="zh-CN" altLang="en-US" sz="1400" dirty="0">
              <a:solidFill>
                <a:schemeClr val="tx1">
                  <a:lumMod val="65000"/>
                  <a:lumOff val="35000"/>
                </a:schemeClr>
              </a:solidFill>
              <a:latin typeface="+mn-lt"/>
              <a:ea typeface="+mn-ea"/>
            </a:endParaRPr>
          </a:p>
          <a:p>
            <a:pPr fontAlgn="auto">
              <a:spcBef>
                <a:spcPts val="0"/>
              </a:spcBef>
              <a:spcAft>
                <a:spcPts val="0"/>
              </a:spcAft>
            </a:pPr>
            <a:endParaRPr lang="zh-CN" altLang="en-US" sz="1400" dirty="0">
              <a:solidFill>
                <a:schemeClr val="tx1">
                  <a:lumMod val="65000"/>
                  <a:lumOff val="35000"/>
                </a:schemeClr>
              </a:solidFill>
              <a:latin typeface="+mn-lt"/>
              <a:ea typeface="+mn-ea"/>
            </a:endParaRPr>
          </a:p>
        </p:txBody>
      </p:sp>
    </p:spTree>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其他函数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NTH_VALUE(expr, n)</a:t>
            </a:r>
            <a:r>
              <a:rPr kumimoji="0" lang="zh-CN" altLang="pt-BR"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NTILE(n)</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40265" y="183676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-NTH_VALUE(expr,n)</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867425" y="292833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1115839" y="3543629"/>
            <a:ext cx="10608399" cy="230832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查询每个部门截止目前薪资排在第二和第三的员工信息</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salary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nth_value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salary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over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partition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second_score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nth_value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salary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over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partition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hiredate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third_score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employee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1115839" y="2010462"/>
            <a:ext cx="8975301" cy="830997"/>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defRPr/>
            </a:pPr>
            <a:endParaRPr kumimoji="0" lang="zh-CN" altLang="en-US" sz="1600" b="0" i="0" u="none" strike="noStrike" kern="1200" cap="none" spc="0" normalizeH="0" baseline="0" noProof="0">
              <a:ln>
                <a:noFill/>
              </a:ln>
              <a:solidFill>
                <a:prstClr val="black"/>
              </a:solidFill>
              <a:effectLst/>
              <a:uLnTx/>
              <a:uFillTx/>
              <a:latin typeface="Arial" panose="020B0604020202020204" pitchFamily="34" charset="0"/>
              <a:ea typeface="Alibaba PuHuiTi B"/>
              <a:cs typeface="+mn-cs"/>
            </a:endParaRPr>
          </a:p>
          <a:p>
            <a:pPr marL="0" marR="0" lvl="0" indent="0" algn="l" defTabSz="914400" rtl="0" eaLnBrk="0" fontAlgn="base" latinLnBrk="0" hangingPunct="0">
              <a:lnSpc>
                <a:spcPct val="100000"/>
              </a:lnSpc>
              <a:spcBef>
                <a:spcPct val="0"/>
              </a:spcBef>
              <a:spcAft>
                <a:spcPct val="0"/>
              </a:spcAft>
              <a:buClrTx/>
              <a:buSzTx/>
              <a:buFontTx/>
              <a:buChar char="•"/>
              <a:defRPr/>
            </a:pPr>
            <a:r>
              <a:rPr kumimoji="0" lang="zh-CN" altLang="en-US" sz="1600" b="0" i="0" u="none" strike="noStrike" kern="1200" cap="none" spc="0" normalizeH="0" baseline="0" noProof="0">
                <a:ln>
                  <a:noFill/>
                </a:ln>
                <a:solidFill>
                  <a:prstClr val="black"/>
                </a:solidFill>
                <a:effectLst/>
                <a:uLnTx/>
                <a:uFillTx/>
                <a:latin typeface="Alibaba PuHuiTi B"/>
                <a:ea typeface="Alibaba PuHuiTi B"/>
              </a:rPr>
              <a:t>用途：返回窗口中第</a:t>
            </a:r>
            <a:r>
              <a:rPr kumimoji="0" lang="en-US" altLang="zh-CN" sz="1600" b="0" i="0" u="none" strike="noStrike" kern="1200" cap="none" spc="0" normalizeH="0" baseline="0" noProof="0">
                <a:ln>
                  <a:noFill/>
                </a:ln>
                <a:solidFill>
                  <a:prstClr val="black"/>
                </a:solidFill>
                <a:effectLst/>
                <a:uLnTx/>
                <a:uFillTx/>
                <a:latin typeface="Alibaba PuHuiTi B"/>
                <a:ea typeface="Alibaba PuHuiTi B"/>
              </a:rPr>
              <a:t>n</a:t>
            </a:r>
            <a:r>
              <a:rPr kumimoji="0" lang="zh-CN" altLang="en-US" sz="1600" b="0" i="0" u="none" strike="noStrike" kern="1200" cap="none" spc="0" normalizeH="0" baseline="0" noProof="0">
                <a:ln>
                  <a:noFill/>
                </a:ln>
                <a:solidFill>
                  <a:prstClr val="black"/>
                </a:solidFill>
                <a:effectLst/>
                <a:uLnTx/>
                <a:uFillTx/>
                <a:latin typeface="Alibaba PuHuiTi B"/>
                <a:ea typeface="Alibaba PuHuiTi B"/>
              </a:rPr>
              <a:t>个</a:t>
            </a:r>
            <a:r>
              <a:rPr kumimoji="0" lang="en-US" altLang="zh-CN" sz="1600" b="0" i="0" u="none" strike="noStrike" kern="1200" cap="none" spc="0" normalizeH="0" baseline="0" noProof="0">
                <a:ln>
                  <a:noFill/>
                </a:ln>
                <a:solidFill>
                  <a:prstClr val="black"/>
                </a:solidFill>
                <a:effectLst/>
                <a:uLnTx/>
                <a:uFillTx/>
                <a:latin typeface="Alibaba PuHuiTi B"/>
                <a:ea typeface="Alibaba PuHuiTi B"/>
              </a:rPr>
              <a:t>expr</a:t>
            </a:r>
            <a:r>
              <a:rPr kumimoji="0" lang="zh-CN" altLang="en-US" sz="1600" b="0" i="0" u="none" strike="noStrike" kern="1200" cap="none" spc="0" normalizeH="0" baseline="0" noProof="0">
                <a:ln>
                  <a:noFill/>
                </a:ln>
                <a:solidFill>
                  <a:prstClr val="black"/>
                </a:solidFill>
                <a:effectLst/>
                <a:uLnTx/>
                <a:uFillTx/>
                <a:latin typeface="Alibaba PuHuiTi B"/>
                <a:ea typeface="Alibaba PuHuiTi B"/>
              </a:rPr>
              <a:t>的值。</a:t>
            </a:r>
            <a:r>
              <a:rPr kumimoji="0" lang="en-US" altLang="zh-CN" sz="1600" b="0" i="0" u="none" strike="noStrike" kern="1200" cap="none" spc="0" normalizeH="0" baseline="0" noProof="0">
                <a:ln>
                  <a:noFill/>
                </a:ln>
                <a:solidFill>
                  <a:prstClr val="black"/>
                </a:solidFill>
                <a:effectLst/>
                <a:uLnTx/>
                <a:uFillTx/>
                <a:latin typeface="Alibaba PuHuiTi B"/>
                <a:ea typeface="Alibaba PuHuiTi B"/>
              </a:rPr>
              <a:t>expr</a:t>
            </a:r>
            <a:r>
              <a:rPr kumimoji="0" lang="zh-CN" altLang="en-US" sz="1600" b="0" i="0" u="none" strike="noStrike" kern="1200" cap="none" spc="0" normalizeH="0" baseline="0" noProof="0">
                <a:ln>
                  <a:noFill/>
                </a:ln>
                <a:solidFill>
                  <a:prstClr val="black"/>
                </a:solidFill>
                <a:effectLst/>
                <a:uLnTx/>
                <a:uFillTx/>
                <a:latin typeface="Alibaba PuHuiTi B"/>
                <a:ea typeface="Alibaba PuHuiTi B"/>
              </a:rPr>
              <a:t>可以是表达式，也可以是列名</a:t>
            </a:r>
            <a:endParaRPr kumimoji="0" lang="zh-CN" altLang="en-US" sz="1600" b="0" i="0" u="none" strike="noStrike" kern="1200" cap="none" spc="0" normalizeH="0" baseline="0" noProof="0">
              <a:ln>
                <a:noFill/>
              </a:ln>
              <a:solidFill>
                <a:prstClr val="black"/>
              </a:solidFill>
              <a:effectLst/>
              <a:uLnTx/>
              <a:uFillTx/>
              <a:latin typeface="Alibaba PuHuiTi B"/>
              <a:ea typeface="Alibaba PuHuiTi B"/>
            </a:endParaRPr>
          </a:p>
          <a:p>
            <a:pPr marL="0" marR="0" lvl="0" indent="0" algn="l" defTabSz="914400" rtl="0" eaLnBrk="0" fontAlgn="base" latinLnBrk="0" hangingPunct="0">
              <a:lnSpc>
                <a:spcPct val="100000"/>
              </a:lnSpc>
              <a:spcBef>
                <a:spcPct val="0"/>
              </a:spcBef>
              <a:spcAft>
                <a:spcPct val="0"/>
              </a:spcAft>
              <a:buClrTx/>
              <a:buSzTx/>
              <a:buFontTx/>
              <a:buChar char="•"/>
              <a:defRPr/>
            </a:pPr>
            <a:r>
              <a:rPr kumimoji="0" lang="zh-CN" altLang="en-US" sz="1600" b="0" i="0" u="none" strike="noStrike" kern="1200" cap="none" spc="0" normalizeH="0" baseline="0" noProof="0">
                <a:ln>
                  <a:noFill/>
                </a:ln>
                <a:solidFill>
                  <a:prstClr val="black"/>
                </a:solidFill>
                <a:effectLst/>
                <a:uLnTx/>
                <a:uFillTx/>
                <a:latin typeface="Alibaba PuHuiTi B"/>
                <a:ea typeface="Alibaba PuHuiTi B"/>
              </a:rPr>
              <a:t>应用场景：截止到当前薪资，显示每个员工的薪资中排名第</a:t>
            </a:r>
            <a:r>
              <a:rPr kumimoji="0" lang="en-US" altLang="zh-CN" sz="1600" b="0" i="0" u="none" strike="noStrike" kern="1200" cap="none" spc="0" normalizeH="0" baseline="0" noProof="0">
                <a:ln>
                  <a:noFill/>
                </a:ln>
                <a:solidFill>
                  <a:prstClr val="black"/>
                </a:solidFill>
                <a:effectLst/>
                <a:uLnTx/>
                <a:uFillTx/>
                <a:latin typeface="Alibaba PuHuiTi B"/>
                <a:ea typeface="Alibaba PuHuiTi B"/>
              </a:rPr>
              <a:t>2</a:t>
            </a:r>
            <a:r>
              <a:rPr kumimoji="0" lang="zh-CN" altLang="en-US" sz="1600" b="0" i="0" u="none" strike="noStrike" kern="1200" cap="none" spc="0" normalizeH="0" baseline="0" noProof="0">
                <a:ln>
                  <a:noFill/>
                </a:ln>
                <a:solidFill>
                  <a:prstClr val="black"/>
                </a:solidFill>
                <a:effectLst/>
                <a:uLnTx/>
                <a:uFillTx/>
                <a:latin typeface="Alibaba PuHuiTi B"/>
                <a:ea typeface="Alibaba PuHuiTi B"/>
              </a:rPr>
              <a:t>或者第</a:t>
            </a:r>
            <a:r>
              <a:rPr kumimoji="0" lang="en-US" altLang="zh-CN" sz="1600" b="0" i="0" u="none" strike="noStrike" kern="1200" cap="none" spc="0" normalizeH="0" baseline="0" noProof="0">
                <a:ln>
                  <a:noFill/>
                </a:ln>
                <a:solidFill>
                  <a:prstClr val="black"/>
                </a:solidFill>
                <a:effectLst/>
                <a:uLnTx/>
                <a:uFillTx/>
                <a:latin typeface="Alibaba PuHuiTi B"/>
                <a:ea typeface="Alibaba PuHuiTi B"/>
              </a:rPr>
              <a:t>3</a:t>
            </a:r>
            <a:r>
              <a:rPr kumimoji="0" lang="zh-CN" altLang="en-US" sz="1600" b="0" i="0" u="none" strike="noStrike" kern="1200" cap="none" spc="0" normalizeH="0" baseline="0" noProof="0">
                <a:ln>
                  <a:noFill/>
                </a:ln>
                <a:solidFill>
                  <a:prstClr val="black"/>
                </a:solidFill>
                <a:effectLst/>
                <a:uLnTx/>
                <a:uFillTx/>
                <a:latin typeface="Alibaba PuHuiTi B"/>
                <a:ea typeface="Alibaba PuHuiTi B"/>
              </a:rPr>
              <a:t>的薪资</a:t>
            </a:r>
            <a:endParaRPr kumimoji="0" lang="zh-CN" altLang="zh-CN" sz="1600" b="0" i="0" u="none" strike="noStrike" kern="1200" cap="none" spc="0" normalizeH="0" baseline="0" noProof="0">
              <a:ln>
                <a:noFill/>
              </a:ln>
              <a:solidFill>
                <a:prstClr val="black"/>
              </a:solidFill>
              <a:effectLst/>
              <a:uLnTx/>
              <a:uFillTx/>
              <a:latin typeface="Alibaba PuHuiTi B"/>
              <a:ea typeface="Alibaba PuHuiTi B"/>
            </a:endParaRPr>
          </a:p>
        </p:txBody>
      </p:sp>
    </p:spTree>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0361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其他函数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NTH_VALUE(expr, n)</a:t>
            </a:r>
            <a:r>
              <a:rPr kumimoji="0" lang="zh-CN" altLang="pt-BR"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NTILE(n)</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721200" y="191600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8" name="图片 7"/>
          <p:cNvPicPr>
            <a:picLocks noChangeAspect="1"/>
          </p:cNvPicPr>
          <p:nvPr/>
        </p:nvPicPr>
        <p:blipFill>
          <a:blip r:embed="rId1"/>
          <a:stretch>
            <a:fillRect/>
          </a:stretch>
        </p:blipFill>
        <p:spPr>
          <a:xfrm>
            <a:off x="1289798" y="2336764"/>
            <a:ext cx="4579505" cy="2790636"/>
          </a:xfrm>
          <a:prstGeom prst="rect">
            <a:avLst/>
          </a:prstGeom>
        </p:spPr>
      </p:pic>
      <p:sp>
        <p:nvSpPr>
          <p:cNvPr id="2" name="文本框 1"/>
          <p:cNvSpPr txBox="1"/>
          <p:nvPr/>
        </p:nvSpPr>
        <p:spPr>
          <a:xfrm>
            <a:off x="6290945" y="2896870"/>
            <a:ext cx="5474335" cy="1814830"/>
          </a:xfrm>
          <a:prstGeom prst="rect">
            <a:avLst/>
          </a:prstGeom>
          <a:noFill/>
        </p:spPr>
        <p:txBody>
          <a:bodyPr wrap="square">
            <a:spAutoFit/>
          </a:bodyPr>
          <a:p>
            <a:pPr fontAlgn="auto">
              <a:spcBef>
                <a:spcPts val="0"/>
              </a:spcBef>
              <a:spcAft>
                <a:spcPts val="0"/>
              </a:spcAft>
            </a:pPr>
            <a:r>
              <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rPr>
              <a:t>1.先排序，再分组 得到结果</a:t>
            </a:r>
            <a:endPar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endParaRPr>
          </a:p>
          <a:p>
            <a:pPr fontAlgn="auto">
              <a:spcBef>
                <a:spcPts val="0"/>
              </a:spcBef>
              <a:spcAft>
                <a:spcPts val="0"/>
              </a:spcAft>
            </a:pPr>
            <a:r>
              <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rPr>
              <a:t>2.窗口就是滑动窗口，对于第</a:t>
            </a:r>
            <a:r>
              <a:rPr lang="en-US" altLang="zh-CN"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rPr>
              <a:t>1</a:t>
            </a:r>
            <a:r>
              <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rPr>
              <a:t>行，窗口大小就是1。在这窗口中计算</a:t>
            </a:r>
            <a:r>
              <a:rPr lang="zh-CN" altLang="en-US"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截止到当前薪资，显示每个员工的薪资中排名第</a:t>
            </a:r>
            <a:r>
              <a:rPr lang="en-US" altLang="zh-CN"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2</a:t>
            </a:r>
            <a:r>
              <a:rPr lang="zh-CN" altLang="en-US"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或者第</a:t>
            </a:r>
            <a:r>
              <a:rPr lang="en-US" altLang="zh-CN"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3</a:t>
            </a:r>
            <a:r>
              <a:rPr lang="zh-CN" altLang="en-US"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的薪资</a:t>
            </a:r>
            <a:endParaRPr kumimoji="0" lang="zh-CN" altLang="zh-CN" sz="140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endParaRPr>
          </a:p>
          <a:p>
            <a:pPr fontAlgn="auto">
              <a:spcBef>
                <a:spcPts val="0"/>
              </a:spcBef>
              <a:spcAft>
                <a:spcPts val="0"/>
              </a:spcAft>
            </a:pPr>
            <a:r>
              <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rPr>
              <a:t>对于第</a:t>
            </a:r>
            <a:r>
              <a:rPr lang="en-US" altLang="zh-CN"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rPr>
              <a:t>2</a:t>
            </a:r>
            <a:r>
              <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rPr>
              <a:t>行，窗口大小就是2，</a:t>
            </a:r>
            <a:r>
              <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ea"/>
              </a:rPr>
              <a:t>在这窗口中计算</a:t>
            </a:r>
            <a:r>
              <a:rPr lang="zh-CN" altLang="en-US"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截止到当前薪资，显示每个员工的薪资中排名第</a:t>
            </a:r>
            <a:r>
              <a:rPr lang="en-US" altLang="zh-CN"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2</a:t>
            </a:r>
            <a:r>
              <a:rPr lang="zh-CN" altLang="en-US"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或者第</a:t>
            </a:r>
            <a:r>
              <a:rPr lang="en-US" altLang="zh-CN"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3</a:t>
            </a:r>
            <a:r>
              <a:rPr lang="zh-CN" altLang="en-US"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的薪资</a:t>
            </a:r>
            <a:endParaRPr kumimoji="0" lang="zh-CN" altLang="zh-CN" sz="140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endParaRPr>
          </a:p>
          <a:p>
            <a:pPr fontAlgn="auto">
              <a:spcBef>
                <a:spcPts val="0"/>
              </a:spcBef>
              <a:spcAft>
                <a:spcPts val="0"/>
              </a:spcAft>
            </a:pPr>
            <a:r>
              <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ea"/>
              </a:rPr>
              <a:t>对于第</a:t>
            </a:r>
            <a:r>
              <a:rPr lang="en-US" altLang="zh-CN"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ea"/>
              </a:rPr>
              <a:t>3</a:t>
            </a:r>
            <a:r>
              <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ea"/>
              </a:rPr>
              <a:t>行，窗口大小就是</a:t>
            </a:r>
            <a:r>
              <a:rPr lang="en-US" altLang="zh-CN"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ea"/>
              </a:rPr>
              <a:t>3</a:t>
            </a:r>
            <a:r>
              <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ea"/>
              </a:rPr>
              <a:t>，在这窗口中计算</a:t>
            </a:r>
            <a:r>
              <a:rPr lang="zh-CN" altLang="en-US"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截止到当前薪资，显示每个员工的薪资中排名第</a:t>
            </a:r>
            <a:r>
              <a:rPr lang="en-US" altLang="zh-CN"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2</a:t>
            </a:r>
            <a:r>
              <a:rPr lang="zh-CN" altLang="en-US"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或者第</a:t>
            </a:r>
            <a:r>
              <a:rPr lang="en-US" altLang="zh-CN"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3</a:t>
            </a:r>
            <a:r>
              <a:rPr lang="zh-CN" altLang="en-US" sz="140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的薪资</a:t>
            </a:r>
            <a:endParaRPr kumimoji="0" lang="zh-CN" altLang="zh-CN" sz="140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endParaRPr>
          </a:p>
          <a:p>
            <a:pPr fontAlgn="auto">
              <a:spcBef>
                <a:spcPts val="0"/>
              </a:spcBef>
              <a:spcAft>
                <a:spcPts val="0"/>
              </a:spcAft>
            </a:pPr>
            <a:endParaRPr lang="zh-CN" altLang="en-US" sz="1400"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其他函数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NTH_VALUE(expr, n)</a:t>
            </a:r>
            <a:r>
              <a:rPr kumimoji="0" lang="zh-CN" altLang="pt-BR"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NTILE(n)</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67425" y="1840871"/>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-NTILE</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867425" y="292833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1115839" y="3485959"/>
            <a:ext cx="10608399" cy="2585323"/>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根据入职日期将每个部门的员工分成</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3</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组</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ntile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1115839" y="1959620"/>
            <a:ext cx="8975301" cy="830997"/>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defRPr/>
            </a:pPr>
            <a:endParaRPr kumimoji="0" lang="zh-CN" altLang="en-US" sz="1600" b="0" i="0" u="none" strike="noStrike" kern="1200" cap="none" spc="0" normalizeH="0" baseline="0" noProof="0">
              <a:ln>
                <a:noFill/>
              </a:ln>
              <a:solidFill>
                <a:prstClr val="black"/>
              </a:solidFill>
              <a:effectLst/>
              <a:uLnTx/>
              <a:uFillTx/>
              <a:latin typeface="Arial" panose="020B0604020202020204" pitchFamily="34" charset="0"/>
              <a:ea typeface="Alibaba PuHuiTi B"/>
              <a:cs typeface="+mn-cs"/>
            </a:endParaRPr>
          </a:p>
          <a:p>
            <a:pPr algn="l">
              <a:buFont typeface="Arial" panose="020B0604020202020204" pitchFamily="34" charset="0"/>
              <a:buChar char="•"/>
            </a:pPr>
            <a:r>
              <a:rPr lang="zh-CN" altLang="en-US" sz="1600" b="0" i="0">
                <a:effectLst/>
                <a:latin typeface="Alibaba PuHuiTi B"/>
              </a:rPr>
              <a:t>用途：将分区中的有序数据分为</a:t>
            </a:r>
            <a:r>
              <a:rPr lang="en-US" altLang="zh-CN" sz="1600" b="0" i="0">
                <a:effectLst/>
                <a:latin typeface="Alibaba PuHuiTi B"/>
              </a:rPr>
              <a:t>n</a:t>
            </a:r>
            <a:r>
              <a:rPr lang="zh-CN" altLang="en-US" sz="1600" b="0" i="0">
                <a:effectLst/>
                <a:latin typeface="Alibaba PuHuiTi B"/>
              </a:rPr>
              <a:t>个等级，记录等级数</a:t>
            </a:r>
            <a:endParaRPr lang="zh-CN" altLang="en-US" sz="1600" b="0" i="0">
              <a:effectLst/>
              <a:latin typeface="Alibaba PuHuiTi B"/>
            </a:endParaRPr>
          </a:p>
          <a:p>
            <a:pPr algn="l">
              <a:buFont typeface="Arial" panose="020B0604020202020204" pitchFamily="34" charset="0"/>
              <a:buChar char="•"/>
            </a:pPr>
            <a:r>
              <a:rPr lang="zh-CN" altLang="en-US" sz="1600" b="0" i="0">
                <a:effectLst/>
                <a:latin typeface="Alibaba PuHuiTi B"/>
              </a:rPr>
              <a:t>应用场景：将每个部门员工按照入职日期分成</a:t>
            </a:r>
            <a:r>
              <a:rPr lang="en-US" altLang="zh-CN" sz="1600" b="0" i="0">
                <a:effectLst/>
                <a:latin typeface="Alibaba PuHuiTi B"/>
              </a:rPr>
              <a:t>3</a:t>
            </a:r>
            <a:r>
              <a:rPr lang="zh-CN" altLang="en-US" sz="1600" b="0" i="0">
                <a:effectLst/>
                <a:latin typeface="Alibaba PuHuiTi B"/>
              </a:rPr>
              <a:t>组</a:t>
            </a:r>
            <a:endParaRPr lang="zh-CN" altLang="en-US" sz="1600" b="0" i="0">
              <a:effectLst/>
              <a:latin typeface="Alibaba PuHuiTi B"/>
            </a:endParaRPr>
          </a:p>
        </p:txBody>
      </p:sp>
    </p:spTree>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其他函数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NTH_VALUE(expr, n)</a:t>
            </a:r>
            <a:r>
              <a:rPr kumimoji="0" lang="zh-CN" altLang="pt-BR"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NTILE(n)</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67425" y="186462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1343857" y="2364657"/>
            <a:ext cx="3664077" cy="3226292"/>
          </a:xfrm>
          <a:prstGeom prst="rect">
            <a:avLst/>
          </a:prstGeom>
        </p:spPr>
      </p:pic>
    </p:spTree>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其他函数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NTH_VALUE(expr, n)</a:t>
            </a:r>
            <a:r>
              <a:rPr kumimoji="0" lang="zh-CN" altLang="pt-BR"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NTILE(n)</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721200" y="177801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1107981" y="2191431"/>
            <a:ext cx="10608399" cy="3816429"/>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取出每个部门的第一组员工</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NTILE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OVER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PARTITION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ORDER</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hiredate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rn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employee</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rn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dirty="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的函数</a:t>
            </a:r>
            <a:r>
              <a:rPr kumimoji="0" lang="en-US" altLang="zh-CN" sz="2000" b="0" i="0" u="none" strike="noStrike" kern="1200" cap="none" spc="0" normalizeH="0" baseline="0" noProof="0">
                <a:ln>
                  <a:noFill/>
                </a:ln>
                <a:solidFill>
                  <a:srgbClr val="AD2A26"/>
                </a:solidFill>
                <a:effectLst/>
                <a:uLnTx/>
                <a:uFillTx/>
                <a:ea typeface="Alibaba PuHuiTi Medium" pitchFamily="18" charset="-122"/>
              </a:rPr>
              <a:t>-</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窗口函数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其他函数</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NTH_VALUE(expr, n)</a:t>
            </a:r>
            <a:r>
              <a:rPr kumimoji="0" lang="zh-CN" altLang="pt-BR"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pt-BR"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NTILE(n)</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721200" y="1842121"/>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1249459" y="2394069"/>
            <a:ext cx="4525422" cy="1528218"/>
          </a:xfrm>
          <a:prstGeom prst="rect">
            <a:avLst/>
          </a:prstGeom>
        </p:spPr>
      </p:pic>
    </p:spTree>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的视图</a:t>
            </a:r>
            <a:endParaRPr kumimoji="1" lang="zh-CN" altLang="en-US" dirty="0"/>
          </a:p>
        </p:txBody>
      </p:sp>
    </p:spTree>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介绍</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9" name="文本框 8"/>
          <p:cNvSpPr txBox="1"/>
          <p:nvPr/>
        </p:nvSpPr>
        <p:spPr>
          <a:xfrm>
            <a:off x="917179" y="1579046"/>
            <a:ext cx="9911281" cy="206210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视图（</a:t>
            </a:r>
            <a:r>
              <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rPr>
              <a:t>view</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）是一个虚拟表，非真实存在，其本质是根据</a:t>
            </a:r>
            <a:r>
              <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rPr>
              <a:t>SQL</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语句获取动态的数据集，并为其命名，用户使用时只需使用视图名称即可获取结果集，并可以将其当作表来使用。</a:t>
            </a: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highlight>
                  <a:srgbClr val="FFFF00"/>
                </a:highlight>
                <a:uLnTx/>
                <a:uFillTx/>
                <a:latin typeface="-apple-system"/>
                <a:ea typeface="Alibaba PuHuiTi B"/>
                <a:cs typeface="+mn-cs"/>
              </a:rPr>
              <a:t>数据库中只存放了视图的定义，而并没有存放视图中的数据。这些数据存放在原来的表中。</a:t>
            </a:r>
            <a:endParaRPr kumimoji="0" lang="en-US" altLang="zh-CN" sz="1600" b="0" i="0" u="none" strike="noStrike" kern="1200" cap="none" spc="0" normalizeH="0" baseline="0" noProof="0">
              <a:ln>
                <a:noFill/>
              </a:ln>
              <a:solidFill>
                <a:srgbClr val="4D4D4D"/>
              </a:solidFill>
              <a:effectLst/>
              <a:highlight>
                <a:srgbClr val="FFFF00"/>
              </a:highligh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使用视图查询数据时，数据库系统会从原来的表中取出对应的数据。因此，视图中的数据是依赖于原来的表中的数据的。一旦表中的数据发生改变，显示在视图中的数据也会发生改变。</a:t>
            </a:r>
            <a:endPar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endParaRPr>
          </a:p>
        </p:txBody>
      </p:sp>
      <p:sp>
        <p:nvSpPr>
          <p:cNvPr id="13" name="文本框 12"/>
          <p:cNvSpPr txBox="1"/>
          <p:nvPr/>
        </p:nvSpPr>
        <p:spPr>
          <a:xfrm>
            <a:off x="792271" y="396123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作用</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1013651" y="4528537"/>
            <a:ext cx="8478570" cy="181588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highlight>
                  <a:srgbClr val="FFFF00"/>
                </a:highlight>
                <a:uLnTx/>
                <a:uFillTx/>
                <a:latin typeface="-apple-system"/>
                <a:ea typeface="Alibaba PuHuiTi B"/>
                <a:cs typeface="+mn-cs"/>
              </a:rPr>
              <a:t>简化代码，可以把重复使用的查询封装成视图重复使用，同时可以使复杂的查询易于理解和使用</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a:t>
            </a: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安全原因，如果一张表中有很多数据，很多信息不希望让所有人看到，此时可以使用视图视，如：社会保险基金表，可以用视图只显示姓名，地址，而不显示社会保险号和工资数等，</a:t>
            </a:r>
            <a:r>
              <a:rPr kumimoji="0" lang="zh-CN" altLang="en-US" sz="1600" b="0" i="0" u="none" strike="noStrike" kern="1200" cap="none" spc="0" normalizeH="0" baseline="0" noProof="0">
                <a:ln>
                  <a:noFill/>
                </a:ln>
                <a:solidFill>
                  <a:srgbClr val="555555"/>
                </a:solidFill>
                <a:effectLst/>
                <a:uLnTx/>
                <a:uFillTx/>
                <a:latin typeface="Helvetica Neue"/>
                <a:ea typeface="黑体" panose="02010609060101010101" pitchFamily="49" charset="-122"/>
                <a:cs typeface="+mn-cs"/>
              </a:rPr>
              <a:t>可以对不同的用户，设定不同的视图。</a:t>
            </a: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p:txBody>
      </p:sp>
    </p:spTree>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视图的创建</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1057611" y="2293342"/>
            <a:ext cx="10873550" cy="399625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replace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algorithm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undefined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merge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temptable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view_name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column_list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select_statement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with</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cascaded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local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check</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option</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参数说明：</a:t>
            </a:r>
            <a:endPar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1</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algorithm</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：可选项，表示视图选择的算法。</a:t>
            </a:r>
            <a:endPar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2</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view_name </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：表示要创建的视图名称。</a:t>
            </a:r>
            <a:endPar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3</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column_list</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：可选项，指定视图中各个属性的名词，默认情况下与</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SELECT</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语句中的查询的属性相同。</a:t>
            </a:r>
            <a:endPar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4</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select_statement</a:t>
            </a:r>
            <a:endPar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：表示一个完整的查询语句，将查询记录导入视图中。</a:t>
            </a:r>
            <a:endPar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5</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with</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cascaded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local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check</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option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en-US" sz="1600" b="0" i="0" u="none" strike="noStrike" kern="100" cap="none" spc="0" normalizeH="0" baseline="0" noProof="0">
                <a:ln>
                  <a:noFill/>
                </a:ln>
                <a:solidFill>
                  <a:prstClr val="black"/>
                </a:solidFill>
                <a:effectLst/>
                <a:uLnTx/>
                <a:uFillTx/>
                <a:latin typeface="Alibaba PuHuiTi B"/>
                <a:ea typeface="等线" panose="02010600030101010101" charset="-122"/>
                <a:cs typeface="Times New Roman" panose="02020603050405020304" pitchFamily="18" charset="0"/>
              </a:rPr>
              <a:t>：可选项，表示更新视图时要保证在该视图的权限范围之内</a:t>
            </a:r>
            <a:r>
              <a:rPr kumimoji="0" lang="zh-CN" altLang="en-US"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rPr>
              <a:t>。</a:t>
            </a:r>
            <a:endParaRPr kumimoji="0" lang="zh-CN" altLang="en-US"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6" name="文本框 5"/>
          <p:cNvSpPr txBox="1"/>
          <p:nvPr/>
        </p:nvSpPr>
        <p:spPr>
          <a:xfrm>
            <a:off x="1180704" y="1776152"/>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创建视图的语法为：</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pPr>
              <a:buFont typeface="Wingdings" panose="05000000000000000000" pitchFamily="2" charset="2"/>
              <a:buChar char="u"/>
            </a:pPr>
            <a:r>
              <a:rPr lang="zh-CN" altLang="en-US">
                <a:solidFill>
                  <a:srgbClr val="FF0000"/>
                </a:solidFill>
              </a:rPr>
              <a:t>数据定义语言</a:t>
            </a:r>
            <a:r>
              <a:rPr lang="en-US" altLang="zh-CN">
                <a:solidFill>
                  <a:srgbClr val="FF0000"/>
                </a:solidFill>
              </a:rPr>
              <a:t>-DDL</a:t>
            </a:r>
            <a:endParaRPr lang="en-US" altLang="zh-CN">
              <a:solidFill>
                <a:srgbClr val="FF0000"/>
              </a:solidFill>
            </a:endParaRPr>
          </a:p>
          <a:p>
            <a:pPr>
              <a:buFont typeface="Wingdings" panose="05000000000000000000" pitchFamily="2" charset="2"/>
              <a:buChar char="u"/>
            </a:pPr>
            <a:r>
              <a:rPr lang="zh-CN" altLang="en-US">
                <a:solidFill>
                  <a:srgbClr val="FF0000"/>
                </a:solidFill>
              </a:rPr>
              <a:t>数据操纵语言</a:t>
            </a:r>
            <a:r>
              <a:rPr lang="en-US" altLang="zh-CN" dirty="0">
                <a:solidFill>
                  <a:srgbClr val="FF0000"/>
                </a:solidFill>
              </a:rPr>
              <a:t>-DML</a:t>
            </a:r>
            <a:endParaRPr lang="en-US" altLang="zh-CN" dirty="0">
              <a:solidFill>
                <a:srgbClr val="FF0000"/>
              </a:solidFill>
            </a:endParaRPr>
          </a:p>
          <a:p>
            <a:pPr>
              <a:buFont typeface="Wingdings" panose="05000000000000000000" pitchFamily="2" charset="2"/>
              <a:buChar char="u"/>
            </a:pPr>
            <a:r>
              <a:rPr lang="zh-CN" altLang="en-US"/>
              <a:t>数据控制语言</a:t>
            </a:r>
            <a:r>
              <a:rPr lang="en-US" altLang="zh-CN" dirty="0"/>
              <a:t>-DCL</a:t>
            </a:r>
            <a:endParaRPr lang="en-US" altLang="zh-CN" dirty="0"/>
          </a:p>
          <a:p>
            <a:pPr>
              <a:buFont typeface="Wingdings" panose="05000000000000000000" pitchFamily="2" charset="2"/>
              <a:buChar char="u"/>
            </a:pPr>
            <a:r>
              <a:rPr lang="zh-CN" altLang="en-US">
                <a:solidFill>
                  <a:srgbClr val="FF0000"/>
                </a:solidFill>
              </a:rPr>
              <a:t>数据查询语言</a:t>
            </a:r>
            <a:r>
              <a:rPr lang="en-US" altLang="zh-CN">
                <a:solidFill>
                  <a:srgbClr val="FF0000"/>
                </a:solidFill>
              </a:rPr>
              <a:t>-DQL</a:t>
            </a:r>
            <a:endParaRPr lang="en-US" altLang="zh-CN" dirty="0">
              <a:solidFill>
                <a:srgbClr val="FF0000"/>
              </a:solidFill>
            </a:endParaRPr>
          </a:p>
        </p:txBody>
      </p:sp>
      <p:sp>
        <p:nvSpPr>
          <p:cNvPr id="3" name="标题 2"/>
          <p:cNvSpPr>
            <a:spLocks noGrp="1"/>
          </p:cNvSpPr>
          <p:nvPr>
            <p:ph type="title"/>
          </p:nvPr>
        </p:nvSpPr>
        <p:spPr/>
        <p:txBody>
          <a:bodyPr/>
          <a:lstStyle/>
          <a:p>
            <a:r>
              <a:rPr kumimoji="1" lang="en-US" altLang="zh-CN"/>
              <a:t>SQL</a:t>
            </a:r>
            <a:r>
              <a:rPr kumimoji="1" lang="zh-CN" altLang="en-US"/>
              <a:t>语言基础</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SQL</a:t>
            </a:r>
            <a:r>
              <a:rPr kumimoji="1" lang="zh-CN" altLang="en-US"/>
              <a:t>语言的组成</a:t>
            </a:r>
            <a:endParaRPr kumimoji="1" lang="zh-CN" altLang="en-US" dirty="0"/>
          </a:p>
        </p:txBody>
      </p:sp>
    </p:spTree>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视图的创建</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7" name="文本框 6"/>
          <p:cNvSpPr txBox="1"/>
          <p:nvPr/>
        </p:nvSpPr>
        <p:spPr>
          <a:xfrm>
            <a:off x="1129691" y="4301091"/>
            <a:ext cx="9932617" cy="1754326"/>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or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replace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view</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view1_emp</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as</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ename</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job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emp</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查看表和视图 </a:t>
            </a:r>
            <a:endPar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show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full</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tables</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867425" y="382565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889865" y="1872145"/>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数据准备</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022691" y="2363439"/>
            <a:ext cx="8647235"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创建 数据库</a:t>
            </a:r>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mydb6_view,</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然后在该数据库下执行</a:t>
            </a:r>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sql</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脚本</a:t>
            </a:r>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view_data.sql </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导入数据</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22691" y="3165663"/>
            <a:ext cx="9932616"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database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mydb6_view</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修改视图</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877848" y="1712778"/>
            <a:ext cx="10737748"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修改视图是指修改数据库中已存在的表的定义。当基本表的某些字段发生改变时，可以通过修改视图来保持视图和基本表之间一致。</a:t>
            </a:r>
            <a:r>
              <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MySQL</a:t>
            </a:r>
            <a:r>
              <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中通过</a:t>
            </a:r>
            <a:r>
              <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CREATE OR REPLACE VIEW</a:t>
            </a:r>
            <a:r>
              <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语句和</a:t>
            </a:r>
            <a:r>
              <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ALTER VIEW</a:t>
            </a:r>
            <a:r>
              <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语句来修改视图。</a:t>
            </a:r>
            <a:endPar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p:txBody>
      </p:sp>
      <p:sp>
        <p:nvSpPr>
          <p:cNvPr id="7" name="文本框 6"/>
          <p:cNvSpPr txBox="1"/>
          <p:nvPr/>
        </p:nvSpPr>
        <p:spPr>
          <a:xfrm>
            <a:off x="877848" y="3944893"/>
            <a:ext cx="10200993" cy="120032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alter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view1_emp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loc</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 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b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721200" y="345326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721200" y="2437098"/>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 </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877848" y="2923646"/>
            <a:ext cx="10200992"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alter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view</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视图名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as</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语句</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更新视图</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727126" y="1776152"/>
            <a:ext cx="10737748" cy="3539430"/>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505050"/>
                </a:solidFill>
                <a:effectLst/>
                <a:uLnTx/>
                <a:uFillTx/>
                <a:latin typeface="Alibaba PuHuiTi B"/>
                <a:ea typeface="Alibaba PuHuiTi B"/>
                <a:cs typeface="+mn-cs"/>
              </a:rPr>
              <a:t>某些视图是可更新的。也就是说，可以在</a:t>
            </a:r>
            <a:r>
              <a:rPr kumimoji="0" lang="en-US" altLang="zh-CN" sz="1600" b="0" i="0" u="none" strike="noStrike" kern="1200" cap="none" spc="0" normalizeH="0" baseline="0" noProof="0">
                <a:ln>
                  <a:noFill/>
                </a:ln>
                <a:solidFill>
                  <a:srgbClr val="505050"/>
                </a:solidFill>
                <a:effectLst/>
                <a:uLnTx/>
                <a:uFillTx/>
                <a:latin typeface="Alibaba PuHuiTi B"/>
                <a:ea typeface="Alibaba PuHuiTi B"/>
                <a:cs typeface="+mn-cs"/>
              </a:rPr>
              <a:t>UPDATE</a:t>
            </a:r>
            <a:r>
              <a:rPr kumimoji="0" lang="zh-CN" altLang="en-US" sz="1600" b="0" i="0" u="none" strike="noStrike" kern="1200" cap="none" spc="0" normalizeH="0" baseline="0" noProof="0">
                <a:ln>
                  <a:noFill/>
                </a:ln>
                <a:solidFill>
                  <a:srgbClr val="505050"/>
                </a:solidFill>
                <a:effectLst/>
                <a:uLnTx/>
                <a:uFillTx/>
                <a:latin typeface="Alibaba PuHuiTi B"/>
                <a:ea typeface="Alibaba PuHuiTi B"/>
                <a:cs typeface="+mn-cs"/>
              </a:rPr>
              <a:t>、</a:t>
            </a:r>
            <a:r>
              <a:rPr kumimoji="0" lang="en-US" altLang="zh-CN" sz="1600" b="0" i="0" u="none" strike="noStrike" kern="1200" cap="none" spc="0" normalizeH="0" baseline="0" noProof="0">
                <a:ln>
                  <a:noFill/>
                </a:ln>
                <a:solidFill>
                  <a:srgbClr val="505050"/>
                </a:solidFill>
                <a:effectLst/>
                <a:uLnTx/>
                <a:uFillTx/>
                <a:latin typeface="Alibaba PuHuiTi B"/>
                <a:ea typeface="Alibaba PuHuiTi B"/>
                <a:cs typeface="+mn-cs"/>
              </a:rPr>
              <a:t>DELETE</a:t>
            </a:r>
            <a:r>
              <a:rPr kumimoji="0" lang="zh-CN" altLang="en-US" sz="1600" b="0" i="0" u="none" strike="noStrike" kern="1200" cap="none" spc="0" normalizeH="0" baseline="0" noProof="0">
                <a:ln>
                  <a:noFill/>
                </a:ln>
                <a:solidFill>
                  <a:srgbClr val="505050"/>
                </a:solidFill>
                <a:effectLst/>
                <a:uLnTx/>
                <a:uFillTx/>
                <a:latin typeface="Alibaba PuHuiTi B"/>
                <a:ea typeface="Alibaba PuHuiTi B"/>
                <a:cs typeface="+mn-cs"/>
              </a:rPr>
              <a:t>或</a:t>
            </a:r>
            <a:r>
              <a:rPr kumimoji="0" lang="en-US" altLang="zh-CN" sz="1600" b="0" i="0" u="none" strike="noStrike" kern="1200" cap="none" spc="0" normalizeH="0" baseline="0" noProof="0">
                <a:ln>
                  <a:noFill/>
                </a:ln>
                <a:solidFill>
                  <a:srgbClr val="505050"/>
                </a:solidFill>
                <a:effectLst/>
                <a:uLnTx/>
                <a:uFillTx/>
                <a:latin typeface="Alibaba PuHuiTi B"/>
                <a:ea typeface="Alibaba PuHuiTi B"/>
                <a:cs typeface="+mn-cs"/>
              </a:rPr>
              <a:t>INSERT</a:t>
            </a:r>
            <a:r>
              <a:rPr kumimoji="0" lang="zh-CN" altLang="en-US" sz="1600" b="0" i="0" u="none" strike="noStrike" kern="1200" cap="none" spc="0" normalizeH="0" baseline="0" noProof="0">
                <a:ln>
                  <a:noFill/>
                </a:ln>
                <a:solidFill>
                  <a:srgbClr val="505050"/>
                </a:solidFill>
                <a:effectLst/>
                <a:uLnTx/>
                <a:uFillTx/>
                <a:latin typeface="Alibaba PuHuiTi B"/>
                <a:ea typeface="Alibaba PuHuiTi B"/>
                <a:cs typeface="+mn-cs"/>
              </a:rPr>
              <a:t>等语句中使用它们，以更新基表的内容。对于可更新的视图，在视图中的行和基表中的行之间必须具有一对一的关系。如果视图包含下述结构中的任何一种，那么它就是不可更新的：</a:t>
            </a:r>
            <a:endParaRPr kumimoji="0" lang="zh-CN" altLang="en-US" sz="1600" b="0" i="0" u="none" strike="noStrike" kern="1200" cap="none" spc="0" normalizeH="0" baseline="0" noProof="0">
              <a:ln>
                <a:noFill/>
              </a:ln>
              <a:solidFill>
                <a:srgbClr val="505050"/>
              </a:solidFill>
              <a:effectLst/>
              <a:uLnTx/>
              <a:uFillTx/>
              <a:latin typeface="Alibaba PuHuiTi B"/>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rPr>
              <a:t>聚合函数（</a:t>
            </a: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SUM(), MIN(), MAX(), COUNT()</a:t>
            </a:r>
            <a:r>
              <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rPr>
              <a:t>等）</a:t>
            </a:r>
            <a:endPar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DISTINCT</a:t>
            </a:r>
            <a:endPar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GROUP BY</a:t>
            </a:r>
            <a:endPar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HAVING</a:t>
            </a:r>
            <a:endPar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UNION</a:t>
            </a:r>
            <a:r>
              <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rPr>
              <a:t>或</a:t>
            </a: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UNION ALL</a:t>
            </a:r>
            <a:endPar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rPr>
              <a:t>位于选择列表中的子查询</a:t>
            </a:r>
            <a:endPar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JOIN</a:t>
            </a:r>
            <a:endPar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FROM</a:t>
            </a:r>
            <a:r>
              <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rPr>
              <a:t>子句中的不可更新视图</a:t>
            </a:r>
            <a:endPar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WHERE</a:t>
            </a:r>
            <a:r>
              <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rPr>
              <a:t>子句中的子查询，引用</a:t>
            </a:r>
            <a:r>
              <a:rPr kumimoji="0" lang="en-US" altLang="zh-CN" sz="1600" b="0" i="0" u="none" strike="noStrike" kern="1200" cap="none" spc="0" normalizeH="0" baseline="0" noProof="0">
                <a:ln>
                  <a:noFill/>
                </a:ln>
                <a:solidFill>
                  <a:srgbClr val="505050"/>
                </a:solidFill>
                <a:effectLst/>
                <a:uLnTx/>
                <a:uFillTx/>
                <a:latin typeface="Lucida Grande"/>
                <a:ea typeface="Alibaba PuHuiTi B"/>
                <a:cs typeface="+mn-cs"/>
              </a:rPr>
              <a:t>FROM</a:t>
            </a:r>
            <a:r>
              <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rPr>
              <a:t>子句中的表。</a:t>
            </a:r>
            <a:endPar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rPr>
              <a:t>仅引用文字值（在该情况下，没有要更新的基本表）</a:t>
            </a:r>
            <a:endParaRPr kumimoji="0" lang="zh-CN" altLang="en-US" sz="1600" b="0" i="0" u="none" strike="noStrike" kern="1200" cap="none" spc="0" normalizeH="0" baseline="0" noProof="0">
              <a:ln>
                <a:noFill/>
              </a:ln>
              <a:solidFill>
                <a:srgbClr val="505050"/>
              </a:solidFill>
              <a:effectLst/>
              <a:uLnTx/>
              <a:uFillTx/>
              <a:latin typeface="Lucida Grande"/>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p:txBody>
      </p:sp>
      <p:sp>
        <p:nvSpPr>
          <p:cNvPr id="9" name="文本框 8"/>
          <p:cNvSpPr txBox="1"/>
          <p:nvPr/>
        </p:nvSpPr>
        <p:spPr>
          <a:xfrm>
            <a:off x="792187" y="5306650"/>
            <a:ext cx="10607625"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505050"/>
                </a:solidFill>
                <a:effectLst/>
                <a:highlight>
                  <a:srgbClr val="FFFF00"/>
                </a:highlight>
                <a:uLnTx/>
                <a:uFillTx/>
                <a:latin typeface="Alibaba PuHuiTi B"/>
                <a:ea typeface="黑体" panose="02010609060101010101" pitchFamily="49" charset="-122"/>
                <a:cs typeface="+mn-cs"/>
              </a:rPr>
              <a:t>视图中虽然可以更新数据，但是有很多的限制。一般情况下，最好将视图作为查询数据的虚拟表，而不要通过视图更新数据。因为，使用视图更新数据时，如果没有全面考虑在视图中更新数据的限制，就可能会造成数据更新失败。</a:t>
            </a:r>
            <a:endParaRPr kumimoji="0" lang="zh-CN" altLang="en-US" sz="1600" b="0" i="0" u="none" strike="noStrike" kern="1200" cap="none" spc="0" normalizeH="0" baseline="0" noProof="0">
              <a:ln>
                <a:noFill/>
              </a:ln>
              <a:solidFill>
                <a:prstClr val="black"/>
              </a:solidFill>
              <a:effectLst/>
              <a:highlight>
                <a:srgbClr val="FFFF00"/>
              </a:highlight>
              <a:uLnTx/>
              <a:uFillTx/>
              <a:latin typeface="Alibaba PuHuiTi B"/>
              <a:ea typeface="黑体" panose="02010609060101010101" pitchFamily="49" charset="-122"/>
              <a:cs typeface="+mn-cs"/>
            </a:endParaRPr>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更新视图</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851471" y="2145484"/>
            <a:ext cx="10737748" cy="424731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更新视图</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replace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view1_emp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job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update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view1_emp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周瑜</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鲁肃</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可以修改</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view1_emp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孙权</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文员</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不可以插入</a:t>
            </a:r>
            <a:endPar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视图包含聚合函数不可更新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replace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view2_emp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view2_emp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update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view2_emp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cnt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851471" y="1717612"/>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更新视图</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807510" y="2380993"/>
            <a:ext cx="10737748" cy="397031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视图包含</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distinct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不可更新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replace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view3_emp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distinct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job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view3_emp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财务</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视图包含</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goup by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having</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不可更新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replace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view4_emp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group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having</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cnt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view4_emp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721200" y="184238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更新视图</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727126" y="2145484"/>
            <a:ext cx="10737748" cy="424731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视图包含</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union</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或者</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union all</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不可更新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replace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view5_emp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1005</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union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view5_emp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1015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韦小宝</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视图包含子查询不可更新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replace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view6_emp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max</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view6_emp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1015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韦小宝</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798718" y="1717612"/>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更新视图</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727126" y="1888624"/>
            <a:ext cx="10737748" cy="369331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视图包含</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join</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不可更新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replace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view7_emp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join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 b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view7_emp</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行政部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韦小宝</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30000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视图包含常量文字值不可更新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replace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view8_emp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行政部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杨过</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view8_emp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行政部</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韦小宝</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其他操作</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919092" y="5206068"/>
            <a:ext cx="1073774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4D4D4D"/>
                </a:solidFill>
                <a:effectLst/>
                <a:highlight>
                  <a:srgbClr val="FFFF00"/>
                </a:highlight>
                <a:uLnTx/>
                <a:uFillTx/>
                <a:latin typeface="-apple-system"/>
                <a:ea typeface="黑体" panose="02010609060101010101" pitchFamily="49" charset="-122"/>
                <a:cs typeface="+mn-cs"/>
              </a:rPr>
              <a:t>删除视图时，只能删除视图的定义，不会删除数据。</a:t>
            </a:r>
            <a:endParaRPr kumimoji="0" lang="zh-CN" altLang="en-US" sz="1600" b="0" i="0" u="none" strike="noStrike" kern="1200" cap="none" spc="0" normalizeH="0" baseline="0" noProof="0">
              <a:ln>
                <a:noFill/>
              </a:ln>
              <a:solidFill>
                <a:srgbClr val="4D4D4D"/>
              </a:solidFill>
              <a:effectLst/>
              <a:highlight>
                <a:srgbClr val="FFFF00"/>
              </a:highlight>
              <a:uLnTx/>
              <a:uFillTx/>
              <a:latin typeface="-apple-system"/>
              <a:ea typeface="黑体" panose="02010609060101010101" pitchFamily="49" charset="-122"/>
              <a:cs typeface="+mn-cs"/>
            </a:endParaRPr>
          </a:p>
        </p:txBody>
      </p:sp>
      <p:sp>
        <p:nvSpPr>
          <p:cNvPr id="7" name="文本框 6"/>
          <p:cNvSpPr txBox="1"/>
          <p:nvPr/>
        </p:nvSpPr>
        <p:spPr>
          <a:xfrm>
            <a:off x="995504" y="4187492"/>
            <a:ext cx="9098066" cy="64633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drop view </a:t>
            </a:r>
            <a:r>
              <a:rPr kumimoji="0" lang="zh-CN" altLang="en-US"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视图名</a:t>
            </a: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a:t>
            </a:r>
            <a:r>
              <a:rPr kumimoji="0" lang="zh-CN" altLang="en-US"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视图名</a:t>
            </a: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a:t>
            </a:r>
            <a:endPar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drop</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view</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if</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exists</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view_student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13651" y="349358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删除视图</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95504" y="1864627"/>
            <a:ext cx="612823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 重命名视图</a:t>
            </a:r>
            <a:r>
              <a:rPr kumimoji="0" lang="zh-CN" altLang="en-US" sz="18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p:txBody>
      </p:sp>
      <p:sp>
        <p:nvSpPr>
          <p:cNvPr id="10" name="文本框 9"/>
          <p:cNvSpPr txBox="1"/>
          <p:nvPr/>
        </p:nvSpPr>
        <p:spPr>
          <a:xfrm>
            <a:off x="1083427" y="2463759"/>
            <a:ext cx="9215722" cy="64633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rename table </a:t>
            </a:r>
            <a:r>
              <a:rPr kumimoji="0" lang="zh-CN" altLang="en-US"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视图名 </a:t>
            </a: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to </a:t>
            </a:r>
            <a:r>
              <a:rPr kumimoji="0" lang="zh-CN" altLang="en-US"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新视图名</a:t>
            </a: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rename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view1_emp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to</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my_view1</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练习</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1" name="文本框 10"/>
          <p:cNvSpPr txBox="1"/>
          <p:nvPr/>
        </p:nvSpPr>
        <p:spPr>
          <a:xfrm>
            <a:off x="721200" y="1881554"/>
            <a:ext cx="9478108" cy="3108543"/>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-- 1</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：查询部门平均薪水最高的部门名称</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  a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avg</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group</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deptno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avg</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desc</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limit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-- 2</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：查询员工比所属领导薪资高的部门名、员工名、员工领导编号</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 x</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 aname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 asal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b</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 bname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b</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 bsal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b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mgr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empno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y</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x</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的视图</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练习</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1" name="文本框 10"/>
          <p:cNvSpPr txBox="1"/>
          <p:nvPr/>
        </p:nvSpPr>
        <p:spPr>
          <a:xfrm>
            <a:off x="721200" y="1714500"/>
            <a:ext cx="9478108" cy="452431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-- 3</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：查询工资等级为</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4</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级，</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2000</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年以后入职的工作地点为北京的员工编号、姓名和工资，并查询出薪资在前三名的员工信息</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view</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xxx</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hiredate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 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salgrade s</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BETWEEN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losal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hisal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GRADE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4</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year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hiredate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'2000'</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loc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dense_rank</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over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order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desc</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xxx</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rn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a:t>SQL</a:t>
            </a:r>
            <a:r>
              <a:rPr kumimoji="1" lang="zh-CN" altLang="en-US"/>
              <a:t>语言基础</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0568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语法特点</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932216" y="1999381"/>
            <a:ext cx="9994078" cy="1323439"/>
          </a:xfrm>
          <a:prstGeom prst="rect">
            <a:avLst/>
          </a:prstGeom>
          <a:noFill/>
        </p:spPr>
        <p:txBody>
          <a:bodyPr wrap="square">
            <a:spAutoFit/>
          </a:bodyPr>
          <a:lstStyle/>
          <a:p>
            <a:pPr algn="l">
              <a:buFont typeface="Arial" panose="020B0604020202020204" pitchFamily="34" charset="0"/>
              <a:buChar char="•"/>
            </a:pPr>
            <a:r>
              <a:rPr lang="en-US" altLang="zh-CN" sz="1600" b="0" i="0">
                <a:solidFill>
                  <a:srgbClr val="000000"/>
                </a:solidFill>
                <a:effectLst/>
                <a:latin typeface="微软雅黑" panose="020B0503020204020204" pitchFamily="34" charset="-122"/>
                <a:ea typeface="微软雅黑" panose="020B0503020204020204" pitchFamily="34" charset="-122"/>
              </a:rPr>
              <a:t>SQL </a:t>
            </a:r>
            <a:r>
              <a:rPr lang="zh-CN" altLang="en-US" sz="1600" b="0" i="0">
                <a:solidFill>
                  <a:srgbClr val="000000"/>
                </a:solidFill>
                <a:effectLst/>
                <a:latin typeface="微软雅黑" panose="020B0503020204020204" pitchFamily="34" charset="-122"/>
                <a:ea typeface="微软雅黑" panose="020B0503020204020204" pitchFamily="34" charset="-122"/>
              </a:rPr>
              <a:t>对关键字的大小写不敏感</a:t>
            </a:r>
            <a:endParaRPr lang="en-US" altLang="zh-CN" sz="1600" b="0" i="0">
              <a:solidFill>
                <a:srgbClr val="000000"/>
              </a:solidFill>
              <a:effectLst/>
              <a:latin typeface="微软雅黑" panose="020B0503020204020204" pitchFamily="34" charset="-122"/>
              <a:ea typeface="微软雅黑" panose="020B0503020204020204" pitchFamily="34" charset="-122"/>
            </a:endParaRPr>
          </a:p>
          <a:p>
            <a:pPr algn="l">
              <a:buFont typeface="Arial" panose="020B0604020202020204" pitchFamily="34" charset="0"/>
              <a:buChar char="•"/>
            </a:pPr>
            <a:endParaRPr lang="zh-CN" altLang="en-US" sz="1600" b="0" i="0">
              <a:solidFill>
                <a:srgbClr val="000000"/>
              </a:solidFill>
              <a:effectLst/>
              <a:latin typeface="微软雅黑" panose="020B0503020204020204" pitchFamily="34" charset="-122"/>
              <a:ea typeface="微软雅黑" panose="020B0503020204020204" pitchFamily="34" charset="-122"/>
            </a:endParaRPr>
          </a:p>
          <a:p>
            <a:pPr algn="l">
              <a:buFont typeface="Arial" panose="020B0604020202020204" pitchFamily="34" charset="0"/>
              <a:buChar char="•"/>
            </a:pPr>
            <a:r>
              <a:rPr lang="en-US" altLang="zh-CN" sz="1600" b="0" i="0">
                <a:solidFill>
                  <a:srgbClr val="000000"/>
                </a:solidFill>
                <a:effectLst/>
                <a:latin typeface="微软雅黑" panose="020B0503020204020204" pitchFamily="34" charset="-122"/>
                <a:ea typeface="微软雅黑" panose="020B0503020204020204" pitchFamily="34" charset="-122"/>
              </a:rPr>
              <a:t>SQL</a:t>
            </a:r>
            <a:r>
              <a:rPr lang="zh-CN" altLang="en-US" sz="1600" b="0" i="0">
                <a:solidFill>
                  <a:srgbClr val="000000"/>
                </a:solidFill>
                <a:effectLst/>
                <a:latin typeface="微软雅黑" panose="020B0503020204020204" pitchFamily="34" charset="-122"/>
                <a:ea typeface="微软雅黑" panose="020B0503020204020204" pitchFamily="34" charset="-122"/>
              </a:rPr>
              <a:t>语句可以以单行或者多行书写，以分行结束</a:t>
            </a:r>
            <a:endParaRPr lang="en-US" altLang="zh-CN" sz="1600" b="0" i="0">
              <a:solidFill>
                <a:srgbClr val="000000"/>
              </a:solidFill>
              <a:effectLst/>
              <a:latin typeface="微软雅黑" panose="020B0503020204020204" pitchFamily="34" charset="-122"/>
              <a:ea typeface="微软雅黑" panose="020B0503020204020204" pitchFamily="34" charset="-122"/>
            </a:endParaRPr>
          </a:p>
          <a:p>
            <a:pPr algn="l">
              <a:buFont typeface="Arial" panose="020B0604020202020204" pitchFamily="34" charset="0"/>
              <a:buChar char="•"/>
            </a:pPr>
            <a:endParaRPr lang="zh-CN" altLang="en-US" sz="1600" b="0" i="0">
              <a:solidFill>
                <a:srgbClr val="000000"/>
              </a:solidFill>
              <a:effectLst/>
              <a:latin typeface="微软雅黑" panose="020B0503020204020204" pitchFamily="34" charset="-122"/>
              <a:ea typeface="微软雅黑" panose="020B0503020204020204" pitchFamily="34" charset="-122"/>
            </a:endParaRPr>
          </a:p>
          <a:p>
            <a:pPr algn="l">
              <a:buFont typeface="Arial" panose="020B0604020202020204" pitchFamily="34" charset="0"/>
              <a:buChar char="•"/>
            </a:pPr>
            <a:r>
              <a:rPr lang="en-US" altLang="zh-CN" sz="1600" b="0" i="0">
                <a:solidFill>
                  <a:srgbClr val="000000"/>
                </a:solidFill>
                <a:effectLst/>
                <a:latin typeface="微软雅黑" panose="020B0503020204020204" pitchFamily="34" charset="-122"/>
                <a:ea typeface="微软雅黑" panose="020B0503020204020204" pitchFamily="34" charset="-122"/>
              </a:rPr>
              <a:t>SQL</a:t>
            </a:r>
            <a:r>
              <a:rPr lang="zh-CN" altLang="en-US" sz="1600" b="0" i="0">
                <a:solidFill>
                  <a:srgbClr val="000000"/>
                </a:solidFill>
                <a:effectLst/>
                <a:latin typeface="微软雅黑" panose="020B0503020204020204" pitchFamily="34" charset="-122"/>
                <a:ea typeface="微软雅黑" panose="020B0503020204020204" pitchFamily="34" charset="-122"/>
              </a:rPr>
              <a:t>的注释：</a:t>
            </a:r>
            <a:endParaRPr lang="zh-CN" altLang="en-US" sz="1600" b="0" i="0">
              <a:solidFill>
                <a:srgbClr val="000000"/>
              </a:solidFill>
              <a:effectLst/>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1090064" y="3647189"/>
            <a:ext cx="4428445" cy="2075088"/>
          </a:xfrm>
          <a:prstGeom prst="rect">
            <a:avLst/>
          </a:prstGeom>
        </p:spPr>
      </p:pic>
    </p:spTree>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a:t>MySQL</a:t>
            </a:r>
            <a:r>
              <a:rPr lang="zh-CN" altLang="en-US"/>
              <a:t>视图</a:t>
            </a:r>
            <a:endParaRPr lang="zh-CN" altLang="en-US" dirty="0"/>
          </a:p>
        </p:txBody>
      </p:sp>
      <p:pic>
        <p:nvPicPr>
          <p:cNvPr id="7" name="图片 6"/>
          <p:cNvPicPr>
            <a:picLocks noChangeAspect="1"/>
          </p:cNvPicPr>
          <p:nvPr/>
        </p:nvPicPr>
        <p:blipFill>
          <a:blip r:embed="rId1"/>
          <a:stretch>
            <a:fillRect/>
          </a:stretch>
        </p:blipFill>
        <p:spPr>
          <a:xfrm>
            <a:off x="5425671" y="1759296"/>
            <a:ext cx="3696996" cy="3005300"/>
          </a:xfrm>
          <a:prstGeom prst="rect">
            <a:avLst/>
          </a:prstGeom>
        </p:spPr>
      </p:pic>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的存储过程</a:t>
            </a:r>
            <a:endParaRPr kumimoji="1" lang="zh-CN" altLang="en-US" dirty="0"/>
          </a:p>
        </p:txBody>
      </p:sp>
    </p:spTree>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什么是存储过程</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867424" y="1830153"/>
            <a:ext cx="11090113" cy="1323439"/>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rPr>
              <a:t>MySQL 5.0 </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版本开始支持存储过程。</a:t>
            </a: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简单的说，存储过程就是一组</a:t>
            </a:r>
            <a:r>
              <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rPr>
              <a:t>SQL</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语句集，功能强大，可以实现一些比较复杂的逻辑功能，类似于</a:t>
            </a:r>
            <a:r>
              <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rPr>
              <a:t>JAVA</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语言中的方法；</a:t>
            </a: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存储过就是数据库 </a:t>
            </a:r>
            <a:r>
              <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rPr>
              <a:t>SQL </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语言层面的代码封装与重用。</a:t>
            </a:r>
            <a:endPar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endParaRPr>
          </a:p>
        </p:txBody>
      </p:sp>
      <p:sp>
        <p:nvSpPr>
          <p:cNvPr id="9" name="文本框 8"/>
          <p:cNvSpPr txBox="1"/>
          <p:nvPr/>
        </p:nvSpPr>
        <p:spPr>
          <a:xfrm>
            <a:off x="721200" y="3335077"/>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有哪些特性</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867424" y="3944146"/>
            <a:ext cx="10975814" cy="1323439"/>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有输入输出参数，可以声明变量，有</a:t>
            </a:r>
            <a:r>
              <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rPr>
              <a:t>if/else, case,while</a:t>
            </a: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等控制语句，通过编写存储过程，可以实现复杂的逻辑功能；</a:t>
            </a: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函数的普遍特性：模块化，封装，代码复用；</a:t>
            </a: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4D4D4D"/>
              </a:solidFill>
              <a:effectLst/>
              <a:uLnTx/>
              <a:uFillTx/>
              <a:latin typeface="-apple-system"/>
              <a:ea typeface="Alibaba PuHuiTi B"/>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rPr>
              <a:t>速度快，只有首次执行需经过编译和优化步骤，后续被调用可以直接执行，省去以上步骤；</a:t>
            </a:r>
            <a:endParaRPr kumimoji="0" lang="zh-CN" altLang="en-US" sz="1600" b="0" i="0" u="none" strike="noStrike" kern="1200" cap="none" spc="0" normalizeH="0" baseline="0" noProof="0">
              <a:ln>
                <a:noFill/>
              </a:ln>
              <a:solidFill>
                <a:srgbClr val="4D4D4D"/>
              </a:solidFill>
              <a:effectLst/>
              <a:uLnTx/>
              <a:uFillTx/>
              <a:latin typeface="-apple-system"/>
              <a:ea typeface="Alibaba PuHuiTi B"/>
              <a:cs typeface="+mn-cs"/>
            </a:endParaRPr>
          </a:p>
        </p:txBody>
      </p:sp>
    </p:spTree>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入门案例</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941282" y="2082081"/>
            <a:ext cx="8478570" cy="1754326"/>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自定义结束</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符</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号</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储存名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out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inout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参数名</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数据</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类</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形</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sql</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语句</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自定义的结束</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符</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合</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0" name="文本框 9"/>
          <p:cNvSpPr txBox="1"/>
          <p:nvPr/>
        </p:nvSpPr>
        <p:spPr>
          <a:xfrm>
            <a:off x="867425" y="4388842"/>
            <a:ext cx="8478570" cy="120032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-- 1</a:t>
            </a:r>
            <a:r>
              <a:rPr kumimoji="0" lang="zh-CN" altLang="en-US"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：创建数据库 </a:t>
            </a:r>
            <a:endPar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database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mydb7_procedure</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-- 2</a:t>
            </a:r>
            <a:r>
              <a:rPr kumimoji="0" lang="zh-CN" altLang="en-US"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：在该数据库下导入</a:t>
            </a: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sql</a:t>
            </a:r>
            <a:r>
              <a:rPr kumimoji="0" lang="zh-CN" altLang="en-US"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脚本</a:t>
            </a: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:procedure_data.sql</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733052" y="171274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733052" y="390260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数据准备</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入门案例</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013651" y="2662674"/>
            <a:ext cx="8478570" cy="230832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empno</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ename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emp</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调用存储过程</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call</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proc01</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867425" y="197620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创建存储过程</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MySQL</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变量定义</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4" name="文本框 13"/>
          <p:cNvSpPr txBox="1"/>
          <p:nvPr/>
        </p:nvSpPr>
        <p:spPr>
          <a:xfrm>
            <a:off x="1013651" y="2820900"/>
            <a:ext cx="8478570" cy="58477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语法： 声明变量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declare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var_name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type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default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var_value</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举</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例：</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declare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nickname </a:t>
            </a:r>
            <a:r>
              <a:rPr kumimoji="0" lang="en-US" altLang="zh-CN" sz="16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varchar</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32</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013651" y="4095789"/>
            <a:ext cx="8478570" cy="255454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var_name01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‘aaa’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定义局部变量</a:t>
            </a:r>
            <a:endParaRPr kumimoji="0" lang="zh-CN"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var_name01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‘zhangsan’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var_name01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调用存储过程</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733052" y="171274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721200" y="3669691"/>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867425" y="2036665"/>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局部变量</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7" name="文本框 16"/>
          <p:cNvSpPr txBox="1"/>
          <p:nvPr/>
        </p:nvSpPr>
        <p:spPr>
          <a:xfrm>
            <a:off x="1013651" y="2405997"/>
            <a:ext cx="847857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用户自定义，在</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begin/end</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块中有效 </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Tree>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MySQL</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变量定义</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013651" y="2630078"/>
            <a:ext cx="9741866" cy="230406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col_name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into</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var_name</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table_name wehre condition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其中：</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col_name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参数表示查询的字段名称；</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var_name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参数是变量的名称</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table_name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参数指表的名称；</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condition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参数指查询条件。</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444444"/>
                </a:solidFill>
                <a:effectLst/>
                <a:highlight>
                  <a:srgbClr val="FFFF00"/>
                </a:highlight>
                <a:uLnTx/>
                <a:uFillTx/>
                <a:latin typeface="Helvetica Neue"/>
                <a:ea typeface="黑体" panose="02010609060101010101" pitchFamily="49" charset="-122"/>
                <a:cs typeface="+mn-cs"/>
              </a:rPr>
              <a:t>注意：当将查询结果赋值给变量时，该查询语句的返回结果只能是单行单列</a:t>
            </a:r>
            <a:r>
              <a:rPr kumimoji="0" lang="zh-CN" altLang="en-US" sz="1600" b="0" i="0" u="none" strike="noStrike" kern="1200" cap="none" spc="0" normalizeH="0" baseline="0" noProof="0">
                <a:ln>
                  <a:noFill/>
                </a:ln>
                <a:solidFill>
                  <a:srgbClr val="444444"/>
                </a:solidFill>
                <a:effectLst/>
                <a:highlight>
                  <a:srgbClr val="FFFFFF"/>
                </a:highlight>
                <a:uLnTx/>
                <a:uFillTx/>
                <a:latin typeface="Helvetica Neue"/>
                <a:ea typeface="黑体" panose="02010609060101010101" pitchFamily="49" charset="-122"/>
                <a:cs typeface="+mn-cs"/>
              </a:rPr>
              <a:t>。</a:t>
            </a:r>
            <a:endParaRPr kumimoji="0" lang="en-US" altLang="zh-CN" sz="1600" b="0" i="0" u="none" strike="noStrike" kern="1200" cap="none" spc="0" normalizeH="0" baseline="0" noProof="0">
              <a:ln>
                <a:noFill/>
              </a:ln>
              <a:solidFill>
                <a:prstClr val="black"/>
              </a:solidFill>
              <a:effectLst/>
              <a:highlight>
                <a:srgbClr val="FFFFFF"/>
              </a:highlight>
              <a:uLnTx/>
              <a:uFillTx/>
              <a:latin typeface="Calibri" panose="020F0502020204030204"/>
              <a:ea typeface="黑体" panose="02010609060101010101" pitchFamily="49" charset="-122"/>
              <a:cs typeface="+mn-cs"/>
            </a:endParaRPr>
          </a:p>
        </p:txBody>
      </p:sp>
      <p:sp>
        <p:nvSpPr>
          <p:cNvPr id="11" name="文本框 10"/>
          <p:cNvSpPr txBox="1"/>
          <p:nvPr/>
        </p:nvSpPr>
        <p:spPr>
          <a:xfrm>
            <a:off x="867425" y="180693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13651" y="2183371"/>
            <a:ext cx="847857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444444"/>
                </a:solidFill>
                <a:effectLst/>
                <a:uLnTx/>
                <a:uFillTx/>
                <a:latin typeface="Alibaba PuHuiTi B"/>
                <a:ea typeface="黑体" panose="02010609060101010101" pitchFamily="49" charset="-122"/>
                <a:cs typeface="+mn-cs"/>
              </a:rPr>
              <a:t>MySQL </a:t>
            </a:r>
            <a:r>
              <a:rPr kumimoji="0" lang="zh-CN" altLang="en-US" sz="1600" b="0" i="0" u="none" strike="noStrike" kern="1200" cap="none" spc="0" normalizeH="0" baseline="0" noProof="0">
                <a:ln>
                  <a:noFill/>
                </a:ln>
                <a:solidFill>
                  <a:srgbClr val="444444"/>
                </a:solidFill>
                <a:effectLst/>
                <a:uLnTx/>
                <a:uFillTx/>
                <a:latin typeface="Alibaba PuHuiTi B"/>
                <a:ea typeface="黑体" panose="02010609060101010101" pitchFamily="49" charset="-122"/>
                <a:cs typeface="+mn-cs"/>
              </a:rPr>
              <a:t>中还可以使用 </a:t>
            </a:r>
            <a:r>
              <a:rPr kumimoji="0" lang="en-US" altLang="zh-CN" sz="1600" b="1" i="0" u="none" strike="noStrike" kern="1200" cap="none" spc="0" normalizeH="0" baseline="0" noProof="0">
                <a:ln>
                  <a:noFill/>
                </a:ln>
                <a:solidFill>
                  <a:srgbClr val="008000"/>
                </a:solidFill>
                <a:effectLst/>
                <a:uLnTx/>
                <a:uFillTx/>
                <a:latin typeface="Alibaba PuHuiTi B"/>
                <a:ea typeface="黑体" panose="02010609060101010101" pitchFamily="49" charset="-122"/>
                <a:cs typeface="+mn-cs"/>
              </a:rPr>
              <a:t>SELECT..INTO</a:t>
            </a:r>
            <a:r>
              <a:rPr kumimoji="0" lang="zh-CN" altLang="en-US" sz="1600" b="0" i="0" u="none" strike="noStrike" kern="1200" cap="none" spc="0" normalizeH="0" baseline="0" noProof="0">
                <a:ln>
                  <a:noFill/>
                </a:ln>
                <a:solidFill>
                  <a:srgbClr val="444444"/>
                </a:solidFill>
                <a:effectLst/>
                <a:uLnTx/>
                <a:uFillTx/>
                <a:latin typeface="Alibaba PuHuiTi B"/>
                <a:ea typeface="黑体" panose="02010609060101010101" pitchFamily="49" charset="-122"/>
                <a:cs typeface="+mn-cs"/>
              </a:rPr>
              <a:t> 语句为变量赋值。其基本语法如下：</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Tree>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MySQL</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变量定义</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013651" y="2630078"/>
            <a:ext cx="9741866" cy="338554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my_ename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my_ename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my_ename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调用存储过程</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highlight>
                <a:srgbClr val="FFFFFF"/>
              </a:highlight>
              <a:uLnTx/>
              <a:uFillTx/>
              <a:latin typeface="Calibri" panose="020F0502020204030204"/>
              <a:ea typeface="黑体" panose="02010609060101010101" pitchFamily="49" charset="-122"/>
              <a:cs typeface="+mn-cs"/>
            </a:endParaRPr>
          </a:p>
        </p:txBody>
      </p:sp>
      <p:sp>
        <p:nvSpPr>
          <p:cNvPr id="11" name="文本框 10"/>
          <p:cNvSpPr txBox="1"/>
          <p:nvPr/>
        </p:nvSpPr>
        <p:spPr>
          <a:xfrm>
            <a:off x="867425" y="180693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13651" y="2183371"/>
            <a:ext cx="847857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444444"/>
                </a:solidFill>
                <a:effectLst/>
                <a:uLnTx/>
                <a:uFillTx/>
                <a:latin typeface="Alibaba PuHuiTi B"/>
                <a:ea typeface="黑体" panose="02010609060101010101" pitchFamily="49" charset="-122"/>
                <a:cs typeface="+mn-cs"/>
              </a:rPr>
              <a:t>MySQL </a:t>
            </a:r>
            <a:r>
              <a:rPr kumimoji="0" lang="zh-CN" altLang="en-US" sz="1600" b="0" i="0" u="none" strike="noStrike" kern="1200" cap="none" spc="0" normalizeH="0" baseline="0" noProof="0">
                <a:ln>
                  <a:noFill/>
                </a:ln>
                <a:solidFill>
                  <a:srgbClr val="444444"/>
                </a:solidFill>
                <a:effectLst/>
                <a:uLnTx/>
                <a:uFillTx/>
                <a:latin typeface="Alibaba PuHuiTi B"/>
                <a:ea typeface="黑体" panose="02010609060101010101" pitchFamily="49" charset="-122"/>
                <a:cs typeface="+mn-cs"/>
              </a:rPr>
              <a:t>中还可以使用 </a:t>
            </a:r>
            <a:r>
              <a:rPr kumimoji="0" lang="en-US" altLang="zh-CN" sz="1600" b="1" i="0" u="none" strike="noStrike" kern="1200" cap="none" spc="0" normalizeH="0" baseline="0" noProof="0">
                <a:ln>
                  <a:noFill/>
                </a:ln>
                <a:solidFill>
                  <a:srgbClr val="008000"/>
                </a:solidFill>
                <a:effectLst/>
                <a:uLnTx/>
                <a:uFillTx/>
                <a:latin typeface="Alibaba PuHuiTi B"/>
                <a:ea typeface="黑体" panose="02010609060101010101" pitchFamily="49" charset="-122"/>
                <a:cs typeface="+mn-cs"/>
              </a:rPr>
              <a:t>SELECT..INTO</a:t>
            </a:r>
            <a:r>
              <a:rPr kumimoji="0" lang="zh-CN" altLang="en-US" sz="1600" b="0" i="0" u="none" strike="noStrike" kern="1200" cap="none" spc="0" normalizeH="0" baseline="0" noProof="0">
                <a:ln>
                  <a:noFill/>
                </a:ln>
                <a:solidFill>
                  <a:srgbClr val="444444"/>
                </a:solidFill>
                <a:effectLst/>
                <a:uLnTx/>
                <a:uFillTx/>
                <a:latin typeface="Alibaba PuHuiTi B"/>
                <a:ea typeface="黑体" panose="02010609060101010101" pitchFamily="49" charset="-122"/>
                <a:cs typeface="+mn-cs"/>
              </a:rPr>
              <a:t> 语句为变量赋值。其基本语法如下：</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MySQL</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变量定义</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069009" y="2739262"/>
            <a:ext cx="9741866" cy="83099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语法：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@var_name</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不需要提前声明，使用即声明</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867425" y="370323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6" name="文本框 15"/>
          <p:cNvSpPr txBox="1"/>
          <p:nvPr/>
        </p:nvSpPr>
        <p:spPr>
          <a:xfrm>
            <a:off x="1131684" y="4073970"/>
            <a:ext cx="9750920" cy="230832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proc04</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@var_name01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'ZS'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proc04</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@var_name01  ;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可以看到结果</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9" name="文本框 8"/>
          <p:cNvSpPr txBox="1"/>
          <p:nvPr/>
        </p:nvSpPr>
        <p:spPr>
          <a:xfrm>
            <a:off x="867425" y="171777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用户变量</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3" name="Rectangle 2"/>
          <p:cNvSpPr>
            <a:spLocks noChangeArrowheads="1"/>
          </p:cNvSpPr>
          <p:nvPr/>
        </p:nvSpPr>
        <p:spPr bwMode="auto">
          <a:xfrm>
            <a:off x="932508" y="2368531"/>
            <a:ext cx="5513048"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cs typeface="open sans" panose="020B0606030504020204" pitchFamily="34" charset="0"/>
              </a:rPr>
              <a:t>用户自定义，当前会话（连接）有效。类比java的成员变量</a:t>
            </a:r>
            <a:r>
              <a:rPr kumimoji="0" lang="zh-CN" altLang="zh-CN" sz="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endPar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endParaRPr>
          </a:p>
        </p:txBody>
      </p:sp>
      <p:sp>
        <p:nvSpPr>
          <p:cNvPr id="14" name="文本框 13"/>
          <p:cNvSpPr txBox="1"/>
          <p:nvPr/>
        </p:nvSpPr>
        <p:spPr>
          <a:xfrm>
            <a:off x="898857" y="2087108"/>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MySQL</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变量定义</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9" name="文本框 8"/>
          <p:cNvSpPr txBox="1"/>
          <p:nvPr/>
        </p:nvSpPr>
        <p:spPr>
          <a:xfrm>
            <a:off x="867425" y="171777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系统变量</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1139085" y="219703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31898" y="2676296"/>
            <a:ext cx="10793755" cy="4030980"/>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rPr>
              <a:t>系统变量又分为全局变量与会话变量</a:t>
            </a:r>
            <a:endParaRPr kumimoji="0" lang="en-US" altLang="zh-CN"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全局变量在</a:t>
            </a:r>
            <a:r>
              <a:rPr kumimoji="0" lang="en-US" altLang="zh-CN"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MYSQL</a:t>
            </a:r>
            <a:r>
              <a:rPr kumimoji="0" lang="zh-CN" altLang="en-US"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启动的时候由服务器自动将它们初始化为默认值，这些默认值可以通过更改</a:t>
            </a:r>
            <a:r>
              <a:rPr kumimoji="0" lang="en-US" altLang="zh-CN"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my.ini</a:t>
            </a:r>
            <a:r>
              <a:rPr kumimoji="0" lang="zh-CN" altLang="en-US"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这个文件来更改。</a:t>
            </a:r>
            <a:endParaRPr kumimoji="0" lang="en-US" altLang="zh-CN"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会话变量在每次建立一个新的连接的时候，由</a:t>
            </a:r>
            <a:r>
              <a:rPr kumimoji="0" lang="en-US" altLang="zh-CN"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MYSQL</a:t>
            </a: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来初始化。</a:t>
            </a:r>
            <a:r>
              <a:rPr kumimoji="0" lang="en-US" altLang="zh-CN"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MYSQL</a:t>
            </a: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会将当前所有全局变量的值复制一份。来做为会话变量。</a:t>
            </a:r>
            <a:endParaRPr kumimoji="0" lang="en-US" altLang="zh-CN"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也就是说，如果在建立会话以后，没有手动更改过会话变量与全局变量的值，那所有这些变量的值都是一样的。</a:t>
            </a:r>
            <a:endParaRPr kumimoji="0" lang="en-US" altLang="zh-CN"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全局变量与会话变量的区别就在于，对全局变量的修改会影响到整个服务器，但是对会话变量的修改，只会影响到当前的会话（也就是当前的数据库连接）。</a:t>
            </a:r>
            <a:endParaRPr kumimoji="0" lang="en-US" altLang="zh-CN" sz="1600" b="1"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有些系统变量的值是可以利用语句来动态进行更改的，但是有些系统变量的值却是只读的，对于那些可以更改的系统变量，我们可以利用</a:t>
            </a:r>
            <a:r>
              <a:rPr kumimoji="0" lang="en-US" altLang="zh-CN"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set</a:t>
            </a:r>
            <a:r>
              <a:rPr kumimoji="0" lang="zh-CN" altLang="en-US"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语句进行更改。</a:t>
            </a:r>
            <a:endParaRPr kumimoji="0" lang="zh-CN" altLang="en-US" sz="16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数据库系统</a:t>
            </a:r>
            <a:endParaRPr kumimoji="1" lang="zh-CN" altLang="en-US" dirty="0"/>
          </a:p>
        </p:txBody>
      </p:sp>
    </p:spTree>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MySQL</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变量定义</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139085" y="3174238"/>
            <a:ext cx="9741866" cy="58477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语法：</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@@global.var_name</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
        <p:nvSpPr>
          <p:cNvPr id="11" name="文本框 10"/>
          <p:cNvSpPr txBox="1"/>
          <p:nvPr/>
        </p:nvSpPr>
        <p:spPr>
          <a:xfrm>
            <a:off x="1139085" y="40123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6" name="文本框 15"/>
          <p:cNvSpPr txBox="1"/>
          <p:nvPr/>
        </p:nvSpPr>
        <p:spPr>
          <a:xfrm>
            <a:off x="1130031" y="4516975"/>
            <a:ext cx="9750920" cy="181588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查看全局变量 </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show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global</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variables</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查看某全局变量 </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global</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auto_increment_increment</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修改全局变量的值 </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global</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sort_buffer_size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40000</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global</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sort_buffer_size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40000</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867425" y="171777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系统变量</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全局变量</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6" name="Rectangle 3"/>
          <p:cNvSpPr>
            <a:spLocks noChangeArrowheads="1"/>
          </p:cNvSpPr>
          <p:nvPr/>
        </p:nvSpPr>
        <p:spPr bwMode="auto">
          <a:xfrm>
            <a:off x="1321520" y="2231194"/>
            <a:ext cx="4315654"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rPr>
              <a:t>由系统提供，</a:t>
            </a:r>
            <a:r>
              <a:rPr kumimoji="0" lang="zh-CN" altLang="en-US"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rPr>
              <a:t>在整个数据库</a:t>
            </a:r>
            <a:r>
              <a:rPr kumimoji="0" lang="zh-CN" altLang="zh-CN"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rPr>
              <a:t>有效</a:t>
            </a:r>
            <a:r>
              <a:rPr kumimoji="0" lang="zh-CN" altLang="en-US"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rPr>
              <a:t>。</a:t>
            </a:r>
            <a:r>
              <a:rPr kumimoji="0" lang="zh-CN"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endParaRPr kumimoji="0" lang="zh-CN" altLang="zh-CN" sz="16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endParaRPr>
          </a:p>
        </p:txBody>
      </p:sp>
      <p:sp>
        <p:nvSpPr>
          <p:cNvPr id="14" name="文本框 13"/>
          <p:cNvSpPr txBox="1"/>
          <p:nvPr/>
        </p:nvSpPr>
        <p:spPr>
          <a:xfrm>
            <a:off x="1013651" y="266082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3" name="Rectangle 1"/>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900" b="0"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Courier New" panose="02070409020205090404" pitchFamily="49" charset="0"/>
              </a:rPr>
              <a:t>set</a:t>
            </a:r>
            <a:r>
              <a:rPr kumimoji="0" lang="zh-CN" altLang="zh-CN" sz="9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Courier New" panose="02070409020205090404" pitchFamily="49" charset="0"/>
              </a:rPr>
              <a:t> session varname = value;或者set @@session.varname = value</a:t>
            </a:r>
            <a:r>
              <a:rPr kumimoji="0" lang="zh-CN" altLang="zh-CN" sz="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endPar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MySQL</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变量定义</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139085" y="3174238"/>
            <a:ext cx="9741866" cy="58477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语法：</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@@session.var_name</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
        <p:nvSpPr>
          <p:cNvPr id="11" name="文本框 10"/>
          <p:cNvSpPr txBox="1"/>
          <p:nvPr/>
        </p:nvSpPr>
        <p:spPr>
          <a:xfrm>
            <a:off x="1139085" y="40123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6" name="文本框 15"/>
          <p:cNvSpPr txBox="1"/>
          <p:nvPr/>
        </p:nvSpPr>
        <p:spPr>
          <a:xfrm>
            <a:off x="1130031" y="4485024"/>
            <a:ext cx="9750920" cy="187743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查看会话变量</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show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session</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variables</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查看某会话变量 </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session.auto_increment_increment</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修改会话变量的值</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session</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sort_buffer_size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50000</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session</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sort_buffer_size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50000</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867425" y="171777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系统变量</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会话变量</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6" name="Rectangle 3"/>
          <p:cNvSpPr>
            <a:spLocks noChangeArrowheads="1"/>
          </p:cNvSpPr>
          <p:nvPr/>
        </p:nvSpPr>
        <p:spPr bwMode="auto">
          <a:xfrm>
            <a:off x="1321520" y="2231194"/>
            <a:ext cx="4315654"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16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rPr>
              <a:t>由系统提供，当前会话（连接）有效</a:t>
            </a:r>
            <a:r>
              <a:rPr kumimoji="0" lang="zh-CN"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endParaRPr kumimoji="0" lang="zh-CN" altLang="zh-CN" sz="16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endParaRPr>
          </a:p>
        </p:txBody>
      </p:sp>
      <p:sp>
        <p:nvSpPr>
          <p:cNvPr id="14" name="文本框 13"/>
          <p:cNvSpPr txBox="1"/>
          <p:nvPr/>
        </p:nvSpPr>
        <p:spPr>
          <a:xfrm>
            <a:off x="1013651" y="266082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3" name="Rectangle 1"/>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900" b="0"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Courier New" panose="02070409020205090404" pitchFamily="49" charset="0"/>
              </a:rPr>
              <a:t>set</a:t>
            </a:r>
            <a:r>
              <a:rPr kumimoji="0" lang="zh-CN" altLang="zh-CN" sz="9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Courier New" panose="02070409020205090404" pitchFamily="49" charset="0"/>
              </a:rPr>
              <a:t> session varname = value;或者set @@session.varname = value</a:t>
            </a:r>
            <a:r>
              <a:rPr kumimoji="0" lang="zh-CN" altLang="zh-CN" sz="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endPar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存储过程传参</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-in</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059955" y="2604288"/>
            <a:ext cx="9741866" cy="255454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封装有参数的存储过程，传入员工编号，查找员工信息</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dec_param01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param_empno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param_empno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dec_param01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9" name="文本框 18"/>
          <p:cNvSpPr txBox="1"/>
          <p:nvPr/>
        </p:nvSpPr>
        <p:spPr>
          <a:xfrm>
            <a:off x="1059955" y="1727731"/>
            <a:ext cx="8479464"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in </a:t>
            </a:r>
            <a:r>
              <a:rPr kumimoji="0" lang="zh-CN" altLang="en-US"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表示传入的参数， 可以传入数值或者变量，即使传入变量，并不会更改变量的值，可以内部更改，仅仅作用在函数范围内。</a:t>
            </a:r>
            <a:endPar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存储过程传参</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-in</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154728" y="2560327"/>
            <a:ext cx="9741866" cy="230832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封装有参数的存储过程，可以通过传入部门名和薪资，查询指定部门，并且薪资大于指定值的员工信息</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dec_param0x</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decimal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7</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 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b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dname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dec_param0x</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学工部</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20000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9" name="文本框 18"/>
          <p:cNvSpPr txBox="1"/>
          <p:nvPr/>
        </p:nvSpPr>
        <p:spPr>
          <a:xfrm>
            <a:off x="1059955" y="1727731"/>
            <a:ext cx="8479464" cy="113877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in </a:t>
            </a:r>
            <a:r>
              <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表示传入的参数， 可以传入数值或者变量，即使传入变量，并不会更改变量的值，可以内部更改，仅仅作用在函数范围内。</a:t>
            </a:r>
            <a:endPar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存储过程传参</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-out</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918294" y="2145484"/>
            <a:ext cx="9741866" cy="329320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传出参数：</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out---------------------------------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mysql7_procedure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封装有参数的存储过程，传入员工编号，</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返回员工名字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proc08</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out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out_ename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out_ename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empno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proc08</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@o_ename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@o_ename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9" name="文本框 18"/>
          <p:cNvSpPr txBox="1"/>
          <p:nvPr/>
        </p:nvSpPr>
        <p:spPr>
          <a:xfrm>
            <a:off x="866978" y="1637192"/>
            <a:ext cx="8479464" cy="61404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FF0000"/>
                </a:solidFill>
                <a:effectLst/>
                <a:highlight>
                  <a:srgbClr val="FFFF00"/>
                </a:highlight>
                <a:uLnTx/>
                <a:uFillTx/>
                <a:latin typeface="-apple-system"/>
                <a:ea typeface="黑体" panose="02010609060101010101" pitchFamily="49" charset="-122"/>
                <a:cs typeface="+mn-cs"/>
              </a:rPr>
              <a:t>out </a:t>
            </a:r>
            <a:r>
              <a:rPr kumimoji="0" lang="zh-CN" altLang="en-US" sz="1600" b="1" i="0" u="none" strike="noStrike" kern="1200" cap="none" spc="0" normalizeH="0" baseline="0" noProof="0">
                <a:ln>
                  <a:noFill/>
                </a:ln>
                <a:solidFill>
                  <a:srgbClr val="FF0000"/>
                </a:solidFill>
                <a:effectLst/>
                <a:highlight>
                  <a:srgbClr val="FFFF00"/>
                </a:highlight>
                <a:uLnTx/>
                <a:uFillTx/>
                <a:latin typeface="-apple-system"/>
                <a:ea typeface="黑体" panose="02010609060101010101" pitchFamily="49" charset="-122"/>
                <a:cs typeface="+mn-cs"/>
              </a:rPr>
              <a:t>表示</a:t>
            </a:r>
            <a:r>
              <a:rPr kumimoji="0" lang="zh-CN" altLang="en-US" sz="1600" b="1" i="0" u="none" strike="noStrike" kern="1200" cap="none" spc="0" normalizeH="0" baseline="0" noProof="0">
                <a:ln>
                  <a:noFill/>
                </a:ln>
                <a:solidFill>
                  <a:srgbClr val="FF0000"/>
                </a:solidFill>
                <a:effectLst/>
                <a:highlight>
                  <a:srgbClr val="FFFF00"/>
                </a:highlight>
                <a:uLnTx/>
                <a:uFillTx/>
                <a:latin typeface="Tahoma" panose="020B0604030504040204" pitchFamily="34" charset="0"/>
                <a:ea typeface="黑体" panose="02010609060101010101" pitchFamily="49" charset="-122"/>
                <a:cs typeface="+mn-cs"/>
              </a:rPr>
              <a:t>从存储过程内部传值给调用者</a:t>
            </a:r>
            <a:endParaRPr kumimoji="0" lang="en-US" altLang="zh-CN" sz="1800" b="1" i="0" u="none" strike="noStrike" kern="1200" cap="none" spc="0" normalizeH="0" baseline="0" noProof="0">
              <a:ln>
                <a:noFill/>
              </a:ln>
              <a:solidFill>
                <a:srgbClr val="FF0000"/>
              </a:solidFill>
              <a:effectLst/>
              <a:highlight>
                <a:srgbClr val="FFFF00"/>
              </a:highligh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1" i="0" u="none" strike="noStrike" kern="1200" cap="none" spc="0" normalizeH="0" baseline="0" noProof="0">
              <a:ln>
                <a:noFill/>
              </a:ln>
              <a:solidFill>
                <a:srgbClr val="FF0000"/>
              </a:solidFill>
              <a:effectLst/>
              <a:highlight>
                <a:srgbClr val="FFFF00"/>
              </a:highlight>
              <a:uLnTx/>
              <a:uFillTx/>
              <a:latin typeface="-apple-system"/>
              <a:ea typeface="黑体" panose="02010609060101010101" pitchFamily="49" charset="-122"/>
              <a:cs typeface="+mn-cs"/>
            </a:endParaRPr>
          </a:p>
        </p:txBody>
      </p:sp>
    </p:spTree>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存储过程传参</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-out</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918294" y="2145484"/>
            <a:ext cx="9741866" cy="329320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封装有参数的存储过程，传入员工编号，</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返回员工名字和薪资</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proc09</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out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out_ename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out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out_sal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decimal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7</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out_ename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out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_sal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empno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proc09</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@o_dname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@o_sal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@o_dname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@o_sal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9" name="文本框 18"/>
          <p:cNvSpPr txBox="1"/>
          <p:nvPr/>
        </p:nvSpPr>
        <p:spPr>
          <a:xfrm>
            <a:off x="866978" y="1637192"/>
            <a:ext cx="8479464" cy="61555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out </a:t>
            </a:r>
            <a:r>
              <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表示</a:t>
            </a:r>
            <a:r>
              <a:rPr kumimoji="0" lang="zh-CN" altLang="en-US" sz="1600" b="0" i="0" u="none" strike="noStrike" kern="1200" cap="none" spc="0" normalizeH="0" baseline="0" noProof="0">
                <a:ln>
                  <a:noFill/>
                </a:ln>
                <a:solidFill>
                  <a:srgbClr val="222222"/>
                </a:solidFill>
                <a:effectLst/>
                <a:uLnTx/>
                <a:uFillTx/>
                <a:latin typeface="Tahoma" panose="020B0604030504040204" pitchFamily="34" charset="0"/>
                <a:ea typeface="黑体" panose="02010609060101010101" pitchFamily="49" charset="-122"/>
                <a:cs typeface="+mn-cs"/>
              </a:rPr>
              <a:t>从存储过程内部传值给调用者</a:t>
            </a:r>
            <a:endPar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存储过程传参</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-inout</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059955" y="2498781"/>
            <a:ext cx="9741866" cy="353943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传入员工名，拼接部门号，传入薪资，求出年薪</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inout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inout_ename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inout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inout_sal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"_"</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inout_ename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inout_ename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inout_sal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inout_sal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@inout_ename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关羽</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@inout_sal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3000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@inout_ename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@inout_ename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@inout_sal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9" name="文本框 18"/>
          <p:cNvSpPr txBox="1"/>
          <p:nvPr/>
        </p:nvSpPr>
        <p:spPr>
          <a:xfrm>
            <a:off x="1059955" y="1727731"/>
            <a:ext cx="8479464" cy="861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FF0000"/>
                </a:solidFill>
                <a:effectLst/>
                <a:highlight>
                  <a:srgbClr val="FFFF00"/>
                </a:highlight>
                <a:uLnTx/>
                <a:uFillTx/>
                <a:latin typeface="-apple-system"/>
                <a:ea typeface="黑体" panose="02010609060101010101" pitchFamily="49" charset="-122"/>
                <a:cs typeface="+mn-cs"/>
              </a:rPr>
              <a:t>inout </a:t>
            </a:r>
            <a:r>
              <a:rPr kumimoji="0" lang="zh-CN" altLang="en-US" sz="1600" b="0" i="0" u="none" strike="noStrike" kern="1200" cap="none" spc="0" normalizeH="0" baseline="0" noProof="0">
                <a:ln>
                  <a:noFill/>
                </a:ln>
                <a:solidFill>
                  <a:srgbClr val="FF0000"/>
                </a:solidFill>
                <a:effectLst/>
                <a:highlight>
                  <a:srgbClr val="FFFF00"/>
                </a:highlight>
                <a:uLnTx/>
                <a:uFillTx/>
                <a:latin typeface="-apple-system"/>
                <a:ea typeface="黑体" panose="02010609060101010101" pitchFamily="49" charset="-122"/>
                <a:cs typeface="+mn-cs"/>
              </a:rPr>
              <a:t>表示从外部传入的参数经过修改后可以返回的变量，既可以使用传入变量的值也可以修改变量的值（即使函数执行完）</a:t>
            </a:r>
            <a:endParaRPr kumimoji="0" lang="en-US" altLang="zh-CN" sz="1800" b="0" i="0" u="none" strike="noStrike" kern="1200" cap="none" spc="0" normalizeH="0" baseline="0" noProof="0">
              <a:ln>
                <a:noFill/>
              </a:ln>
              <a:solidFill>
                <a:srgbClr val="FF0000"/>
              </a:solidFill>
              <a:effectLst/>
              <a:highlight>
                <a:srgbClr val="FFFF00"/>
              </a:highligh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srgbClr val="FF0000"/>
              </a:solidFill>
              <a:effectLst/>
              <a:highlight>
                <a:srgbClr val="FFFF00"/>
              </a:highlight>
              <a:uLnTx/>
              <a:uFillTx/>
              <a:latin typeface="-apple-system"/>
              <a:ea typeface="黑体" panose="02010609060101010101" pitchFamily="49" charset="-122"/>
              <a:cs typeface="+mn-cs"/>
            </a:endParaRPr>
          </a:p>
        </p:txBody>
      </p:sp>
    </p:spTree>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存储过程传参</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-in</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out, inout</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8" name="文本框 7"/>
          <p:cNvSpPr txBox="1"/>
          <p:nvPr/>
        </p:nvSpPr>
        <p:spPr>
          <a:xfrm>
            <a:off x="867425" y="2091711"/>
            <a:ext cx="8478570" cy="156966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in </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输入参数，意思说你的参数要传到存过过程的过程里面去，在存储过程中修改该参数的值不能被返回</a:t>
            </a: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out </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输出参数</a:t>
            </a: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该值可在存储过程内部被改变，并向外输出</a:t>
            </a: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inout </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输入输出参数，既能输入一个值又能传出来一个值</a:t>
            </a: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a:t>
            </a:r>
            <a:endPar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p:txBody>
      </p:sp>
    </p:spTree>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判断</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8" name="文本框 7"/>
          <p:cNvSpPr txBox="1"/>
          <p:nvPr/>
        </p:nvSpPr>
        <p:spPr>
          <a:xfrm>
            <a:off x="943312" y="2981431"/>
            <a:ext cx="8478570" cy="144655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语法</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search_condition_1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statement_list_1</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elseif</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search_condition_2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statement_list_2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statement_list_n</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1" name="文本框 10"/>
          <p:cNvSpPr txBox="1"/>
          <p:nvPr/>
        </p:nvSpPr>
        <p:spPr>
          <a:xfrm>
            <a:off x="763390" y="162384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43312" y="2120736"/>
            <a:ext cx="9871226"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IF</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语句包含多个条件判断，根据结果为</a:t>
            </a:r>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TRUE</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a:t>
            </a:r>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FALSE</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执行语句，与编程语言中的</a:t>
            </a:r>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if</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a:t>
            </a:r>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else if</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a:t>
            </a:r>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else</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语法类似，其语法格式如下：</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Tree>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判断</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2755464" y="1258962"/>
            <a:ext cx="7903744" cy="544764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输入学生的成绩，来判断成绩的级别：</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&lt; 60 :</a:t>
            </a:r>
            <a:r>
              <a:rPr kumimoji="0" lang="zh-CN"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不及格</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&gt;= 60  , score &lt;80 :</a:t>
            </a:r>
            <a:r>
              <a:rPr kumimoji="0" lang="zh-CN"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及格</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&gt;= 80 , score &lt; 90 :</a:t>
            </a:r>
            <a:r>
              <a:rPr kumimoji="0" lang="zh-CN"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良好</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&gt;= 90 , score &lt;= 100 :</a:t>
            </a:r>
            <a:r>
              <a:rPr kumimoji="0" lang="zh-CN"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优秀</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&gt; 100 :</a:t>
            </a:r>
            <a:r>
              <a:rPr kumimoji="0" lang="zh-CN"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成绩错误</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proc_12_if</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60</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不及格</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elseif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80</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及格</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elseif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80</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90</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良好</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elseif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90</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优秀</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成绩错误</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proc_12_if</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120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1" name="文本框 10"/>
          <p:cNvSpPr txBox="1"/>
          <p:nvPr/>
        </p:nvSpPr>
        <p:spPr>
          <a:xfrm>
            <a:off x="763390" y="162384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a:solidFill>
                  <a:prstClr val="black"/>
                </a:solidFill>
                <a:latin typeface="微软雅黑" panose="020B0503020204020204" pitchFamily="34" charset="-122"/>
                <a:ea typeface="Alibaba PuHuiTi"/>
              </a:rPr>
              <a:t>为啥要学</a:t>
            </a:r>
            <a:r>
              <a:rPr lang="en-US" altLang="zh-CN">
                <a:solidFill>
                  <a:prstClr val="black"/>
                </a:solidFill>
                <a:latin typeface="微软雅黑" panose="020B0503020204020204" pitchFamily="34" charset="-122"/>
                <a:ea typeface="Alibaba PuHuiTi"/>
              </a:rPr>
              <a:t>MySQL</a:t>
            </a:r>
            <a:r>
              <a:rPr kumimoji="0" lang="zh-CN" altLang="en-US" sz="24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 </a:t>
            </a:r>
            <a:r>
              <a:rPr lang="zh-CN" altLang="en-US"/>
              <a:t>？</a:t>
            </a:r>
            <a:endParaRPr lang="zh-CN" altLang="en-US" dirty="0"/>
          </a:p>
        </p:txBody>
      </p:sp>
      <p:pic>
        <p:nvPicPr>
          <p:cNvPr id="1028"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207368" y="2277208"/>
            <a:ext cx="3930161" cy="262357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5559" y="2277208"/>
            <a:ext cx="3782570" cy="25091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 calcmode="lin" valueType="num">
                                      <p:cBhvr additive="base">
                                        <p:cTn id="7" dur="500" fill="hold"/>
                                        <p:tgtEl>
                                          <p:spTgt spid="1028"/>
                                        </p:tgtEl>
                                        <p:attrNameLst>
                                          <p:attrName>ppt_x</p:attrName>
                                        </p:attrNameLst>
                                      </p:cBhvr>
                                      <p:tavLst>
                                        <p:tav tm="0">
                                          <p:val>
                                            <p:strVal val="#ppt_x"/>
                                          </p:val>
                                        </p:tav>
                                        <p:tav tm="100000">
                                          <p:val>
                                            <p:strVal val="#ppt_x"/>
                                          </p:val>
                                        </p:tav>
                                      </p:tavLst>
                                    </p:anim>
                                    <p:anim calcmode="lin" valueType="num">
                                      <p:cBhvr additive="base">
                                        <p:cTn id="8"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a:t>数据库系统</a:t>
            </a:r>
            <a:endParaRPr kumimoji="1" lang="zh-CN" altLang="en-US" dirty="0"/>
          </a:p>
        </p:txBody>
      </p:sp>
      <p:sp>
        <p:nvSpPr>
          <p:cNvPr id="4" name="文本占位符 3"/>
          <p:cNvSpPr>
            <a:spLocks noGrp="1"/>
          </p:cNvSpPr>
          <p:nvPr>
            <p:ph type="body" sz="quarter" idx="10"/>
          </p:nvPr>
        </p:nvSpPr>
        <p:spPr>
          <a:xfrm>
            <a:off x="487144" y="935184"/>
            <a:ext cx="10749599" cy="517190"/>
          </a:xfrm>
        </p:spPr>
        <p:txBody>
          <a:bodyPr/>
          <a:lstStyle/>
          <a:p>
            <a:r>
              <a:rPr kumimoji="1" lang="en-US" altLang="zh-CN"/>
              <a:t>1</a:t>
            </a:r>
            <a:r>
              <a:rPr kumimoji="1" lang="zh-CN" altLang="en-US"/>
              <a:t>、</a:t>
            </a:r>
            <a:r>
              <a:rPr lang="zh-CN" altLang="zh-CN" sz="1800" b="1">
                <a:effectLst/>
                <a:latin typeface="微软雅黑" panose="020B0503020204020204" pitchFamily="34" charset="-122"/>
                <a:ea typeface="宋体" panose="02010600030101010101" pitchFamily="2" charset="-122"/>
                <a:cs typeface="宋体" panose="02010600030101010101" pitchFamily="2" charset="-122"/>
              </a:rPr>
              <a:t>数据库</a:t>
            </a:r>
            <a:endParaRPr lang="zh-CN" altLang="zh-CN" sz="1800" b="1">
              <a:effectLst/>
              <a:latin typeface="微软雅黑" panose="020B0503020204020204" pitchFamily="34" charset="-122"/>
              <a:ea typeface="宋体" panose="02010600030101010101" pitchFamily="2" charset="-122"/>
              <a:cs typeface="宋体" panose="02010600030101010101" pitchFamily="2" charset="-122"/>
            </a:endParaRPr>
          </a:p>
        </p:txBody>
      </p:sp>
      <p:sp>
        <p:nvSpPr>
          <p:cNvPr id="9" name="文本框 8"/>
          <p:cNvSpPr txBox="1"/>
          <p:nvPr/>
        </p:nvSpPr>
        <p:spPr>
          <a:xfrm>
            <a:off x="584421" y="1530485"/>
            <a:ext cx="9929509" cy="338554"/>
          </a:xfrm>
          <a:prstGeom prst="rect">
            <a:avLst/>
          </a:prstGeom>
          <a:noFill/>
        </p:spPr>
        <p:txBody>
          <a:bodyPr wrap="square">
            <a:spAutoFit/>
          </a:bodyPr>
          <a:lstStyle/>
          <a:p>
            <a:r>
              <a:rPr lang="zh-CN" altLang="en-US" sz="1600">
                <a:ea typeface="Alibaba PuHuiTi B"/>
              </a:rPr>
              <a:t>数据库（</a:t>
            </a:r>
            <a:r>
              <a:rPr lang="en-US" altLang="zh-CN" sz="1600">
                <a:ea typeface="Alibaba PuHuiTi B"/>
              </a:rPr>
              <a:t>DB</a:t>
            </a:r>
            <a:r>
              <a:rPr lang="zh-CN" altLang="en-US" sz="1600">
                <a:ea typeface="Alibaba PuHuiTi B"/>
              </a:rPr>
              <a:t>）是一个以某种组织方式存储在磁盘上的数据的集合。</a:t>
            </a:r>
            <a:endParaRPr lang="en-US" altLang="zh-CN" sz="1600">
              <a:ea typeface="Alibaba PuHuiTi B"/>
            </a:endParaRPr>
          </a:p>
        </p:txBody>
      </p:sp>
      <p:pic>
        <p:nvPicPr>
          <p:cNvPr id="9220"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250810" y="2159415"/>
            <a:ext cx="5756558" cy="3550722"/>
          </a:xfrm>
          <a:prstGeom prst="rect">
            <a:avLst/>
          </a:prstGeom>
          <a:noFill/>
          <a:extLst>
            <a:ext uri="{909E8E84-426E-40DD-AFC4-6F175D3DCCD1}">
              <a14:hiddenFill xmlns:a14="http://schemas.microsoft.com/office/drawing/2010/main">
                <a:solidFill>
                  <a:srgbClr val="FFFFFF"/>
                </a:solidFill>
              </a14:hiddenFill>
            </a:ext>
          </a:extLst>
        </p:spPr>
      </p:pic>
      <p:pic>
        <p:nvPicPr>
          <p:cNvPr id="12" name="图片 11"/>
          <p:cNvPicPr>
            <a:picLocks noChangeAspect="1"/>
          </p:cNvPicPr>
          <p:nvPr/>
        </p:nvPicPr>
        <p:blipFill>
          <a:blip r:embed="rId2"/>
          <a:stretch>
            <a:fillRect/>
          </a:stretch>
        </p:blipFill>
        <p:spPr>
          <a:xfrm>
            <a:off x="320819" y="2411738"/>
            <a:ext cx="5091296" cy="3046075"/>
          </a:xfrm>
          <a:prstGeom prst="rect">
            <a:avLst/>
          </a:prstGeom>
        </p:spPr>
      </p:pic>
      <p:sp>
        <p:nvSpPr>
          <p:cNvPr id="13" name="箭头: 右 12"/>
          <p:cNvSpPr/>
          <p:nvPr/>
        </p:nvSpPr>
        <p:spPr>
          <a:xfrm>
            <a:off x="5549175" y="3813243"/>
            <a:ext cx="836579" cy="338554"/>
          </a:xfrm>
          <a:prstGeom prst="righ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p>
        </p:txBody>
      </p:sp>
    </p:spTree>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判断</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181969" y="2207484"/>
            <a:ext cx="8478570" cy="397031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输入员工的名字，判断工资的情况。</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proc12_if</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in_ename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result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var_sal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decimal</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7</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var_sal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in_ename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var_sal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10000</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result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试用薪资</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elseif var_sal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30000</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result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转正薪资</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result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元老薪资</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result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proc12_if</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庞统</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1" name="文本框 10"/>
          <p:cNvSpPr txBox="1"/>
          <p:nvPr/>
        </p:nvSpPr>
        <p:spPr>
          <a:xfrm>
            <a:off x="763390" y="162384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-case</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219141" y="2743960"/>
            <a:ext cx="9889461" cy="341632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语法一（类比</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java</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的</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switch</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case_value</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when_value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statement_list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when_value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statement_list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statement_list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case</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语法二：</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case</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search_condition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statement_list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search_condition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statement_list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statement_list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case</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867425" y="2205351"/>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140011" y="1666742"/>
            <a:ext cx="847857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CASE</a:t>
            </a:r>
            <a:r>
              <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是另一个条件判断的语句，类似于编程语言中的</a:t>
            </a:r>
            <a:r>
              <a:rPr kumimoji="0" lang="en-US" altLang="zh-CN"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switch</a:t>
            </a:r>
            <a:r>
              <a:rPr kumimoji="0" lang="zh-CN" altLang="en-US" sz="16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语法</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Tree>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-case</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336226" y="2226046"/>
            <a:ext cx="9907569" cy="427809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en-US"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语法一</a:t>
            </a:r>
            <a:endPar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proc14_case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pay_type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pay_type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微信支付</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支付宝支付</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银行卡支付</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其他方式支付</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proc14_case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proc14_case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4</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867425" y="175789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-case</a:t>
            </a:r>
            <a:endPar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336227" y="2096448"/>
            <a:ext cx="9451936" cy="452431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语法二</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proc_15_case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case</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60</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不及格</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80</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及格</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80</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90</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良好</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90</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score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优秀</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成绩错误</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case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proc_15_case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88</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867425" y="175789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循环</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8" name="文本框 7"/>
          <p:cNvSpPr txBox="1"/>
          <p:nvPr/>
        </p:nvSpPr>
        <p:spPr>
          <a:xfrm>
            <a:off x="887035" y="3407729"/>
            <a:ext cx="6533674" cy="313932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循环分类：</a:t>
            </a:r>
            <a:endParaRPr kumimoji="0" lang="en-US" altLang="zh-CN" sz="18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800" b="0" i="0" u="none" strike="noStrike" kern="1200" cap="none" spc="0" normalizeH="0" baseline="0" noProof="0">
                <a:ln>
                  <a:noFill/>
                </a:ln>
                <a:solidFill>
                  <a:srgbClr val="393939"/>
                </a:solidFill>
                <a:effectLst/>
                <a:uLnTx/>
                <a:uFillTx/>
                <a:latin typeface="PingFang SC"/>
                <a:ea typeface="黑体" panose="02010609060101010101" pitchFamily="49" charset="-122"/>
                <a:cs typeface="+mn-cs"/>
              </a:rPr>
              <a:t>while</a:t>
            </a:r>
            <a:endParaRPr kumimoji="0" lang="en-US" altLang="zh-CN" sz="1800" b="0" i="0" u="none" strike="noStrike" kern="1200" cap="none" spc="0" normalizeH="0" baseline="0" noProof="0">
              <a:ln>
                <a:noFill/>
              </a:ln>
              <a:solidFill>
                <a:srgbClr val="393939"/>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800" b="0" i="0" u="none" strike="noStrike" kern="1200" cap="none" spc="0" normalizeH="0" baseline="0" noProof="0">
                <a:ln>
                  <a:noFill/>
                </a:ln>
                <a:solidFill>
                  <a:srgbClr val="393939"/>
                </a:solidFill>
                <a:effectLst/>
                <a:uLnTx/>
                <a:uFillTx/>
                <a:latin typeface="PingFang SC"/>
                <a:ea typeface="黑体" panose="02010609060101010101" pitchFamily="49" charset="-122"/>
                <a:cs typeface="+mn-cs"/>
              </a:rPr>
              <a:t>repeat</a:t>
            </a:r>
            <a:endParaRPr kumimoji="0" lang="en-US" altLang="zh-CN" sz="1800" b="0" i="0" u="none" strike="noStrike" kern="1200" cap="none" spc="0" normalizeH="0" baseline="0" noProof="0">
              <a:ln>
                <a:noFill/>
              </a:ln>
              <a:solidFill>
                <a:srgbClr val="393939"/>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800" b="0" i="0" u="none" strike="noStrike" kern="1200" cap="none" spc="0" normalizeH="0" baseline="0" noProof="0">
                <a:ln>
                  <a:noFill/>
                </a:ln>
                <a:solidFill>
                  <a:srgbClr val="393939"/>
                </a:solidFill>
                <a:effectLst/>
                <a:uLnTx/>
                <a:uFillTx/>
                <a:latin typeface="PingFang SC"/>
                <a:ea typeface="黑体" panose="02010609060101010101" pitchFamily="49" charset="-122"/>
                <a:cs typeface="+mn-cs"/>
              </a:rPr>
              <a:t>loop</a:t>
            </a:r>
            <a:endParaRPr kumimoji="0" lang="en-US" altLang="zh-CN" sz="1800" b="0" i="0" u="none" strike="noStrike" kern="1200" cap="none" spc="0" normalizeH="0" baseline="0" noProof="0">
              <a:ln>
                <a:noFill/>
              </a:ln>
              <a:solidFill>
                <a:srgbClr val="393939"/>
              </a:solidFill>
              <a:effectLst/>
              <a:uLnTx/>
              <a:uFillTx/>
              <a:latin typeface="PingFang SC"/>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kumimoji="0" lang="en-US" altLang="zh-CN" sz="1800" b="0" i="0" u="none" strike="noStrike" kern="1200" cap="none" spc="0" normalizeH="0" baseline="0" noProof="0">
              <a:ln>
                <a:noFill/>
              </a:ln>
              <a:solidFill>
                <a:srgbClr val="393939"/>
              </a:solidFill>
              <a:effectLst/>
              <a:uLnTx/>
              <a:uFillTx/>
              <a:latin typeface="PingFang SC"/>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br>
              <a:rPr kumimoji="0" lang="zh-CN" altLang="en-US"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br>
            <a:r>
              <a:rPr kumimoji="0" lang="zh-CN" altLang="en-US"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循环控制：</a:t>
            </a:r>
            <a:endParaRPr kumimoji="0" lang="en-US" altLang="zh-CN"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leave </a:t>
            </a:r>
            <a:r>
              <a:rPr kumimoji="0" lang="zh-CN" altLang="en-US"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类似于 </a:t>
            </a:r>
            <a:r>
              <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break</a:t>
            </a:r>
            <a:r>
              <a:rPr kumimoji="0" lang="zh-CN" altLang="en-US"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，跳出，结束当前所在的循环</a:t>
            </a:r>
            <a:endPar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iterate</a:t>
            </a:r>
            <a:r>
              <a:rPr kumimoji="0" lang="zh-CN" altLang="en-US"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类似于 </a:t>
            </a:r>
            <a:r>
              <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continue</a:t>
            </a:r>
            <a:r>
              <a:rPr kumimoji="0" lang="zh-CN" altLang="en-US"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rPr>
              <a:t>，继续，结束本次循环，继续下一次</a:t>
            </a:r>
            <a:endParaRPr kumimoji="0" lang="en-US" altLang="zh-CN"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D4D4D"/>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807905" y="2325986"/>
            <a:ext cx="9672528" cy="646331"/>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循环是一段在程序中只出现一次</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但可能会连续运行多次的代码。</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循环中的代码会运行特定的次数</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或者是运行到特定条件成立时结束循环</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12" name="图片 11"/>
          <p:cNvPicPr>
            <a:picLocks noChangeAspect="1"/>
          </p:cNvPicPr>
          <p:nvPr/>
        </p:nvPicPr>
        <p:blipFill>
          <a:blip r:embed="rId1"/>
          <a:stretch>
            <a:fillRect/>
          </a:stretch>
        </p:blipFill>
        <p:spPr>
          <a:xfrm>
            <a:off x="8690829" y="1956654"/>
            <a:ext cx="3057525" cy="3419475"/>
          </a:xfrm>
          <a:prstGeom prst="rect">
            <a:avLst/>
          </a:prstGeom>
        </p:spPr>
      </p:pic>
      <p:sp>
        <p:nvSpPr>
          <p:cNvPr id="16" name="文本框 15"/>
          <p:cNvSpPr txBox="1"/>
          <p:nvPr/>
        </p:nvSpPr>
        <p:spPr>
          <a:xfrm>
            <a:off x="887035" y="1812960"/>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rPr>
              <a:t>概述：</a:t>
            </a:r>
            <a:endParaRPr kumimoji="0" lang="en-US" altLang="zh-CN" sz="1800" b="0" i="0" u="none" strike="noStrike" kern="1200" cap="none" spc="0" normalizeH="0" baseline="0" noProof="0">
              <a:ln>
                <a:noFill/>
              </a:ln>
              <a:solidFill>
                <a:srgbClr val="FF0000"/>
              </a:solidFill>
              <a:effectLst/>
              <a:uLnTx/>
              <a:uFillTx/>
              <a:latin typeface="PingFang SC"/>
              <a:ea typeface="黑体" panose="02010609060101010101" pitchFamily="49" charset="-122"/>
              <a:cs typeface="+mn-cs"/>
            </a:endParaRPr>
          </a:p>
        </p:txBody>
      </p:sp>
    </p:spTree>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循环</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-while</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989135" y="2145484"/>
            <a:ext cx="8747688" cy="83099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【标</a:t>
            </a:r>
            <a:r>
              <a:rPr kumimoji="0" lang="zh-CN"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签</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循环条件</a:t>
            </a:r>
            <a:r>
              <a:rPr kumimoji="0" lang="zh-CN" altLang="zh-CN" sz="1600" b="0" i="0" u="none" strike="noStrike" kern="0" cap="none" spc="0" normalizeH="0" baseline="0" noProof="0">
                <a:ln>
                  <a:noFill/>
                </a:ln>
                <a:solidFill>
                  <a:srgbClr val="000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do</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循环体</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zh-CN" altLang="zh-CN" sz="1600" b="0" i="0" u="none" strike="noStrike" kern="0" cap="none" spc="0" normalizeH="0" baseline="0" noProof="0">
                <a:ln>
                  <a:noFill/>
                </a:ln>
                <a:solidFill>
                  <a:srgbClr val="000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标</a:t>
            </a:r>
            <a:r>
              <a:rPr kumimoji="0" lang="zh-CN"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签</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867425" y="1616271"/>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867425" y="332790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46041" y="3767250"/>
            <a:ext cx="8833876" cy="174858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创建测试表</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uid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primary_key</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username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循环</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-while</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8" name="文本框 7"/>
          <p:cNvSpPr txBox="1"/>
          <p:nvPr/>
        </p:nvSpPr>
        <p:spPr>
          <a:xfrm>
            <a:off x="867425" y="169548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110492" y="2101232"/>
            <a:ext cx="8747688" cy="375487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存储过程</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endPar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proc16_while1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insertcount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insertcount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do</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uid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username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`password`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'123456'</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proc16_while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循环</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-while</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8" name="文本框 7"/>
          <p:cNvSpPr txBox="1"/>
          <p:nvPr/>
        </p:nvSpPr>
        <p:spPr>
          <a:xfrm>
            <a:off x="867425" y="1776152"/>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163247" y="2262564"/>
            <a:ext cx="8747688" cy="427809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存储过程</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-while + leave</a:t>
            </a: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truncate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proc16_while2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insertcount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insertcount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do</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uid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username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`password`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'123456'</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leave label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proc16_while2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循环</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-while</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8" name="文本框 7"/>
          <p:cNvSpPr txBox="1"/>
          <p:nvPr/>
        </p:nvSpPr>
        <p:spPr>
          <a:xfrm>
            <a:off x="867425" y="163140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207208" y="2145484"/>
            <a:ext cx="8747688" cy="446276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存储过程</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-while+iterate</a:t>
            </a: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truncate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proc16_while3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insertcount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insertcount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do</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iterate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uid</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username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`password`</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'123456'</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proc16_while3</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循环</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-repeat</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013651" y="2527610"/>
            <a:ext cx="9907569" cy="120032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标</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签</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repeat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循环体</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until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条件表达式</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repeat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标</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签</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9" name="文本框 8"/>
          <p:cNvSpPr txBox="1"/>
          <p:nvPr/>
        </p:nvSpPr>
        <p:spPr>
          <a:xfrm>
            <a:off x="782746" y="1908675"/>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a:t>数据库系统</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、数据库应用</a:t>
            </a:r>
            <a:endParaRPr kumimoji="1" lang="zh-CN" altLang="en-US" dirty="0"/>
          </a:p>
        </p:txBody>
      </p:sp>
      <p:sp>
        <p:nvSpPr>
          <p:cNvPr id="6" name="文本占位符 5"/>
          <p:cNvSpPr>
            <a:spLocks noGrp="1"/>
          </p:cNvSpPr>
          <p:nvPr>
            <p:ph type="body" sz="quarter" idx="11"/>
          </p:nvPr>
        </p:nvSpPr>
        <p:spPr>
          <a:xfrm>
            <a:off x="837341" y="1517617"/>
            <a:ext cx="9542072" cy="406403"/>
          </a:xfrm>
        </p:spPr>
        <p:txBody>
          <a:bodyPr/>
          <a:lstStyle/>
          <a:p>
            <a:pPr marL="0" indent="0">
              <a:buNone/>
            </a:pPr>
            <a:r>
              <a:rPr lang="zh-CN" altLang="en-US"/>
              <a:t>数据库应用系统是指基于数据库的应用软件</a:t>
            </a:r>
            <a:endParaRPr lang="zh-CN" altLang="en-US"/>
          </a:p>
        </p:txBody>
      </p:sp>
      <p:pic>
        <p:nvPicPr>
          <p:cNvPr id="9"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82109" y="2114009"/>
            <a:ext cx="7872919" cy="39897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循环</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-repeat</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142215" y="2145484"/>
            <a:ext cx="9907569" cy="3600986"/>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存储过程</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循环控制</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-repeat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mysql7_procedure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truncate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proc18_repeat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insertCount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repeat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uid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username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'123456'</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until  i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insertCount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repeat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循环结束</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proc18_repeat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867425" y="175789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循环</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-loop</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957576" y="2414616"/>
            <a:ext cx="9907569" cy="1754326"/>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标</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签</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loop</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循环体</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条件表达式</a:t>
            </a:r>
            <a:r>
              <a:rPr kumimoji="0" lang="zh-CN" altLang="zh-CN" sz="1800" b="0" i="0" u="none" strike="noStrike" kern="0" cap="none" spc="0" normalizeH="0" baseline="0" noProof="0">
                <a:ln>
                  <a:noFill/>
                </a:ln>
                <a:solidFill>
                  <a:srgbClr val="000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leave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Courier New" panose="02070409020205090404" pitchFamily="49" charset="0"/>
              </a:rPr>
              <a:t>标</a:t>
            </a:r>
            <a:r>
              <a:rPr kumimoji="0" lang="zh-CN"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Courier New" panose="02070409020205090404" pitchFamily="49" charset="0"/>
              </a:rPr>
              <a:t>签</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loop</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867425" y="175789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流程控制</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循环</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-loop+leave</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063925" y="2235453"/>
            <a:ext cx="9907569" cy="378565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存储过程</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循环控制</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-loop</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truncate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proc19_loop</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insertCount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loop</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uid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username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'123456'</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leave label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loop</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循环结束</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proc19_loop</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867425" y="175789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86641" y="132369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游标</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791538" y="3214285"/>
            <a:ext cx="8747688" cy="230832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声明语法</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cursor_name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cursor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select_statement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打开语法</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open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cursor_name</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取值语法</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fetch</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cursor_name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var_name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关闭语法</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cursor_name</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791538" y="2481991"/>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867424" y="1671264"/>
            <a:ext cx="10501029" cy="5835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游标</a:t>
            </a:r>
            <a:r>
              <a:rPr kumimoji="0" lang="en-US" altLang="zh-CN" sz="1600" b="1"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(cursor)</a:t>
            </a:r>
            <a:r>
              <a:rPr kumimoji="0" lang="zh-CN" altLang="en-US" sz="1600" b="1"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是用来存储查询结果集的数据类型 </a:t>
            </a:r>
            <a:r>
              <a:rPr kumimoji="0" lang="en-US" altLang="zh-CN" sz="1600" b="1"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 </a:t>
            </a:r>
            <a:r>
              <a:rPr kumimoji="0" lang="zh-CN" altLang="en-US" sz="1600" b="1"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在存储过程和函数中可以使用光标对结果集进行循环的处理。</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光标的使用包括光标的声明、</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OPEN</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FETCH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和 </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CLOSE.</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Tree>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621810" y="123903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游标</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2107141" y="1239034"/>
            <a:ext cx="8747688" cy="544764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mysql7_procedure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proc20_cursor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in_dname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定义局部变量</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var_empno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var_ename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var_sal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decimal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7</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声明游标</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my_cursor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cursor</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 a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 b</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dname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in_dname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打开游标</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open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my_cursor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通过游标获取每一行数据</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loop</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fetch</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my_cursor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var_empno</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var_sal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var_empno</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var_sal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loop</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关闭游标</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my_cursor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调用存储过程</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proc20_cursor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746580" y="1667675"/>
            <a:ext cx="1163598" cy="34757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95433" y="123565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异常处理</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-HANDLER</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句柄</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1030326" y="2688022"/>
            <a:ext cx="8747688" cy="353943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handler_action HANDLER</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condition_value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condition_value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statement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handler_action</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CONTINUE</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UNDO</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condition_value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mysql_error_code</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condition_name</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SQLWARNING</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FOUND</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SQLEXCEPTION</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721200" y="228237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962757" y="1601007"/>
            <a:ext cx="10449658"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cs typeface="+mn-cs"/>
              </a:rPr>
              <a:t>MySql</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cs typeface="+mn-cs"/>
              </a:rPr>
              <a:t>存储过程也提供了对异常处理的功能：通过定义</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cs typeface="+mn-cs"/>
              </a:rPr>
              <a:t>HANDLER</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cs typeface="+mn-cs"/>
              </a:rPr>
              <a:t>来完成异常声明的实现</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cs typeface="+mn-cs"/>
              </a:rPr>
              <a:t>.</a:t>
            </a:r>
            <a:endPar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000000"/>
                </a:solidFill>
                <a:effectLst/>
                <a:uLnTx/>
                <a:uFillTx/>
                <a:latin typeface="Calibri" panose="020F0502020204030204"/>
                <a:ea typeface="黑体" panose="02010609060101010101" pitchFamily="49" charset="-122"/>
                <a:cs typeface="+mn-cs"/>
                <a:hlinkClick r:id="rId1"/>
              </a:rPr>
              <a:t>官方文档：</a:t>
            </a:r>
            <a:r>
              <a:rPr kumimoji="0" lang="en-US" altLang="zh-CN" sz="1600" b="0" i="0" u="none" strike="noStrike" kern="1200" cap="none" spc="0" normalizeH="0" baseline="0" noProof="0">
                <a:ln>
                  <a:noFill/>
                </a:ln>
                <a:solidFill>
                  <a:srgbClr val="CA0C16"/>
                </a:solidFill>
                <a:effectLst/>
                <a:uLnTx/>
                <a:uFillTx/>
                <a:latin typeface="-apple-system"/>
                <a:ea typeface="黑体" panose="02010609060101010101" pitchFamily="49" charset="-122"/>
                <a:cs typeface="+mn-cs"/>
                <a:hlinkClick r:id="rId1"/>
              </a:rPr>
              <a:t>https://dev.mysql.com/doc/refman/5.7/en/declare-handler.html</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Tree>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86641" y="132369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异常处理</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-HANDLER</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句柄</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8" name="文本框 7"/>
          <p:cNvSpPr txBox="1"/>
          <p:nvPr/>
        </p:nvSpPr>
        <p:spPr>
          <a:xfrm>
            <a:off x="932215" y="2626621"/>
            <a:ext cx="8478570" cy="107721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特别注意：</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在语法中，变量声明、游标声明、handler声明是必须按照先后顺序书写的，否则创建存储过程出错。</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
        <p:nvSpPr>
          <p:cNvPr id="9" name="文本框 8"/>
          <p:cNvSpPr txBox="1"/>
          <p:nvPr/>
        </p:nvSpPr>
        <p:spPr>
          <a:xfrm>
            <a:off x="721200" y="1953152"/>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86641" y="132369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存储过程中的</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handler</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7" name="文本框 6"/>
          <p:cNvSpPr txBox="1"/>
          <p:nvPr/>
        </p:nvSpPr>
        <p:spPr>
          <a:xfrm>
            <a:off x="721200" y="175775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856715" y="1838392"/>
            <a:ext cx="8478570" cy="461664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mysql7_procedure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proc21_cursor_handler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需求：输入一个部门名，查询该部门员工的编号、名字、薪资</a:t>
            </a:r>
            <a:r>
              <a:rPr kumimoji="0" lang="zh-CN" altLang="zh-CN" sz="14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，将查询的结果集添加游标</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proc20_cursor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in_dname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定义局部变量</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var_empno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var_ename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var_sal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decimal</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7</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flag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声明游标</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my_cursor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cursor</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sal</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dept a</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b</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b</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deptno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dname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in_dname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定义句柄，当数据未发现时将标记位设置为</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continue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handler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FOUND</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flag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86641" y="132369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存储过程中的</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handler</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7" name="文本框 6"/>
          <p:cNvSpPr txBox="1"/>
          <p:nvPr/>
        </p:nvSpPr>
        <p:spPr>
          <a:xfrm>
            <a:off x="721200" y="180544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856715" y="1974723"/>
            <a:ext cx="8478570" cy="477053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打开游标</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open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my_cursor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通过游标获取值</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loop</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fetch</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my_cursor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var_empno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var_sal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判断标志位</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flag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var_empno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var_ename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var_sal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leave label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loop</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label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关闭游标</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my_cursor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proc21_cursor_handler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销售部</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86641" y="132369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练习</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7" name="文本框 6"/>
          <p:cNvSpPr txBox="1"/>
          <p:nvPr/>
        </p:nvSpPr>
        <p:spPr>
          <a:xfrm>
            <a:off x="721200" y="1850036"/>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需求</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977181" y="2182908"/>
            <a:ext cx="10493619"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创建下个月的每天对应的表</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user</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_202</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_</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11</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_01、</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user</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_202</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_</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11</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_02、...</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需求描述：</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我们需要用某个表记录很多数据，比如记录某某用户的搜索、购买行为(注意，此处是假设用数据库保存)，当每天记录较多时，如果把所有数据都记录到一张表中太庞大，需要分表，我们的要求是，每天一张表，存当天的统计数据，就要求提前生产这些表——每月月底创建下一个月每天的表！</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6" name="图片 5"/>
          <p:cNvPicPr>
            <a:picLocks noChangeAspect="1"/>
          </p:cNvPicPr>
          <p:nvPr/>
        </p:nvPicPr>
        <p:blipFill>
          <a:blip r:embed="rId1"/>
          <a:stretch>
            <a:fillRect/>
          </a:stretch>
        </p:blipFill>
        <p:spPr>
          <a:xfrm>
            <a:off x="3529990" y="4059063"/>
            <a:ext cx="1295936" cy="2257951"/>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a:t>数据库系统</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、数据库应用</a:t>
            </a:r>
            <a:endParaRPr kumimoji="1" lang="zh-CN" altLang="en-US" dirty="0"/>
          </a:p>
        </p:txBody>
      </p:sp>
      <p:sp>
        <p:nvSpPr>
          <p:cNvPr id="6" name="文本占位符 5"/>
          <p:cNvSpPr>
            <a:spLocks noGrp="1"/>
          </p:cNvSpPr>
          <p:nvPr>
            <p:ph type="body" sz="quarter" idx="11"/>
          </p:nvPr>
        </p:nvSpPr>
        <p:spPr>
          <a:xfrm>
            <a:off x="837341" y="1517617"/>
            <a:ext cx="9542072" cy="406403"/>
          </a:xfrm>
        </p:spPr>
        <p:txBody>
          <a:bodyPr/>
          <a:lstStyle/>
          <a:p>
            <a:pPr marL="0" indent="0">
              <a:buNone/>
            </a:pPr>
            <a:r>
              <a:rPr lang="zh-CN" altLang="en-US"/>
              <a:t>数据库应用系统是指基于数据库的应用软件</a:t>
            </a:r>
            <a:endParaRPr lang="zh-CN" altLang="en-US"/>
          </a:p>
        </p:txBody>
      </p:sp>
      <p:pic>
        <p:nvPicPr>
          <p:cNvPr id="8" name="图片 7"/>
          <p:cNvPicPr>
            <a:picLocks noChangeAspect="1"/>
          </p:cNvPicPr>
          <p:nvPr/>
        </p:nvPicPr>
        <p:blipFill>
          <a:blip r:embed="rId1"/>
          <a:stretch>
            <a:fillRect/>
          </a:stretch>
        </p:blipFill>
        <p:spPr>
          <a:xfrm>
            <a:off x="837341" y="2191830"/>
            <a:ext cx="9142563" cy="3496056"/>
          </a:xfrm>
          <a:prstGeom prst="rect">
            <a:avLst/>
          </a:prstGeom>
        </p:spPr>
      </p:pic>
    </p:spTree>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86641" y="132369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练习</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9" name="文本框 8"/>
          <p:cNvSpPr txBox="1"/>
          <p:nvPr/>
        </p:nvSpPr>
        <p:spPr>
          <a:xfrm>
            <a:off x="721200" y="18626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预备知识</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21142" y="2511616"/>
            <a:ext cx="9415327" cy="264946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PREPARE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stmt_name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preparable_stmt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EXECUTE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stmt_name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USING</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@var_name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@var_name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DEALLOCATE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PREPARE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stmt_name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知识点</a:t>
            </a:r>
            <a:r>
              <a:rPr kumimoji="0" lang="zh-CN" altLang="zh-CN" sz="16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时间的处理</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EXTRACT(unit FROM date)</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截取时间的指定位置值</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DATE_ADD(date,INTERVAL expr unit)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日期运算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LAST_DAY(date)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获取日期的最后一天</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YEAR(date)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返回日期中的年</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MONTH(date)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返回日期的月</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DAYOFMONTH(date)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返回日</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86641" y="132369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练习</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1</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7" name="文本框 6"/>
          <p:cNvSpPr txBox="1"/>
          <p:nvPr/>
        </p:nvSpPr>
        <p:spPr>
          <a:xfrm>
            <a:off x="721200" y="175775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835500" y="2241101"/>
            <a:ext cx="10386032" cy="397031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思路：循环构建表名</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user_2021_11_01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到</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user_2020_11_30</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；并执行</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语句。</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mysql7_procedure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proc22_demo</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procedure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proc22_demo</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next_year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next_month_day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next_month_str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char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next_month_day_str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char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处理每天的表名</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table_name_str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char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t_index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declare create_table_sql varchar(200);</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86641" y="132369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练习</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1</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7" name="文本框 6"/>
          <p:cNvSpPr txBox="1"/>
          <p:nvPr/>
        </p:nvSpPr>
        <p:spPr>
          <a:xfrm>
            <a:off x="721200" y="175775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835500" y="2241101"/>
            <a:ext cx="10386032" cy="424731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获取下个月的年份</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next_year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year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date_add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now</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INTERVAL</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month</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获取下个月是几月</a:t>
            </a:r>
            <a:r>
              <a:rPr kumimoji="0" lang="zh-CN" altLang="zh-CN" sz="12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month</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date_add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now</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INTERVAL</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month</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下个月最后一天是几号</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next_month_day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dayofmonth</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LAST_DAY</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date_add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now</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INTERVAL</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month</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next_month_str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next_month</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next_month_str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next_month</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t_index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next_month_day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do</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t_index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then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next_month_day_str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t_index</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else</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next_month_day_str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t_index</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p:txBody>
      </p:sp>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的存储过程</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86641" y="132369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练习</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1</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7" name="文本框 6"/>
          <p:cNvSpPr txBox="1"/>
          <p:nvPr/>
        </p:nvSpPr>
        <p:spPr>
          <a:xfrm>
            <a:off x="721200" y="175775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902984" y="2096304"/>
            <a:ext cx="10386032" cy="440120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-- 2021_11_01</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table_name_str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next_year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'_'</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next_month_str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'_'</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next_month_day_str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拼接</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create sql</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语句</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@create_table_sql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'create table user_'</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table_name_str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'(`uid` INT ,`ename` varchar(50) ,`information` varchar(50)) COLLATE=\'utf8_general_ci\' ENGINE=InnoDB'</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FROM</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后面不能使用局部变量！</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prepare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create_table_stmt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@create_table_sql</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execute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create_table_stmt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DEALLOCATE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prepare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create_table_stmt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t_index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t_index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call</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proc22_demo</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93296" y="902244"/>
            <a:ext cx="8771021" cy="517190"/>
          </a:xfrm>
        </p:spPr>
        <p:txBody>
          <a:bodyPr/>
          <a:lstStyle/>
          <a:p>
            <a:r>
              <a:rPr lang="en-US" altLang="zh-CN"/>
              <a:t>MySQL</a:t>
            </a:r>
            <a:r>
              <a:rPr lang="zh-CN" altLang="en-US"/>
              <a:t>存储过程</a:t>
            </a:r>
            <a:endParaRPr lang="zh-CN" altLang="en-US" dirty="0"/>
          </a:p>
        </p:txBody>
      </p:sp>
      <p:pic>
        <p:nvPicPr>
          <p:cNvPr id="3" name="图片 2"/>
          <p:cNvPicPr>
            <a:picLocks noChangeAspect="1"/>
          </p:cNvPicPr>
          <p:nvPr/>
        </p:nvPicPr>
        <p:blipFill>
          <a:blip r:embed="rId1"/>
          <a:stretch>
            <a:fillRect/>
          </a:stretch>
        </p:blipFill>
        <p:spPr>
          <a:xfrm>
            <a:off x="5169474" y="1160839"/>
            <a:ext cx="5334806" cy="4603357"/>
          </a:xfrm>
          <a:prstGeom prst="rect">
            <a:avLst/>
          </a:prstGeom>
        </p:spPr>
      </p:pic>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的存储函数</a:t>
            </a:r>
            <a:endParaRPr kumimoji="1" lang="zh-CN" altLang="en-US" dirty="0"/>
          </a:p>
        </p:txBody>
      </p:sp>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22420" y="11957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概述</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1" name="文本框 10"/>
          <p:cNvSpPr txBox="1"/>
          <p:nvPr/>
        </p:nvSpPr>
        <p:spPr>
          <a:xfrm>
            <a:off x="817915" y="2136400"/>
            <a:ext cx="10988961"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存储函数（自定义函数），函数一般用于计算和返回一个值，可以将经常需要使用的计算或功能写成一个函数。</a:t>
            </a:r>
            <a:endPar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存储函数和存储过程一样，都是在数据库中定义一些 </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SQL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语句的集合。</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
        <p:nvSpPr>
          <p:cNvPr id="14" name="文本框 13"/>
          <p:cNvSpPr txBox="1"/>
          <p:nvPr/>
        </p:nvSpPr>
        <p:spPr>
          <a:xfrm>
            <a:off x="721200" y="2896566"/>
            <a:ext cx="10234015" cy="3538220"/>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存储函数与存储过程的区别</a:t>
            </a:r>
            <a:endParaRPr kumimoji="0" lang="en-US" altLang="zh-CN"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1.</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存储函数有且只有一个返回值，而存储过程可以有多个返回值，也可以没有返回值。</a:t>
            </a:r>
            <a:endPar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2.</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存储函数只能有输入参数，而且不能带</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in, </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而存储过程可以有多个</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in,out,inout</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参数。</a:t>
            </a:r>
            <a:endPar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3.</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存储过程中的语句功能更强大，存储过程可以实现很复杂的业务逻辑，而函数有很多限制，如不能在函数中使用</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insert,update,delete,create</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等语句；</a:t>
            </a:r>
            <a:endPar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4.</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存储函数只完成查询的工作，可接受输入参数并返回一个结果，也就是函数实现的功能针对性比较强。</a:t>
            </a:r>
            <a:endPar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5.</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存储过程可以调用存储函数。但函数不能调用存储过程。</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6.</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存储过程一般是作为一个独立的部分来执行</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(call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调用</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。而函数可以作为查询语句的一个部分来调用</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721200" y="168057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0" name="文本框 9"/>
          <p:cNvSpPr txBox="1"/>
          <p:nvPr/>
        </p:nvSpPr>
        <p:spPr>
          <a:xfrm>
            <a:off x="932215" y="2474526"/>
            <a:ext cx="8747688" cy="1754326"/>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function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func_name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param_name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type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returns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type</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characteristic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routine_body</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721200" y="154697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932215" y="2004273"/>
            <a:ext cx="904288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在</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中，创建存储函数使用</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create function</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关键字，其基本形式如下：</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32215" y="4403080"/>
            <a:ext cx="9851781" cy="181588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参数说明：</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（1）func_name ：存储函数的名称。</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（2）param_name type：可选项，指定存储函数的参数。type参数用于指定存储函数的参数类型，该类型可以是MySQL数据库中所有支持的类型。</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（3）RETURNS type：指定返回值的类型。</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（4）characteristic：可选项，指定存储函数的特性。</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（5）routine_body：SQL代码内容。</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0" name="文本框 9"/>
          <p:cNvSpPr txBox="1"/>
          <p:nvPr/>
        </p:nvSpPr>
        <p:spPr>
          <a:xfrm>
            <a:off x="1114984" y="1973549"/>
            <a:ext cx="9286316" cy="397031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database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mydb9_function</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 </a:t>
            </a:r>
            <a:r>
              <a:rPr kumimoji="0" lang="zh-CN" altLang="en-US"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导入测试数据</a:t>
            </a:r>
            <a:endPar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mydb9_function</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global</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log_bin_trust_function_creators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TRUE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信任子程序的创建者</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创建存储函数</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没有输输入参数</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function</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myfunc1_emp</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function</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myfunc1_emp</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returns</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cnt </a:t>
            </a:r>
            <a:r>
              <a:rPr kumimoji="0" lang="en-US" altLang="zh-CN" sz="14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cnt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return</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cnt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调用存储函数</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myfunc1_emp</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721200" y="154697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的存储函数</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0" name="文本框 9"/>
          <p:cNvSpPr txBox="1"/>
          <p:nvPr/>
        </p:nvSpPr>
        <p:spPr>
          <a:xfrm>
            <a:off x="1114984" y="1973549"/>
            <a:ext cx="9286316" cy="353943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创建存储过程</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有输入参数</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function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myfunc2_emp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function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myfunc2_emp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in_empno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returns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declare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out_name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out_name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empno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in_empno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return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out_name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myfunc2_emp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1008</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721200" y="154697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a:t>数据库系统</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、数据库管理系统分类</a:t>
            </a:r>
            <a:endParaRPr kumimoji="1" lang="zh-CN" altLang="en-US" dirty="0"/>
          </a:p>
        </p:txBody>
      </p:sp>
      <p:sp>
        <p:nvSpPr>
          <p:cNvPr id="5" name="文本占位符 1"/>
          <p:cNvSpPr>
            <a:spLocks noGrp="1"/>
          </p:cNvSpPr>
          <p:nvPr>
            <p:ph type="body" sz="quarter" idx="11"/>
          </p:nvPr>
        </p:nvSpPr>
        <p:spPr>
          <a:xfrm>
            <a:off x="710881" y="1646133"/>
            <a:ext cx="10749598" cy="4219575"/>
          </a:xfrm>
        </p:spPr>
        <p:txBody>
          <a:bodyPr/>
          <a:lstStyle/>
          <a:p>
            <a:pPr>
              <a:buFont typeface="Wingdings" panose="05000000000000000000" pitchFamily="2" charset="2"/>
              <a:buChar char="u"/>
            </a:pPr>
            <a:r>
              <a:rPr lang="zh-CN" altLang="en-US"/>
              <a:t>关系型数据库（</a:t>
            </a:r>
            <a:r>
              <a:rPr lang="en-US" altLang="zh-CN"/>
              <a:t>RDBMS</a:t>
            </a:r>
            <a:r>
              <a:rPr lang="zh-CN" altLang="en-US"/>
              <a:t>）</a:t>
            </a:r>
            <a:endParaRPr lang="en-US" altLang="zh-CN"/>
          </a:p>
          <a:p>
            <a:pPr marL="0" indent="0">
              <a:buNone/>
            </a:pPr>
            <a:r>
              <a:rPr lang="en-US" altLang="zh-CN">
                <a:solidFill>
                  <a:schemeClr val="accent1"/>
                </a:solidFill>
                <a:latin typeface="PingFang SC"/>
                <a:ea typeface="Alibaba PuHuiTi B"/>
              </a:rPr>
              <a:t>     1</a:t>
            </a:r>
            <a:r>
              <a:rPr lang="zh-CN" altLang="en-US">
                <a:solidFill>
                  <a:schemeClr val="accent1"/>
                </a:solidFill>
                <a:latin typeface="PingFang SC"/>
                <a:ea typeface="Alibaba PuHuiTi B"/>
              </a:rPr>
              <a:t>、</a:t>
            </a:r>
            <a:r>
              <a:rPr lang="en-US" altLang="zh-CN">
                <a:solidFill>
                  <a:schemeClr val="accent1"/>
                </a:solidFill>
                <a:latin typeface="PingFang SC"/>
                <a:ea typeface="Alibaba PuHuiTi B"/>
              </a:rPr>
              <a:t>Oracle</a:t>
            </a:r>
            <a:r>
              <a:rPr lang="zh-CN" altLang="en-US">
                <a:solidFill>
                  <a:schemeClr val="accent1"/>
                </a:solidFill>
                <a:latin typeface="PingFang SC"/>
                <a:ea typeface="Alibaba PuHuiTi B"/>
              </a:rPr>
              <a:t>数据库 （老大，最挣钱的数据库）</a:t>
            </a:r>
            <a:endParaRPr lang="en-US" altLang="zh-CN">
              <a:solidFill>
                <a:schemeClr val="accent1"/>
              </a:solidFill>
              <a:latin typeface="PingFang SC"/>
              <a:ea typeface="Alibaba PuHuiTi B"/>
            </a:endParaRPr>
          </a:p>
          <a:p>
            <a:pPr marL="0" indent="0">
              <a:buNone/>
            </a:pPr>
            <a:r>
              <a:rPr lang="en-US" altLang="zh-CN">
                <a:solidFill>
                  <a:schemeClr val="accent1"/>
                </a:solidFill>
                <a:latin typeface="PingFang SC"/>
                <a:ea typeface="Alibaba PuHuiTi B"/>
              </a:rPr>
              <a:t>     2</a:t>
            </a:r>
            <a:r>
              <a:rPr lang="zh-CN" altLang="en-US">
                <a:solidFill>
                  <a:schemeClr val="accent1"/>
                </a:solidFill>
                <a:latin typeface="PingFang SC"/>
                <a:ea typeface="Alibaba PuHuiTi B"/>
              </a:rPr>
              <a:t>、</a:t>
            </a:r>
            <a:r>
              <a:rPr lang="en-US" altLang="zh-CN" dirty="0">
                <a:solidFill>
                  <a:schemeClr val="accent1"/>
                </a:solidFill>
                <a:latin typeface="PingFang SC"/>
                <a:ea typeface="Alibaba PuHuiTi B"/>
              </a:rPr>
              <a:t>MySQL</a:t>
            </a:r>
            <a:r>
              <a:rPr lang="zh-CN" altLang="en-US" dirty="0">
                <a:solidFill>
                  <a:schemeClr val="accent1"/>
                </a:solidFill>
                <a:latin typeface="PingFang SC"/>
                <a:ea typeface="Alibaba PuHuiTi B"/>
              </a:rPr>
              <a:t>数据库 （</a:t>
            </a:r>
            <a:r>
              <a:rPr lang="zh-CN" altLang="en-US">
                <a:solidFill>
                  <a:schemeClr val="accent1"/>
                </a:solidFill>
                <a:latin typeface="PingFang SC"/>
                <a:ea typeface="Alibaba PuHuiTi B"/>
              </a:rPr>
              <a:t>最流行中型数据库））</a:t>
            </a:r>
            <a:endParaRPr lang="zh-CN" altLang="en-US" dirty="0">
              <a:solidFill>
                <a:schemeClr val="accent1"/>
              </a:solidFill>
              <a:latin typeface="PingFang SC"/>
              <a:ea typeface="Alibaba PuHuiTi B"/>
            </a:endParaRPr>
          </a:p>
          <a:p>
            <a:pPr marL="0" indent="0">
              <a:buNone/>
            </a:pPr>
            <a:r>
              <a:rPr lang="en-US" altLang="zh-CN">
                <a:solidFill>
                  <a:schemeClr val="accent1"/>
                </a:solidFill>
                <a:latin typeface="PingFang SC"/>
                <a:ea typeface="Alibaba PuHuiTi B"/>
              </a:rPr>
              <a:t>     3</a:t>
            </a:r>
            <a:r>
              <a:rPr lang="zh-CN" altLang="en-US">
                <a:solidFill>
                  <a:schemeClr val="accent1"/>
                </a:solidFill>
                <a:latin typeface="PingFang SC"/>
                <a:ea typeface="Alibaba PuHuiTi B"/>
              </a:rPr>
              <a:t>、</a:t>
            </a:r>
            <a:r>
              <a:rPr lang="en-US" altLang="zh-CN" dirty="0">
                <a:solidFill>
                  <a:schemeClr val="accent1"/>
                </a:solidFill>
                <a:latin typeface="PingFang SC"/>
                <a:ea typeface="Alibaba PuHuiTi B"/>
              </a:rPr>
              <a:t>SQL server</a:t>
            </a:r>
            <a:r>
              <a:rPr lang="zh-CN" altLang="en-US">
                <a:solidFill>
                  <a:schemeClr val="accent1"/>
                </a:solidFill>
                <a:latin typeface="PingFang SC"/>
                <a:ea typeface="Alibaba PuHuiTi B"/>
              </a:rPr>
              <a:t>数据库 （</a:t>
            </a:r>
            <a:r>
              <a:rPr lang="en-US" altLang="zh-CN" dirty="0">
                <a:solidFill>
                  <a:schemeClr val="accent1"/>
                </a:solidFill>
                <a:latin typeface="PingFang SC"/>
                <a:ea typeface="Alibaba PuHuiTi B"/>
              </a:rPr>
              <a:t>Windows</a:t>
            </a:r>
            <a:r>
              <a:rPr lang="zh-CN" altLang="en-US" dirty="0">
                <a:solidFill>
                  <a:schemeClr val="accent1"/>
                </a:solidFill>
                <a:latin typeface="PingFang SC"/>
                <a:ea typeface="Alibaba PuHuiTi B"/>
              </a:rPr>
              <a:t>上最好的</a:t>
            </a:r>
            <a:r>
              <a:rPr lang="zh-CN" altLang="en-US">
                <a:solidFill>
                  <a:schemeClr val="accent1"/>
                </a:solidFill>
                <a:latin typeface="PingFang SC"/>
                <a:ea typeface="Alibaba PuHuiTi B"/>
              </a:rPr>
              <a:t>数据库）</a:t>
            </a:r>
            <a:endParaRPr lang="en-US" altLang="zh-CN" dirty="0">
              <a:solidFill>
                <a:schemeClr val="accent1"/>
              </a:solidFill>
              <a:latin typeface="PingFang SC"/>
              <a:ea typeface="Alibaba PuHuiTi B"/>
            </a:endParaRPr>
          </a:p>
          <a:p>
            <a:pPr marL="0" indent="0">
              <a:buNone/>
            </a:pPr>
            <a:r>
              <a:rPr lang="en-US" altLang="zh-CN">
                <a:solidFill>
                  <a:schemeClr val="accent1"/>
                </a:solidFill>
                <a:latin typeface="PingFang SC"/>
                <a:ea typeface="Alibaba PuHuiTi B"/>
              </a:rPr>
              <a:t>     4</a:t>
            </a:r>
            <a:r>
              <a:rPr lang="zh-CN" altLang="en-US">
                <a:solidFill>
                  <a:schemeClr val="accent1"/>
                </a:solidFill>
                <a:latin typeface="PingFang SC"/>
                <a:ea typeface="Alibaba PuHuiTi B"/>
              </a:rPr>
              <a:t>、</a:t>
            </a:r>
            <a:r>
              <a:rPr lang="en-US" altLang="zh-CN" dirty="0">
                <a:solidFill>
                  <a:schemeClr val="accent1"/>
                </a:solidFill>
                <a:latin typeface="PingFang SC"/>
                <a:ea typeface="Alibaba PuHuiTi B"/>
              </a:rPr>
              <a:t>PostgreSQL</a:t>
            </a:r>
            <a:r>
              <a:rPr lang="zh-CN" altLang="en-US" dirty="0">
                <a:solidFill>
                  <a:schemeClr val="accent1"/>
                </a:solidFill>
                <a:latin typeface="PingFang SC"/>
                <a:ea typeface="Alibaba PuHuiTi B"/>
              </a:rPr>
              <a:t>（功能最强大的开源</a:t>
            </a:r>
            <a:r>
              <a:rPr lang="zh-CN" altLang="en-US">
                <a:solidFill>
                  <a:schemeClr val="accent1"/>
                </a:solidFill>
                <a:latin typeface="PingFang SC"/>
                <a:ea typeface="Alibaba PuHuiTi B"/>
              </a:rPr>
              <a:t>数据库）</a:t>
            </a:r>
            <a:endParaRPr lang="en-US" altLang="zh-CN">
              <a:solidFill>
                <a:schemeClr val="accent1"/>
              </a:solidFill>
              <a:latin typeface="PingFang SC"/>
              <a:ea typeface="Alibaba PuHuiTi B"/>
            </a:endParaRPr>
          </a:p>
          <a:p>
            <a:pPr marL="0" indent="0">
              <a:buNone/>
            </a:pPr>
            <a:r>
              <a:rPr lang="en-US" altLang="zh-CN">
                <a:solidFill>
                  <a:schemeClr val="accent1"/>
                </a:solidFill>
                <a:latin typeface="PingFang SC"/>
                <a:ea typeface="Alibaba PuHuiTi B"/>
              </a:rPr>
              <a:t>     5</a:t>
            </a:r>
            <a:r>
              <a:rPr lang="zh-CN" altLang="en-US">
                <a:solidFill>
                  <a:schemeClr val="accent1"/>
                </a:solidFill>
                <a:latin typeface="PingFang SC"/>
                <a:ea typeface="Alibaba PuHuiTi B"/>
              </a:rPr>
              <a:t>、</a:t>
            </a:r>
            <a:r>
              <a:rPr lang="en-US" altLang="zh-CN">
                <a:solidFill>
                  <a:schemeClr val="accent1"/>
                </a:solidFill>
                <a:latin typeface="PingFang SC"/>
                <a:ea typeface="Alibaba PuHuiTi B"/>
              </a:rPr>
              <a:t>SQLite</a:t>
            </a:r>
            <a:r>
              <a:rPr lang="zh-CN" altLang="en-US">
                <a:solidFill>
                  <a:schemeClr val="accent1"/>
                </a:solidFill>
                <a:latin typeface="PingFang SC"/>
                <a:ea typeface="Alibaba PuHuiTi B"/>
              </a:rPr>
              <a:t>（最流行的嵌入式数据库）</a:t>
            </a:r>
            <a:endParaRPr lang="en-US" altLang="zh-CN">
              <a:solidFill>
                <a:schemeClr val="accent1"/>
              </a:solidFill>
              <a:latin typeface="PingFang SC"/>
              <a:ea typeface="Alibaba PuHuiTi B"/>
            </a:endParaRPr>
          </a:p>
          <a:p>
            <a:pPr marL="0" indent="0">
              <a:buNone/>
            </a:pPr>
            <a:endParaRPr lang="en-US" altLang="zh-CN" dirty="0"/>
          </a:p>
          <a:p>
            <a:pPr>
              <a:buFont typeface="Wingdings" panose="05000000000000000000" pitchFamily="2" charset="2"/>
              <a:buChar char="u"/>
            </a:pPr>
            <a:r>
              <a:rPr lang="zh-CN" altLang="en-US" dirty="0"/>
              <a:t>非关系型数据库</a:t>
            </a:r>
            <a:r>
              <a:rPr lang="en-US" altLang="zh-CN" dirty="0"/>
              <a:t>(NoSQL)</a:t>
            </a:r>
            <a:endParaRPr lang="en-US" altLang="zh-CN" dirty="0"/>
          </a:p>
          <a:p>
            <a:pPr>
              <a:buFont typeface="Wingdings" panose="05000000000000000000" pitchFamily="2" charset="2"/>
              <a:buChar char="u"/>
            </a:pPr>
            <a:endParaRPr lang="zh-CN" altLang="en-US" dirty="0"/>
          </a:p>
        </p:txBody>
      </p:sp>
      <p:pic>
        <p:nvPicPr>
          <p:cNvPr id="11268"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755706" y="502784"/>
            <a:ext cx="2221402" cy="1301634"/>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762" y="1382962"/>
            <a:ext cx="2354093" cy="1301634"/>
          </a:xfrm>
          <a:prstGeom prst="rect">
            <a:avLst/>
          </a:prstGeom>
          <a:noFill/>
          <a:extLst>
            <a:ext uri="{909E8E84-426E-40DD-AFC4-6F175D3DCCD1}">
              <a14:hiddenFill xmlns:a14="http://schemas.microsoft.com/office/drawing/2010/main">
                <a:solidFill>
                  <a:srgbClr val="FFFFFF"/>
                </a:solidFill>
              </a14:hiddenFill>
            </a:ext>
          </a:extLst>
        </p:spPr>
      </p:pic>
      <p:pic>
        <p:nvPicPr>
          <p:cNvPr id="11272"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94791" y="2447856"/>
            <a:ext cx="2634531" cy="1254057"/>
          </a:xfrm>
          <a:prstGeom prst="rect">
            <a:avLst/>
          </a:prstGeom>
          <a:noFill/>
          <a:extLst>
            <a:ext uri="{909E8E84-426E-40DD-AFC4-6F175D3DCCD1}">
              <a14:hiddenFill xmlns:a14="http://schemas.microsoft.com/office/drawing/2010/main">
                <a:solidFill>
                  <a:srgbClr val="FFFFFF"/>
                </a:solidFill>
              </a14:hiddenFill>
            </a:ext>
          </a:extLst>
        </p:spPr>
      </p:pic>
      <p:pic>
        <p:nvPicPr>
          <p:cNvPr id="11274" name="Picture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09580" y="4940905"/>
            <a:ext cx="2252931" cy="1068265"/>
          </a:xfrm>
          <a:prstGeom prst="rect">
            <a:avLst/>
          </a:prstGeom>
          <a:noFill/>
          <a:extLst>
            <a:ext uri="{909E8E84-426E-40DD-AFC4-6F175D3DCCD1}">
              <a14:hiddenFill xmlns:a14="http://schemas.microsoft.com/office/drawing/2010/main">
                <a:solidFill>
                  <a:srgbClr val="FFFFFF"/>
                </a:solidFill>
              </a14:hiddenFill>
            </a:ext>
          </a:extLst>
        </p:spPr>
      </p:pic>
      <p:pic>
        <p:nvPicPr>
          <p:cNvPr id="11276" name="Picture 1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09580" y="3644776"/>
            <a:ext cx="2252931" cy="105725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的触发器</a:t>
            </a:r>
            <a:endParaRPr kumimoji="1" lang="zh-CN" altLang="en-US" dirty="0"/>
          </a:p>
        </p:txBody>
      </p:sp>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22420" y="11957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概述</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1" name="文本框 10"/>
          <p:cNvSpPr txBox="1"/>
          <p:nvPr/>
        </p:nvSpPr>
        <p:spPr>
          <a:xfrm>
            <a:off x="817915" y="2136400"/>
            <a:ext cx="10988961" cy="2031325"/>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触发器，就是一种特殊的存储过程。触发器和存储过程一样是一个能够完成特定功能、存储在数据库服务器上的</a:t>
            </a:r>
            <a:r>
              <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SQL</a:t>
            </a: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片段，但是触发器无需调用，当对数据库表中的数据执行</a:t>
            </a:r>
            <a:r>
              <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DML</a:t>
            </a: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操作时自动触发这个</a:t>
            </a:r>
            <a:r>
              <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SQL</a:t>
            </a: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片段的执行，无需手动条用。</a:t>
            </a:r>
            <a:endPar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在</a:t>
            </a:r>
            <a:r>
              <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MySQL</a:t>
            </a: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中，只有执行</a:t>
            </a:r>
            <a:r>
              <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insert,delete,update</a:t>
            </a: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操作时才能触发触发器的执行</a:t>
            </a:r>
            <a:endPar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触发器的这种特性可以协助应用在数据库端确保数据的完整性 </a:t>
            </a:r>
            <a:r>
              <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a:t>
            </a: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日志记录 </a:t>
            </a:r>
            <a:r>
              <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a:t>
            </a: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数据校验等操作 。</a:t>
            </a:r>
            <a:endPar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使用别名 </a:t>
            </a:r>
            <a:r>
              <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OLD </a:t>
            </a: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和 </a:t>
            </a:r>
            <a:r>
              <a:rPr kumimoji="0" lang="en-US" altLang="zh-CN"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NEW </a:t>
            </a:r>
            <a:r>
              <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来引用触发器中发生变化的记录内容，这与其他的数据库是相似的。现在触发器还只支持行级触发，不支持语句级触发。</a:t>
            </a:r>
            <a:endParaRPr kumimoji="0" lang="zh-CN" altLang="en-US" sz="14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
        <p:nvSpPr>
          <p:cNvPr id="15" name="文本框 14"/>
          <p:cNvSpPr txBox="1"/>
          <p:nvPr/>
        </p:nvSpPr>
        <p:spPr>
          <a:xfrm>
            <a:off x="721200" y="168057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05641" y="4167725"/>
            <a:ext cx="4002138" cy="24537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22420" y="11957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概述</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1" name="文本框 10"/>
          <p:cNvSpPr txBox="1"/>
          <p:nvPr/>
        </p:nvSpPr>
        <p:spPr>
          <a:xfrm>
            <a:off x="888253" y="2346612"/>
            <a:ext cx="10988961" cy="181588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1</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、什么条件会触发：</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I</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D</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U</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2</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、什么时候触发：在增删改前或者后</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3</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、触发频率：针对每一行执行</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4</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、触发器定义在表上，附着在表上</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
        <p:nvSpPr>
          <p:cNvPr id="15" name="文本框 14"/>
          <p:cNvSpPr txBox="1"/>
          <p:nvPr/>
        </p:nvSpPr>
        <p:spPr>
          <a:xfrm>
            <a:off x="721200" y="170190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触发器的特性</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22420" y="11957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创建触发器</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5" name="文本框 14"/>
          <p:cNvSpPr txBox="1"/>
          <p:nvPr/>
        </p:nvSpPr>
        <p:spPr>
          <a:xfrm>
            <a:off x="721200" y="170190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721200" y="2114922"/>
            <a:ext cx="612823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1、创建只有一个执行语句的触发器</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
        <p:nvSpPr>
          <p:cNvPr id="9" name="文本框 8"/>
          <p:cNvSpPr txBox="1"/>
          <p:nvPr/>
        </p:nvSpPr>
        <p:spPr>
          <a:xfrm>
            <a:off x="804495" y="2672670"/>
            <a:ext cx="10269184" cy="83099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trigger</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触发器名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before</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after </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触发事件</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on</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表名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for</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each</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row</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执行语句</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721200" y="3803909"/>
            <a:ext cx="612823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2</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、创建有多个执行语句的触发器</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
        <p:nvSpPr>
          <p:cNvPr id="16" name="文本框 15"/>
          <p:cNvSpPr txBox="1"/>
          <p:nvPr/>
        </p:nvSpPr>
        <p:spPr>
          <a:xfrm>
            <a:off x="804495" y="4338777"/>
            <a:ext cx="10269184" cy="132343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trigger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Courier New" panose="02070409020205090404" pitchFamily="49" charset="0"/>
              </a:rPr>
              <a:t>触发器名</a:t>
            </a:r>
            <a:r>
              <a:rPr kumimoji="0" lang="zh-CN" altLang="zh-CN" sz="1600" b="0" i="0" u="none" strike="noStrike" kern="0" cap="none" spc="0" normalizeH="0" baseline="0" noProof="0">
                <a:ln>
                  <a:noFill/>
                </a:ln>
                <a:solidFill>
                  <a:srgbClr val="000000"/>
                </a:solidFill>
                <a:effectLst/>
                <a:uLnTx/>
                <a:uFillTx/>
                <a:latin typeface="等线" panose="02010600030101010101" charset="-122"/>
                <a:ea typeface="Alibaba PuHuiTi B"/>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before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after  </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触发事件</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endPar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Courier New" panose="02070409020205090404" pitchFamily="49" charset="0"/>
              </a:rPr>
              <a:t>表名</a:t>
            </a:r>
            <a:r>
              <a:rPr kumimoji="0" lang="zh-CN" altLang="zh-CN" sz="1600" b="0" i="0" u="none" strike="noStrike" kern="0" cap="none" spc="0" normalizeH="0" baseline="0" noProof="0">
                <a:ln>
                  <a:noFill/>
                </a:ln>
                <a:solidFill>
                  <a:srgbClr val="000000"/>
                </a:solidFill>
                <a:effectLst/>
                <a:uLnTx/>
                <a:uFillTx/>
                <a:latin typeface="等线" panose="02010600030101010101" charset="-122"/>
                <a:ea typeface="Alibaba PuHuiTi B"/>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for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each</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row</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begin</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zh-CN"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Courier New" panose="02070409020205090404" pitchFamily="49" charset="0"/>
              </a:rPr>
              <a:t>执行语句列表</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end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p:txBody>
      </p:sp>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22420" y="11957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创建触发器</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5" name="文本框 14"/>
          <p:cNvSpPr txBox="1"/>
          <p:nvPr/>
        </p:nvSpPr>
        <p:spPr>
          <a:xfrm>
            <a:off x="721200" y="170190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73394" y="2177246"/>
            <a:ext cx="10185889" cy="4031873"/>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数据准备</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database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mydb10_trigger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mydb10_trigger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用户表</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uid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username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用户信息操作日志表</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user_logs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auto_increment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time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timestamp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log_text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255</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22420" y="11957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创建触发器</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5" name="文本框 14"/>
          <p:cNvSpPr txBox="1"/>
          <p:nvPr/>
        </p:nvSpPr>
        <p:spPr>
          <a:xfrm>
            <a:off x="721200" y="170190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73394" y="2177246"/>
            <a:ext cx="10185889" cy="313932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如果触发器存在，则先删除</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trigger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trigger_test1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创建触发器</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trigger_test1</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trigger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trigger_test1</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after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触发时机：当添加</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表数据时触发</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each</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user_logs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now</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有新用户注册</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添加数据，触发器自动执行并添加日志代码</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张三</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'123456'</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22420" y="11957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创建触发器</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5" name="文本框 14"/>
          <p:cNvSpPr txBox="1"/>
          <p:nvPr/>
        </p:nvSpPr>
        <p:spPr>
          <a:xfrm>
            <a:off x="721200" y="170190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73394" y="2177246"/>
            <a:ext cx="10185889" cy="452431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如果触发器</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trigger_test2</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存在，则先删除</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trigger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trigger_test2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 </a:t>
            </a:r>
            <a:r>
              <a:rPr kumimoji="0" lang="zh-CN" altLang="en-US"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创建触发器</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trigger_test2</a:t>
            </a:r>
            <a:endPar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trigger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trigger_test2</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after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update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触发时机：当修改</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表数据时触发</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each</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每一行</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user_logs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now</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用户修改发生了修改</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end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delimiter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添加数据，触发器自动执行并添加日志代码</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update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'888888'</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uid</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22420" y="11957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-NEW</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与</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OLD</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5" name="文本框 14"/>
          <p:cNvSpPr txBox="1"/>
          <p:nvPr/>
        </p:nvSpPr>
        <p:spPr>
          <a:xfrm>
            <a:off x="721200" y="161248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576628" y="2095981"/>
            <a:ext cx="11038743"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中定义了 </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NEW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和 </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OLD</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，用来表示触发器的所在表中，触发了触发器的那一行数据，来引用触发器中发生变化的记录内容，具体地：</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graphicFrame>
        <p:nvGraphicFramePr>
          <p:cNvPr id="5" name="表格 5"/>
          <p:cNvGraphicFramePr>
            <a:graphicFrameLocks noGrp="1"/>
          </p:cNvGraphicFramePr>
          <p:nvPr/>
        </p:nvGraphicFramePr>
        <p:xfrm>
          <a:off x="788974" y="2954215"/>
          <a:ext cx="9445272" cy="2206869"/>
        </p:xfrm>
        <a:graphic>
          <a:graphicData uri="http://schemas.openxmlformats.org/drawingml/2006/table">
            <a:tbl>
              <a:tblPr firstRow="1" bandRow="1">
                <a:tableStyleId>{5C22544A-7EE6-4342-B048-85BDC9FD1C3A}</a:tableStyleId>
              </a:tblPr>
              <a:tblGrid>
                <a:gridCol w="4722636"/>
                <a:gridCol w="4722636"/>
              </a:tblGrid>
              <a:tr h="532269">
                <a:tc>
                  <a:txBody>
                    <a:bodyPr/>
                    <a:lstStyle/>
                    <a:p>
                      <a:pPr algn="ctr"/>
                      <a:r>
                        <a:rPr lang="zh-CN" altLang="en-US" sz="1600"/>
                        <a:t>触发器类型 </a:t>
                      </a:r>
                      <a:endParaRPr lang="en-US" altLang="zh-CN" sz="1600"/>
                    </a:p>
                  </a:txBody>
                  <a:tcPr/>
                </a:tc>
                <a:tc>
                  <a:txBody>
                    <a:bodyPr/>
                    <a:lstStyle/>
                    <a:p>
                      <a:r>
                        <a:rPr lang="zh-CN" altLang="en-US" sz="1600"/>
                        <a:t>触发器类型</a:t>
                      </a:r>
                      <a:r>
                        <a:rPr lang="en-US" altLang="zh-CN" sz="1600"/>
                        <a:t>NEW </a:t>
                      </a:r>
                      <a:r>
                        <a:rPr lang="zh-CN" altLang="en-US" sz="1600"/>
                        <a:t>和 </a:t>
                      </a:r>
                      <a:r>
                        <a:rPr lang="en-US" altLang="zh-CN" sz="1600"/>
                        <a:t>OLD</a:t>
                      </a:r>
                      <a:r>
                        <a:rPr lang="zh-CN" altLang="en-US" sz="1600"/>
                        <a:t>的使用</a:t>
                      </a:r>
                      <a:endParaRPr lang="zh-CN" altLang="en-US" sz="1600"/>
                    </a:p>
                  </a:txBody>
                  <a:tcPr/>
                </a:tc>
              </a:tr>
              <a:tr h="532269">
                <a:tc>
                  <a:txBody>
                    <a:bodyPr/>
                    <a:lstStyle/>
                    <a:p>
                      <a:pPr algn="ctr"/>
                      <a:r>
                        <a:rPr lang="en-US" altLang="zh-CN" sz="1600"/>
                        <a:t>INSERT </a:t>
                      </a:r>
                      <a:r>
                        <a:rPr lang="zh-CN" altLang="en-US" sz="1600"/>
                        <a:t>型触发器</a:t>
                      </a:r>
                      <a:endParaRPr lang="zh-CN" altLang="en-US" sz="1600"/>
                    </a:p>
                  </a:txBody>
                  <a:tcPr/>
                </a:tc>
                <a:tc>
                  <a:txBody>
                    <a:bodyPr/>
                    <a:lstStyle/>
                    <a:p>
                      <a:pPr marL="0" algn="l" defTabSz="1219200" rtl="0" eaLnBrk="1" latinLnBrk="0" hangingPunct="1"/>
                      <a:r>
                        <a:rPr lang="en-US" altLang="zh-CN" sz="1600" kern="1200">
                          <a:solidFill>
                            <a:schemeClr val="dk1"/>
                          </a:solidFill>
                          <a:latin typeface="+mn-lt"/>
                          <a:ea typeface="+mn-ea"/>
                          <a:cs typeface="+mn-cs"/>
                        </a:rPr>
                        <a:t>NEW </a:t>
                      </a:r>
                      <a:r>
                        <a:rPr lang="zh-CN" altLang="en-US" sz="1600" kern="1200">
                          <a:solidFill>
                            <a:schemeClr val="dk1"/>
                          </a:solidFill>
                          <a:latin typeface="+mn-lt"/>
                          <a:ea typeface="+mn-ea"/>
                          <a:cs typeface="+mn-cs"/>
                        </a:rPr>
                        <a:t>表示将要或者已经新增的数据</a:t>
                      </a:r>
                      <a:endParaRPr lang="zh-CN" altLang="en-US" sz="1600" kern="1200">
                        <a:solidFill>
                          <a:schemeClr val="dk1"/>
                        </a:solidFill>
                        <a:latin typeface="+mn-lt"/>
                        <a:ea typeface="+mn-ea"/>
                        <a:cs typeface="+mn-cs"/>
                      </a:endParaRPr>
                    </a:p>
                  </a:txBody>
                  <a:tcPr/>
                </a:tc>
              </a:tr>
              <a:tr h="610062">
                <a:tc>
                  <a:txBody>
                    <a:bodyPr/>
                    <a:lstStyle/>
                    <a:p>
                      <a:pPr marL="0" algn="ctr" defTabSz="1219200" rtl="0" eaLnBrk="1" latinLnBrk="0" hangingPunct="1"/>
                      <a:r>
                        <a:rPr lang="en-US" altLang="zh-CN" sz="1600" kern="1200">
                          <a:solidFill>
                            <a:schemeClr val="dk1"/>
                          </a:solidFill>
                          <a:latin typeface="+mn-lt"/>
                          <a:ea typeface="+mn-ea"/>
                          <a:cs typeface="+mn-cs"/>
                        </a:rPr>
                        <a:t>UPDATE </a:t>
                      </a:r>
                      <a:r>
                        <a:rPr lang="zh-CN" altLang="en-US" sz="1600" kern="1200">
                          <a:solidFill>
                            <a:schemeClr val="dk1"/>
                          </a:solidFill>
                          <a:latin typeface="+mn-lt"/>
                          <a:ea typeface="+mn-ea"/>
                          <a:cs typeface="+mn-cs"/>
                        </a:rPr>
                        <a:t>型触发器</a:t>
                      </a:r>
                      <a:endParaRPr lang="zh-CN" altLang="en-US" sz="1600" kern="1200">
                        <a:solidFill>
                          <a:schemeClr val="dk1"/>
                        </a:solidFill>
                        <a:latin typeface="+mn-lt"/>
                        <a:ea typeface="+mn-ea"/>
                        <a:cs typeface="+mn-cs"/>
                      </a:endParaRPr>
                    </a:p>
                  </a:txBody>
                  <a:tcPr/>
                </a:tc>
                <a:tc>
                  <a:txBody>
                    <a:bodyPr/>
                    <a:lstStyle/>
                    <a:p>
                      <a:r>
                        <a:rPr lang="en-US" altLang="zh-CN" sz="1600" kern="1200">
                          <a:solidFill>
                            <a:schemeClr val="dk1"/>
                          </a:solidFill>
                          <a:latin typeface="+mn-lt"/>
                          <a:ea typeface="+mn-ea"/>
                          <a:cs typeface="+mn-cs"/>
                        </a:rPr>
                        <a:t>OLD </a:t>
                      </a:r>
                      <a:r>
                        <a:rPr lang="zh-CN" altLang="en-US" sz="1600" kern="1200">
                          <a:solidFill>
                            <a:schemeClr val="dk1"/>
                          </a:solidFill>
                          <a:latin typeface="+mn-lt"/>
                          <a:ea typeface="+mn-ea"/>
                          <a:cs typeface="+mn-cs"/>
                        </a:rPr>
                        <a:t>表示修改之前的数据 </a:t>
                      </a:r>
                      <a:r>
                        <a:rPr lang="en-US" altLang="zh-CN" sz="1600" kern="1200">
                          <a:solidFill>
                            <a:schemeClr val="dk1"/>
                          </a:solidFill>
                          <a:latin typeface="+mn-lt"/>
                          <a:ea typeface="+mn-ea"/>
                          <a:cs typeface="+mn-cs"/>
                        </a:rPr>
                        <a:t>, NEW </a:t>
                      </a:r>
                      <a:r>
                        <a:rPr lang="zh-CN" altLang="en-US" sz="1600" kern="1200">
                          <a:solidFill>
                            <a:schemeClr val="dk1"/>
                          </a:solidFill>
                          <a:latin typeface="+mn-lt"/>
                          <a:ea typeface="+mn-ea"/>
                          <a:cs typeface="+mn-cs"/>
                        </a:rPr>
                        <a:t>表示将要或已经修改后的数据</a:t>
                      </a:r>
                      <a:endParaRPr lang="zh-CN" altLang="en-US" sz="1600" kern="1200">
                        <a:solidFill>
                          <a:schemeClr val="dk1"/>
                        </a:solidFill>
                        <a:latin typeface="+mn-lt"/>
                        <a:ea typeface="+mn-ea"/>
                        <a:cs typeface="+mn-cs"/>
                      </a:endParaRPr>
                    </a:p>
                  </a:txBody>
                  <a:tcPr/>
                </a:tc>
              </a:tr>
              <a:tr h="532269">
                <a:tc>
                  <a:txBody>
                    <a:bodyPr/>
                    <a:lstStyle/>
                    <a:p>
                      <a:pPr marL="0" algn="ctr" defTabSz="1219200" rtl="0" eaLnBrk="1" latinLnBrk="0" hangingPunct="1"/>
                      <a:r>
                        <a:rPr lang="en-US" altLang="zh-CN" sz="1600" kern="1200">
                          <a:solidFill>
                            <a:schemeClr val="dk1"/>
                          </a:solidFill>
                          <a:latin typeface="+mn-lt"/>
                          <a:ea typeface="+mn-ea"/>
                          <a:cs typeface="+mn-cs"/>
                        </a:rPr>
                        <a:t>DELETE </a:t>
                      </a:r>
                      <a:r>
                        <a:rPr lang="zh-CN" altLang="en-US" sz="1600" kern="1200">
                          <a:solidFill>
                            <a:schemeClr val="dk1"/>
                          </a:solidFill>
                          <a:latin typeface="+mn-lt"/>
                          <a:ea typeface="+mn-ea"/>
                          <a:cs typeface="+mn-cs"/>
                        </a:rPr>
                        <a:t>型触发器</a:t>
                      </a:r>
                      <a:endParaRPr lang="zh-CN" altLang="en-US" sz="1600" kern="1200">
                        <a:solidFill>
                          <a:schemeClr val="dk1"/>
                        </a:solidFill>
                        <a:latin typeface="+mn-lt"/>
                        <a:ea typeface="+mn-ea"/>
                        <a:cs typeface="+mn-cs"/>
                      </a:endParaRPr>
                    </a:p>
                  </a:txBody>
                  <a:tcPr/>
                </a:tc>
                <a:tc>
                  <a:txBody>
                    <a:bodyPr/>
                    <a:lstStyle/>
                    <a:p>
                      <a:r>
                        <a:rPr lang="en-US" altLang="zh-CN" sz="1600" kern="1200">
                          <a:solidFill>
                            <a:schemeClr val="dk1"/>
                          </a:solidFill>
                          <a:latin typeface="+mn-lt"/>
                          <a:ea typeface="+mn-ea"/>
                          <a:cs typeface="+mn-cs"/>
                        </a:rPr>
                        <a:t>OLD </a:t>
                      </a:r>
                      <a:r>
                        <a:rPr lang="zh-CN" altLang="en-US" sz="1600" kern="1200">
                          <a:solidFill>
                            <a:schemeClr val="dk1"/>
                          </a:solidFill>
                          <a:latin typeface="+mn-lt"/>
                          <a:ea typeface="+mn-ea"/>
                          <a:cs typeface="+mn-cs"/>
                        </a:rPr>
                        <a:t>表示将要或者已经删除的数据</a:t>
                      </a:r>
                      <a:endParaRPr lang="zh-CN" altLang="en-US" sz="1600" kern="1200">
                        <a:solidFill>
                          <a:schemeClr val="dk1"/>
                        </a:solidFill>
                        <a:latin typeface="+mn-lt"/>
                        <a:ea typeface="+mn-ea"/>
                        <a:cs typeface="+mn-cs"/>
                      </a:endParaRPr>
                    </a:p>
                  </a:txBody>
                  <a:tcPr/>
                </a:tc>
              </a:tr>
            </a:tbl>
          </a:graphicData>
        </a:graphic>
      </p:graphicFrame>
      <p:sp>
        <p:nvSpPr>
          <p:cNvPr id="17" name="文本框 16"/>
          <p:cNvSpPr txBox="1"/>
          <p:nvPr/>
        </p:nvSpPr>
        <p:spPr>
          <a:xfrm>
            <a:off x="901943" y="5593711"/>
            <a:ext cx="10388112"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highlight>
                  <a:srgbClr val="FFFF00"/>
                </a:highlight>
                <a:uLnTx/>
                <a:uFillTx/>
                <a:latin typeface="微软雅黑" panose="020B0503020204020204" pitchFamily="34" charset="-122"/>
                <a:ea typeface="微软雅黑" panose="020B0503020204020204" pitchFamily="34" charset="-122"/>
                <a:cs typeface="+mn-cs"/>
              </a:rPr>
              <a:t>使用方法：</a:t>
            </a:r>
            <a:endParaRPr kumimoji="0" lang="zh-CN" altLang="en-US" sz="1600" b="0" i="0" u="none" strike="noStrike" kern="1200" cap="none" spc="0" normalizeH="0" baseline="0" noProof="0">
              <a:ln>
                <a:noFill/>
              </a:ln>
              <a:solidFill>
                <a:prstClr val="black"/>
              </a:solidFill>
              <a:effectLst/>
              <a:highlight>
                <a:srgbClr val="FFFF00"/>
              </a:highlight>
              <a:uLnTx/>
              <a:uFillTx/>
              <a:latin typeface="Lucida Grande"/>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highlight>
                  <a:srgbClr val="FFFF00"/>
                </a:highlight>
                <a:uLnTx/>
                <a:uFillTx/>
                <a:latin typeface="微软雅黑" panose="020B0503020204020204" pitchFamily="34" charset="-122"/>
                <a:ea typeface="微软雅黑" panose="020B0503020204020204" pitchFamily="34" charset="-122"/>
                <a:cs typeface="+mn-cs"/>
              </a:rPr>
              <a:t>　　</a:t>
            </a:r>
            <a:r>
              <a:rPr kumimoji="0" lang="en-US" altLang="zh-CN" sz="1600" b="0" i="0" u="none" strike="noStrike" kern="1200" cap="none" spc="0" normalizeH="0" baseline="0" noProof="0">
                <a:ln>
                  <a:noFill/>
                </a:ln>
                <a:solidFill>
                  <a:prstClr val="black"/>
                </a:solidFill>
                <a:effectLst/>
                <a:highlight>
                  <a:srgbClr val="FFFF00"/>
                </a:highlight>
                <a:uLnTx/>
                <a:uFillTx/>
                <a:latin typeface="微软雅黑" panose="020B0503020204020204" pitchFamily="34" charset="-122"/>
                <a:ea typeface="微软雅黑" panose="020B0503020204020204" pitchFamily="34" charset="-122"/>
                <a:cs typeface="+mn-cs"/>
              </a:rPr>
              <a:t>NEW.columnName </a:t>
            </a:r>
            <a:r>
              <a:rPr kumimoji="0" lang="zh-CN" altLang="en-US" sz="1600" b="0" i="0" u="none" strike="noStrike" kern="1200" cap="none" spc="0" normalizeH="0" baseline="0" noProof="0">
                <a:ln>
                  <a:noFill/>
                </a:ln>
                <a:solidFill>
                  <a:prstClr val="black"/>
                </a:solidFill>
                <a:effectLst/>
                <a:highlight>
                  <a:srgbClr val="FFFF00"/>
                </a:highlight>
                <a:uLnTx/>
                <a:uFillTx/>
                <a:latin typeface="微软雅黑" panose="020B0503020204020204" pitchFamily="34" charset="-122"/>
                <a:ea typeface="微软雅黑" panose="020B0503020204020204" pitchFamily="34" charset="-122"/>
                <a:cs typeface="+mn-cs"/>
              </a:rPr>
              <a:t>（</a:t>
            </a:r>
            <a:r>
              <a:rPr kumimoji="0" lang="en-US" altLang="zh-CN" sz="1600" b="0" i="0" u="none" strike="noStrike" kern="1200" cap="none" spc="0" normalizeH="0" baseline="0" noProof="0">
                <a:ln>
                  <a:noFill/>
                </a:ln>
                <a:solidFill>
                  <a:prstClr val="black"/>
                </a:solidFill>
                <a:effectLst/>
                <a:highlight>
                  <a:srgbClr val="FFFF00"/>
                </a:highlight>
                <a:uLnTx/>
                <a:uFillTx/>
                <a:latin typeface="微软雅黑" panose="020B0503020204020204" pitchFamily="34" charset="-122"/>
                <a:ea typeface="微软雅黑" panose="020B0503020204020204" pitchFamily="34" charset="-122"/>
                <a:cs typeface="+mn-cs"/>
              </a:rPr>
              <a:t>columnName</a:t>
            </a:r>
            <a:r>
              <a:rPr kumimoji="0" lang="zh-CN" altLang="en-US" sz="1600" b="0" i="0" u="none" strike="noStrike" kern="1200" cap="none" spc="0" normalizeH="0" baseline="0" noProof="0">
                <a:ln>
                  <a:noFill/>
                </a:ln>
                <a:solidFill>
                  <a:prstClr val="black"/>
                </a:solidFill>
                <a:effectLst/>
                <a:highlight>
                  <a:srgbClr val="FFFF00"/>
                </a:highlight>
                <a:uLnTx/>
                <a:uFillTx/>
                <a:latin typeface="微软雅黑" panose="020B0503020204020204" pitchFamily="34" charset="-122"/>
                <a:ea typeface="微软雅黑" panose="020B0503020204020204" pitchFamily="34" charset="-122"/>
                <a:cs typeface="+mn-cs"/>
              </a:rPr>
              <a:t>为相应数据表某一列名）</a:t>
            </a:r>
            <a:endParaRPr kumimoji="0" lang="zh-CN" altLang="en-US" sz="1600" b="0" i="0" u="none" strike="noStrike" kern="1200" cap="none" spc="0" normalizeH="0" baseline="0" noProof="0">
              <a:ln>
                <a:noFill/>
              </a:ln>
              <a:solidFill>
                <a:prstClr val="black"/>
              </a:solidFill>
              <a:effectLst/>
              <a:highlight>
                <a:srgbClr val="FFFF00"/>
              </a:highlight>
              <a:uLnTx/>
              <a:uFillTx/>
              <a:latin typeface="Lucida Grande"/>
              <a:ea typeface="黑体" panose="02010609060101010101" pitchFamily="49" charset="-122"/>
              <a:cs typeface="+mn-cs"/>
            </a:endParaRPr>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522420" y="11957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-NEW</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与</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OLD</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5" name="文本框 14"/>
          <p:cNvSpPr txBox="1"/>
          <p:nvPr/>
        </p:nvSpPr>
        <p:spPr>
          <a:xfrm>
            <a:off x="576628" y="162055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866042" y="2274838"/>
            <a:ext cx="10792558" cy="203132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trigger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trigger_test3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after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each</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row</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user_logs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now</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concat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有新用户添加，信息为</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NEW</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uid</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NEW</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username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NEW</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password</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测试</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4</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赵六</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'123456'</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13" name="文本框 12"/>
          <p:cNvSpPr txBox="1"/>
          <p:nvPr/>
        </p:nvSpPr>
        <p:spPr>
          <a:xfrm>
            <a:off x="721200" y="3150445"/>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删除触发器</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0" name="文本框 9"/>
          <p:cNvSpPr txBox="1"/>
          <p:nvPr/>
        </p:nvSpPr>
        <p:spPr>
          <a:xfrm>
            <a:off x="866042" y="2054340"/>
            <a:ext cx="10792558"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show triggers</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6" name="文本框 5"/>
          <p:cNvSpPr txBox="1"/>
          <p:nvPr/>
        </p:nvSpPr>
        <p:spPr>
          <a:xfrm>
            <a:off x="674820" y="13481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操作</a:t>
            </a:r>
            <a:r>
              <a:rPr kumimoji="0" lang="en-US" altLang="zh-CN"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查看触发器</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8" name="文本框 7"/>
          <p:cNvSpPr txBox="1"/>
          <p:nvPr/>
        </p:nvSpPr>
        <p:spPr>
          <a:xfrm>
            <a:off x="866042" y="4029376"/>
            <a:ext cx="10792558" cy="64633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drop trigger [if exists] trigger_name </a:t>
            </a:r>
            <a:endParaRPr kumimoji="0" lang="en-US" altLang="zh-CN" sz="18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drop</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trigger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if</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exists</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trigger_test1</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a:t>数据库系统</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、数据库管理系统分类</a:t>
            </a:r>
            <a:endParaRPr kumimoji="1" lang="zh-CN" altLang="en-US" dirty="0"/>
          </a:p>
        </p:txBody>
      </p:sp>
      <p:sp>
        <p:nvSpPr>
          <p:cNvPr id="5" name="文本占位符 1"/>
          <p:cNvSpPr>
            <a:spLocks noGrp="1"/>
          </p:cNvSpPr>
          <p:nvPr>
            <p:ph type="body" sz="quarter" idx="11"/>
          </p:nvPr>
        </p:nvSpPr>
        <p:spPr>
          <a:xfrm>
            <a:off x="710880" y="1594582"/>
            <a:ext cx="4949431" cy="3223605"/>
          </a:xfrm>
        </p:spPr>
        <p:txBody>
          <a:bodyPr/>
          <a:lstStyle/>
          <a:p>
            <a:pPr marL="0" indent="0">
              <a:buNone/>
            </a:pPr>
            <a:endParaRPr lang="en-US" altLang="zh-CN" dirty="0"/>
          </a:p>
          <a:p>
            <a:pPr>
              <a:buFont typeface="Wingdings" panose="05000000000000000000" pitchFamily="2" charset="2"/>
              <a:buChar char="u"/>
            </a:pPr>
            <a:r>
              <a:rPr lang="zh-CN" altLang="en-US" dirty="0"/>
              <a:t>非关系型数据库</a:t>
            </a:r>
            <a:r>
              <a:rPr lang="en-US" altLang="zh-CN" dirty="0"/>
              <a:t>(</a:t>
            </a:r>
            <a:r>
              <a:rPr lang="en-US" altLang="zh-CN"/>
              <a:t>NoSQL)</a:t>
            </a:r>
            <a:endParaRPr lang="en-US" altLang="zh-CN"/>
          </a:p>
          <a:p>
            <a:pPr marL="0" indent="0">
              <a:buNone/>
            </a:pPr>
            <a:r>
              <a:rPr lang="en-US" altLang="zh-CN">
                <a:solidFill>
                  <a:schemeClr val="accent1"/>
                </a:solidFill>
                <a:latin typeface="PingFang SC"/>
                <a:ea typeface="Alibaba PuHuiTi B"/>
              </a:rPr>
              <a:t>      1</a:t>
            </a:r>
            <a:r>
              <a:rPr lang="zh-CN" altLang="en-US">
                <a:solidFill>
                  <a:schemeClr val="accent1"/>
                </a:solidFill>
                <a:latin typeface="PingFang SC"/>
                <a:ea typeface="Alibaba PuHuiTi B"/>
              </a:rPr>
              <a:t>、</a:t>
            </a:r>
            <a:r>
              <a:rPr lang="en-US" altLang="zh-CN">
                <a:solidFill>
                  <a:schemeClr val="accent1"/>
                </a:solidFill>
                <a:latin typeface="PingFang SC"/>
                <a:ea typeface="Alibaba PuHuiTi B"/>
              </a:rPr>
              <a:t>Redis</a:t>
            </a:r>
            <a:r>
              <a:rPr lang="zh-CN" altLang="en-US">
                <a:solidFill>
                  <a:schemeClr val="accent1"/>
                </a:solidFill>
                <a:latin typeface="PingFang SC"/>
                <a:ea typeface="Alibaba PuHuiTi B"/>
              </a:rPr>
              <a:t>（最好的缓存数据库）</a:t>
            </a:r>
            <a:endParaRPr lang="en-US" altLang="zh-CN" dirty="0">
              <a:solidFill>
                <a:schemeClr val="accent1"/>
              </a:solidFill>
              <a:latin typeface="PingFang SC"/>
              <a:ea typeface="Alibaba PuHuiTi B"/>
            </a:endParaRPr>
          </a:p>
          <a:p>
            <a:pPr marL="0" indent="0">
              <a:buNone/>
            </a:pPr>
            <a:r>
              <a:rPr lang="en-US" altLang="zh-CN">
                <a:solidFill>
                  <a:schemeClr val="accent1"/>
                </a:solidFill>
                <a:latin typeface="PingFang SC"/>
                <a:ea typeface="Alibaba PuHuiTi B"/>
              </a:rPr>
              <a:t>      2</a:t>
            </a:r>
            <a:r>
              <a:rPr lang="zh-CN" altLang="en-US">
                <a:solidFill>
                  <a:schemeClr val="accent1"/>
                </a:solidFill>
                <a:latin typeface="PingFang SC"/>
                <a:ea typeface="Alibaba PuHuiTi B"/>
              </a:rPr>
              <a:t>、</a:t>
            </a:r>
            <a:r>
              <a:rPr lang="en-US" altLang="zh-CN">
                <a:solidFill>
                  <a:schemeClr val="accent1"/>
                </a:solidFill>
                <a:latin typeface="PingFang SC"/>
                <a:ea typeface="Alibaba PuHuiTi B"/>
              </a:rPr>
              <a:t>MongoDB</a:t>
            </a:r>
            <a:r>
              <a:rPr lang="zh-CN" altLang="en-US">
                <a:solidFill>
                  <a:schemeClr val="accent1"/>
                </a:solidFill>
                <a:latin typeface="PingFang SC"/>
                <a:ea typeface="Alibaba PuHuiTi B"/>
              </a:rPr>
              <a:t>（最好的文档型数据库）</a:t>
            </a:r>
            <a:endParaRPr lang="zh-CN" altLang="en-US">
              <a:solidFill>
                <a:schemeClr val="accent1"/>
              </a:solidFill>
              <a:latin typeface="PingFang SC"/>
              <a:ea typeface="Alibaba PuHuiTi B"/>
            </a:endParaRPr>
          </a:p>
          <a:p>
            <a:pPr marL="0" indent="0">
              <a:buNone/>
            </a:pPr>
            <a:r>
              <a:rPr lang="en-US" altLang="zh-CN">
                <a:solidFill>
                  <a:schemeClr val="accent1"/>
                </a:solidFill>
                <a:latin typeface="PingFang SC"/>
                <a:ea typeface="Alibaba PuHuiTi B"/>
              </a:rPr>
              <a:t>      3</a:t>
            </a:r>
            <a:r>
              <a:rPr lang="zh-CN" altLang="en-US">
                <a:solidFill>
                  <a:schemeClr val="accent1"/>
                </a:solidFill>
                <a:latin typeface="PingFang SC"/>
                <a:ea typeface="Alibaba PuHuiTi B"/>
              </a:rPr>
              <a:t>、</a:t>
            </a:r>
            <a:r>
              <a:rPr lang="en-US" altLang="zh-CN">
                <a:solidFill>
                  <a:schemeClr val="accent1"/>
                </a:solidFill>
                <a:latin typeface="PingFang SC"/>
                <a:ea typeface="Alibaba PuHuiTi B"/>
              </a:rPr>
              <a:t>Elasticsearch</a:t>
            </a:r>
            <a:r>
              <a:rPr lang="zh-CN" altLang="en-US">
                <a:solidFill>
                  <a:schemeClr val="accent1"/>
                </a:solidFill>
                <a:latin typeface="PingFang SC"/>
                <a:ea typeface="Alibaba PuHuiTi B"/>
              </a:rPr>
              <a:t>（最好的搜索服务）</a:t>
            </a:r>
            <a:endParaRPr lang="zh-CN" altLang="en-US">
              <a:solidFill>
                <a:schemeClr val="accent1"/>
              </a:solidFill>
              <a:latin typeface="PingFang SC"/>
              <a:ea typeface="Alibaba PuHuiTi B"/>
            </a:endParaRPr>
          </a:p>
          <a:p>
            <a:pPr marL="0" indent="0">
              <a:buNone/>
            </a:pPr>
            <a:r>
              <a:rPr lang="en-US" altLang="zh-CN">
                <a:solidFill>
                  <a:schemeClr val="accent1"/>
                </a:solidFill>
                <a:latin typeface="PingFang SC"/>
                <a:ea typeface="Alibaba PuHuiTi B"/>
              </a:rPr>
              <a:t>      4</a:t>
            </a:r>
            <a:r>
              <a:rPr lang="zh-CN" altLang="en-US">
                <a:solidFill>
                  <a:schemeClr val="accent1"/>
                </a:solidFill>
                <a:latin typeface="PingFang SC"/>
                <a:ea typeface="Alibaba PuHuiTi B"/>
              </a:rPr>
              <a:t>、</a:t>
            </a:r>
            <a:r>
              <a:rPr lang="en-US" altLang="zh-CN">
                <a:solidFill>
                  <a:schemeClr val="accent1"/>
                </a:solidFill>
                <a:latin typeface="PingFang SC"/>
                <a:ea typeface="Alibaba PuHuiTi B"/>
              </a:rPr>
              <a:t>Cassandra</a:t>
            </a:r>
            <a:r>
              <a:rPr lang="zh-CN" altLang="en-US">
                <a:solidFill>
                  <a:schemeClr val="accent1"/>
                </a:solidFill>
                <a:latin typeface="PingFang SC"/>
                <a:ea typeface="Alibaba PuHuiTi B"/>
              </a:rPr>
              <a:t>（</a:t>
            </a:r>
            <a:r>
              <a:rPr lang="zh-CN" altLang="en-US" dirty="0">
                <a:solidFill>
                  <a:schemeClr val="accent1"/>
                </a:solidFill>
                <a:latin typeface="PingFang SC"/>
                <a:ea typeface="Alibaba PuHuiTi B"/>
              </a:rPr>
              <a:t>最好的列式</a:t>
            </a:r>
            <a:r>
              <a:rPr lang="zh-CN" altLang="en-US">
                <a:solidFill>
                  <a:schemeClr val="accent1"/>
                </a:solidFill>
                <a:latin typeface="PingFang SC"/>
                <a:ea typeface="Alibaba PuHuiTi B"/>
              </a:rPr>
              <a:t>数据库）</a:t>
            </a:r>
            <a:endParaRPr lang="en-US" altLang="zh-CN">
              <a:solidFill>
                <a:schemeClr val="accent1"/>
              </a:solidFill>
              <a:latin typeface="PingFang SC"/>
              <a:ea typeface="Alibaba PuHuiTi B"/>
            </a:endParaRPr>
          </a:p>
          <a:p>
            <a:pPr marL="0" indent="0">
              <a:buNone/>
            </a:pPr>
            <a:r>
              <a:rPr lang="en-US" altLang="zh-CN">
                <a:solidFill>
                  <a:schemeClr val="accent1"/>
                </a:solidFill>
                <a:latin typeface="PingFang SC"/>
                <a:ea typeface="Alibaba PuHuiTi B"/>
              </a:rPr>
              <a:t>      5</a:t>
            </a:r>
            <a:r>
              <a:rPr lang="zh-CN" altLang="en-US">
                <a:solidFill>
                  <a:schemeClr val="accent1"/>
                </a:solidFill>
                <a:latin typeface="PingFang SC"/>
                <a:ea typeface="Alibaba PuHuiTi B"/>
              </a:rPr>
              <a:t>、</a:t>
            </a:r>
            <a:r>
              <a:rPr lang="en-US" altLang="zh-CN">
                <a:solidFill>
                  <a:schemeClr val="accent1"/>
                </a:solidFill>
                <a:latin typeface="PingFang SC"/>
                <a:ea typeface="Alibaba PuHuiTi B"/>
              </a:rPr>
              <a:t>HBase</a:t>
            </a:r>
            <a:r>
              <a:rPr lang="zh-CN" altLang="en-US">
                <a:solidFill>
                  <a:schemeClr val="accent1"/>
                </a:solidFill>
                <a:latin typeface="PingFang SC"/>
                <a:ea typeface="Alibaba PuHuiTi B"/>
              </a:rPr>
              <a:t>（优秀的分布式、列式数据库）</a:t>
            </a:r>
            <a:endParaRPr lang="en-US" altLang="zh-CN" dirty="0">
              <a:solidFill>
                <a:schemeClr val="accent1"/>
              </a:solidFill>
              <a:latin typeface="PingFang SC"/>
              <a:ea typeface="Alibaba PuHuiTi B"/>
            </a:endParaRPr>
          </a:p>
        </p:txBody>
      </p:sp>
      <p:sp>
        <p:nvSpPr>
          <p:cNvPr id="2" name="AutoShape 2"/>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13316"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415723" y="761379"/>
            <a:ext cx="2584312" cy="970963"/>
          </a:xfrm>
          <a:prstGeom prst="rect">
            <a:avLst/>
          </a:prstGeom>
          <a:noFill/>
          <a:extLst>
            <a:ext uri="{909E8E84-426E-40DD-AFC4-6F175D3DCCD1}">
              <a14:hiddenFill xmlns:a14="http://schemas.microsoft.com/office/drawing/2010/main">
                <a:solidFill>
                  <a:srgbClr val="FFFFFF"/>
                </a:solidFill>
              </a14:hiddenFill>
            </a:ext>
          </a:extLst>
        </p:spPr>
      </p:pic>
      <p:pic>
        <p:nvPicPr>
          <p:cNvPr id="13318"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2736" y="1594582"/>
            <a:ext cx="2509127" cy="772353"/>
          </a:xfrm>
          <a:prstGeom prst="rect">
            <a:avLst/>
          </a:prstGeom>
          <a:noFill/>
          <a:extLst>
            <a:ext uri="{909E8E84-426E-40DD-AFC4-6F175D3DCCD1}">
              <a14:hiddenFill xmlns:a14="http://schemas.microsoft.com/office/drawing/2010/main">
                <a:solidFill>
                  <a:srgbClr val="FFFFFF"/>
                </a:solidFill>
              </a14:hiddenFill>
            </a:ext>
          </a:extLst>
        </p:spPr>
      </p:pic>
      <p:pic>
        <p:nvPicPr>
          <p:cNvPr id="13320"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04115" y="2249532"/>
            <a:ext cx="2466368" cy="1134832"/>
          </a:xfrm>
          <a:prstGeom prst="rect">
            <a:avLst/>
          </a:prstGeom>
          <a:noFill/>
          <a:extLst>
            <a:ext uri="{909E8E84-426E-40DD-AFC4-6F175D3DCCD1}">
              <a14:hiddenFill xmlns:a14="http://schemas.microsoft.com/office/drawing/2010/main">
                <a:solidFill>
                  <a:srgbClr val="FFFFFF"/>
                </a:solidFill>
              </a14:hiddenFill>
            </a:ext>
          </a:extLst>
        </p:spPr>
      </p:pic>
      <p:pic>
        <p:nvPicPr>
          <p:cNvPr id="9" name="图片 8"/>
          <p:cNvPicPr>
            <a:picLocks noChangeAspect="1"/>
          </p:cNvPicPr>
          <p:nvPr/>
        </p:nvPicPr>
        <p:blipFill>
          <a:blip r:embed="rId4"/>
          <a:stretch>
            <a:fillRect/>
          </a:stretch>
        </p:blipFill>
        <p:spPr>
          <a:xfrm>
            <a:off x="8104176" y="3162414"/>
            <a:ext cx="1866246" cy="1242607"/>
          </a:xfrm>
          <a:prstGeom prst="rect">
            <a:avLst/>
          </a:prstGeom>
        </p:spPr>
      </p:pic>
      <p:pic>
        <p:nvPicPr>
          <p:cNvPr id="13326" name="Picture 1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41822" y="4629758"/>
            <a:ext cx="2190953" cy="159274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的触发器</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674820" y="1348184"/>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rPr>
              <a:t>注意事项</a:t>
            </a:r>
            <a:endParaRPr kumimoji="0" lang="zh-CN" altLang="en-US" sz="1800" b="1" i="0" u="none" strike="noStrike" kern="1200" cap="none" spc="0" normalizeH="0" baseline="0" noProof="0">
              <a:ln>
                <a:noFill/>
              </a:ln>
              <a:solidFill>
                <a:srgbClr val="4BACC6"/>
              </a:solidFill>
              <a:effectLst/>
              <a:highlight>
                <a:srgbClr val="FFFFFF"/>
              </a:highlight>
              <a:uLnTx/>
              <a:uFillTx/>
              <a:latin typeface="PingFang SC"/>
              <a:ea typeface="阿里巴巴普惠体" panose="00020600040101010101" pitchFamily="18" charset="-122"/>
              <a:cs typeface="+mn-cs"/>
            </a:endParaRPr>
          </a:p>
        </p:txBody>
      </p:sp>
      <p:sp>
        <p:nvSpPr>
          <p:cNvPr id="11" name="文本框 10"/>
          <p:cNvSpPr txBox="1"/>
          <p:nvPr/>
        </p:nvSpPr>
        <p:spPr>
          <a:xfrm>
            <a:off x="866042" y="1946532"/>
            <a:ext cx="9992458" cy="1569660"/>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1.MYSQL</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中触发器中不能对本表进行 </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insert ,update ,delete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操作，以免递归循环触发</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2.</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尽量少使用触发器，假设触发器触发每次执行</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1s</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insert table 500</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条数据，那么就需要触发</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500</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次触发器，光是触发器执行的时间就花费了</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500s</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，而</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insert 500</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条数据一共是</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1s</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，那么这个</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insert</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的效率就非常低了。</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3.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触发器是针对每一行的；对增删改非常频繁的表上切记不要使用触发器，因为它会非常消耗资源。 </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的索引</a:t>
            </a:r>
            <a:endParaRPr kumimoji="1" lang="zh-CN" altLang="en-US" dirty="0"/>
          </a:p>
        </p:txBody>
      </p: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lang="zh-CN" altLang="en-US"/>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介绍</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603398" y="1892594"/>
            <a:ext cx="11166844" cy="1846659"/>
          </a:xfrm>
          <a:prstGeom prst="rect">
            <a:avLst/>
          </a:prstGeom>
          <a:noFill/>
        </p:spPr>
        <p:txBody>
          <a:bodyPr wrap="square">
            <a:spAutoFit/>
          </a:bodyPr>
          <a:lstStyle/>
          <a:p>
            <a:r>
              <a:rPr lang="zh-CN" altLang="en-US" sz="1600">
                <a:latin typeface="Alibaba PuHuiTi B"/>
              </a:rPr>
              <a:t>　</a:t>
            </a:r>
            <a:r>
              <a:rPr lang="zh-CN" altLang="en-US" sz="1600">
                <a:latin typeface="Arial" panose="020B0604020202020204" pitchFamily="34" charset="0"/>
              </a:rPr>
              <a:t>索引是通过某种算法，构建出一个数据模型，用于快速找出在某个列中有一特定值的行，不使用索引，</a:t>
            </a:r>
            <a:r>
              <a:rPr lang="en-US" altLang="zh-CN" sz="1600">
                <a:latin typeface="Arial" panose="020B0604020202020204" pitchFamily="34" charset="0"/>
              </a:rPr>
              <a:t>MySQL</a:t>
            </a:r>
            <a:r>
              <a:rPr lang="zh-CN" altLang="en-US" sz="1600">
                <a:latin typeface="Arial" panose="020B0604020202020204" pitchFamily="34" charset="0"/>
              </a:rPr>
              <a:t>必须从第一条记录开始读完整个表，直到找出相关的行，表越大，查询数据所花费的时间就越多，如果表中查询的列有一个索引，</a:t>
            </a:r>
            <a:r>
              <a:rPr lang="en-US" altLang="zh-CN" sz="1600">
                <a:latin typeface="Arial" panose="020B0604020202020204" pitchFamily="34" charset="0"/>
              </a:rPr>
              <a:t>MySQL</a:t>
            </a:r>
            <a:r>
              <a:rPr lang="zh-CN" altLang="en-US" sz="1600">
                <a:latin typeface="Arial" panose="020B0604020202020204" pitchFamily="34" charset="0"/>
              </a:rPr>
              <a:t>能够快速到达一个位置去搜索数据文件，而不必查看所有数据，那么将会节省很大一部分时间。</a:t>
            </a:r>
            <a:endParaRPr lang="zh-CN" altLang="en-US" sz="1600">
              <a:latin typeface="Arial" panose="020B0604020202020204" pitchFamily="34" charset="0"/>
            </a:endParaRPr>
          </a:p>
          <a:p>
            <a:endParaRPr lang="zh-CN" altLang="en-US" sz="1600">
              <a:latin typeface="Arial" panose="020B0604020202020204" pitchFamily="34" charset="0"/>
            </a:endParaRPr>
          </a:p>
          <a:p>
            <a:r>
              <a:rPr lang="zh-CN" altLang="en-US" sz="1600">
                <a:latin typeface="Arial" panose="020B0604020202020204" pitchFamily="34" charset="0"/>
              </a:rPr>
              <a:t>　索引类似一本书的目录，比如要查找</a:t>
            </a:r>
            <a:r>
              <a:rPr lang="en-US" altLang="zh-CN" sz="1600">
                <a:latin typeface="Arial" panose="020B0604020202020204" pitchFamily="34" charset="0"/>
              </a:rPr>
              <a:t>’student’</a:t>
            </a:r>
            <a:r>
              <a:rPr lang="zh-CN" altLang="en-US" sz="1600">
                <a:latin typeface="Arial" panose="020B0604020202020204" pitchFamily="34" charset="0"/>
              </a:rPr>
              <a:t>这个单词，可以先找到</a:t>
            </a:r>
            <a:r>
              <a:rPr lang="en-US" altLang="zh-CN" sz="1600">
                <a:latin typeface="Arial" panose="020B0604020202020204" pitchFamily="34" charset="0"/>
              </a:rPr>
              <a:t>s</a:t>
            </a:r>
            <a:r>
              <a:rPr lang="zh-CN" altLang="en-US" sz="1600">
                <a:latin typeface="Arial" panose="020B0604020202020204" pitchFamily="34" charset="0"/>
              </a:rPr>
              <a:t>开头的页然后向后查找，这个就类似索引。</a:t>
            </a:r>
            <a:endParaRPr lang="zh-CN" altLang="en-US" sz="1600">
              <a:latin typeface="Arial" panose="020B0604020202020204" pitchFamily="34" charset="0"/>
            </a:endParaRPr>
          </a:p>
          <a:p>
            <a:endParaRPr lang="zh-CN" altLang="en-US" sz="1600">
              <a:latin typeface="Arial" panose="020B0604020202020204" pitchFamily="34" charset="0"/>
            </a:endParaRPr>
          </a:p>
          <a:p>
            <a:r>
              <a:rPr lang="zh-CN" altLang="en-US"/>
              <a:t> </a:t>
            </a:r>
            <a:endParaRPr lang="zh-CN" altLang="en-US"/>
          </a:p>
        </p:txBody>
      </p:sp>
      <p:pic>
        <p:nvPicPr>
          <p:cNvPr id="9" name="图片 8"/>
          <p:cNvPicPr>
            <a:picLocks noChangeAspect="1"/>
          </p:cNvPicPr>
          <p:nvPr/>
        </p:nvPicPr>
        <p:blipFill>
          <a:blip r:embed="rId1"/>
          <a:stretch>
            <a:fillRect/>
          </a:stretch>
        </p:blipFill>
        <p:spPr>
          <a:xfrm>
            <a:off x="2879584" y="3335445"/>
            <a:ext cx="3670581" cy="2403231"/>
          </a:xfrm>
          <a:prstGeom prst="rect">
            <a:avLst/>
          </a:prstGeom>
        </p:spPr>
      </p:pic>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lang="zh-CN" altLang="en-US"/>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indent="-285750" eaLnBrk="0" fontAlgn="base" hangingPunct="0">
              <a:spcBef>
                <a:spcPct val="20000"/>
              </a:spcBef>
              <a:spcAft>
                <a:spcPct val="0"/>
              </a:spcAft>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索引的分类</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pic>
        <p:nvPicPr>
          <p:cNvPr id="3" name="图片 2"/>
          <p:cNvPicPr>
            <a:picLocks noChangeAspect="1"/>
          </p:cNvPicPr>
          <p:nvPr/>
        </p:nvPicPr>
        <p:blipFill>
          <a:blip r:embed="rId1"/>
          <a:stretch>
            <a:fillRect/>
          </a:stretch>
        </p:blipFill>
        <p:spPr>
          <a:xfrm>
            <a:off x="1551154" y="2661336"/>
            <a:ext cx="7266920" cy="2995473"/>
          </a:xfrm>
          <a:prstGeom prst="rect">
            <a:avLst/>
          </a:prstGeom>
        </p:spPr>
      </p:pic>
      <p:sp>
        <p:nvSpPr>
          <p:cNvPr id="11" name="文本框 10"/>
          <p:cNvSpPr txBox="1"/>
          <p:nvPr/>
        </p:nvSpPr>
        <p:spPr>
          <a:xfrm>
            <a:off x="721200" y="1746904"/>
            <a:ext cx="9846401" cy="338554"/>
          </a:xfrm>
          <a:prstGeom prst="rect">
            <a:avLst/>
          </a:prstGeom>
          <a:noFill/>
        </p:spPr>
        <p:txBody>
          <a:bodyPr wrap="square">
            <a:spAutoFit/>
          </a:bodyPr>
          <a:lstStyle/>
          <a:p>
            <a:r>
              <a:rPr lang="zh-CN" altLang="en-US" sz="1600" b="0" i="0">
                <a:solidFill>
                  <a:srgbClr val="494949"/>
                </a:solidFill>
                <a:effectLst/>
                <a:latin typeface="Arial" panose="020B0604020202020204" pitchFamily="34" charset="0"/>
                <a:ea typeface="Alibaba PuHuiTi B"/>
              </a:rPr>
              <a:t>索引是存储引擎用来快速查找记录的一种数据结构，按照实现的方式类分，主要有</a:t>
            </a:r>
            <a:r>
              <a:rPr lang="en-US" altLang="zh-CN" sz="1600" b="0" i="0">
                <a:effectLst/>
                <a:highlight>
                  <a:srgbClr val="FFFF00"/>
                </a:highlight>
                <a:latin typeface="Arial" panose="020B0604020202020204" pitchFamily="34" charset="0"/>
                <a:ea typeface="Alibaba PuHuiTi B"/>
              </a:rPr>
              <a:t>Hash</a:t>
            </a:r>
            <a:r>
              <a:rPr lang="zh-CN" altLang="en-US" sz="1600" b="0" i="0">
                <a:effectLst/>
                <a:highlight>
                  <a:srgbClr val="FFFF00"/>
                </a:highlight>
                <a:latin typeface="Arial" panose="020B0604020202020204" pitchFamily="34" charset="0"/>
                <a:ea typeface="Alibaba PuHuiTi B"/>
              </a:rPr>
              <a:t>索引</a:t>
            </a:r>
            <a:r>
              <a:rPr lang="zh-CN" altLang="en-US" sz="1600" b="0" i="0">
                <a:solidFill>
                  <a:srgbClr val="494949"/>
                </a:solidFill>
                <a:effectLst/>
                <a:latin typeface="Arial" panose="020B0604020202020204" pitchFamily="34" charset="0"/>
                <a:ea typeface="Alibaba PuHuiTi B"/>
              </a:rPr>
              <a:t>和</a:t>
            </a:r>
            <a:r>
              <a:rPr lang="en-US" altLang="zh-CN" sz="1600" b="0" i="0">
                <a:solidFill>
                  <a:srgbClr val="494949"/>
                </a:solidFill>
                <a:effectLst/>
                <a:highlight>
                  <a:srgbClr val="FFFF00"/>
                </a:highlight>
                <a:latin typeface="Arial" panose="020B0604020202020204" pitchFamily="34" charset="0"/>
                <a:ea typeface="Alibaba PuHuiTi B"/>
              </a:rPr>
              <a:t>B+Tree</a:t>
            </a:r>
            <a:r>
              <a:rPr lang="zh-CN" altLang="en-US" sz="1600">
                <a:highlight>
                  <a:srgbClr val="FFFF00"/>
                </a:highlight>
                <a:latin typeface="Arial" panose="020B0604020202020204" pitchFamily="34" charset="0"/>
                <a:ea typeface="Alibaba PuHuiTi B"/>
              </a:rPr>
              <a:t>索引</a:t>
            </a:r>
            <a:endParaRPr lang="zh-CN" altLang="en-US" sz="1600">
              <a:highlight>
                <a:srgbClr val="FFFF00"/>
              </a:highlight>
              <a:latin typeface="Arial" panose="020B0604020202020204" pitchFamily="34" charset="0"/>
              <a:ea typeface="Alibaba PuHuiTi B"/>
            </a:endParaRPr>
          </a:p>
        </p:txBody>
      </p:sp>
      <p:sp>
        <p:nvSpPr>
          <p:cNvPr id="12" name="文本框 11"/>
          <p:cNvSpPr txBox="1"/>
          <p:nvPr/>
        </p:nvSpPr>
        <p:spPr>
          <a:xfrm>
            <a:off x="945329" y="2322782"/>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sz="1600">
                <a:solidFill>
                  <a:srgbClr val="FF0000"/>
                </a:solidFill>
                <a:latin typeface="-apple-system"/>
                <a:ea typeface="黑体" panose="02010609060101010101" pitchFamily="49" charset="-122"/>
              </a:rPr>
              <a:t>Hash</a:t>
            </a:r>
            <a:r>
              <a:rPr lang="zh-CN" altLang="en-US" sz="1600">
                <a:solidFill>
                  <a:srgbClr val="FF0000"/>
                </a:solidFill>
                <a:latin typeface="-apple-system"/>
                <a:ea typeface="黑体" panose="02010609060101010101" pitchFamily="49" charset="-122"/>
              </a:rPr>
              <a:t>索引</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索引的分类</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pic>
        <p:nvPicPr>
          <p:cNvPr id="9" name="图片 8"/>
          <p:cNvPicPr>
            <a:picLocks noChangeAspect="1"/>
          </p:cNvPicPr>
          <p:nvPr/>
        </p:nvPicPr>
        <p:blipFill>
          <a:blip r:embed="rId1"/>
          <a:stretch>
            <a:fillRect/>
          </a:stretch>
        </p:blipFill>
        <p:spPr>
          <a:xfrm>
            <a:off x="905332" y="2353607"/>
            <a:ext cx="10206155" cy="3499777"/>
          </a:xfrm>
          <a:prstGeom prst="rect">
            <a:avLst/>
          </a:prstGeom>
        </p:spPr>
      </p:pic>
      <p:sp>
        <p:nvSpPr>
          <p:cNvPr id="7" name="文本框 6"/>
          <p:cNvSpPr txBox="1"/>
          <p:nvPr/>
        </p:nvSpPr>
        <p:spPr>
          <a:xfrm>
            <a:off x="841974" y="1757792"/>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sz="1600">
                <a:solidFill>
                  <a:srgbClr val="FF0000"/>
                </a:solidFill>
                <a:latin typeface="-apple-system"/>
                <a:ea typeface="黑体" panose="02010609060101010101" pitchFamily="49" charset="-122"/>
              </a:rPr>
              <a:t>B+Tree</a:t>
            </a:r>
            <a:r>
              <a:rPr lang="zh-CN" altLang="en-US" sz="1600">
                <a:solidFill>
                  <a:srgbClr val="FF0000"/>
                </a:solidFill>
                <a:latin typeface="-apple-system"/>
                <a:ea typeface="黑体" panose="02010609060101010101" pitchFamily="49" charset="-122"/>
              </a:rPr>
              <a:t>索引</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索引的分类</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pic>
        <p:nvPicPr>
          <p:cNvPr id="7" name="图片 6"/>
          <p:cNvPicPr>
            <a:picLocks noChangeAspect="1"/>
          </p:cNvPicPr>
          <p:nvPr/>
        </p:nvPicPr>
        <p:blipFill>
          <a:blip r:embed="rId1"/>
          <a:stretch>
            <a:fillRect/>
          </a:stretch>
        </p:blipFill>
        <p:spPr>
          <a:xfrm>
            <a:off x="1537035" y="2418757"/>
            <a:ext cx="5547578" cy="2891359"/>
          </a:xfrm>
          <a:prstGeom prst="rect">
            <a:avLst/>
          </a:prstGeom>
        </p:spPr>
      </p:pic>
      <p:sp>
        <p:nvSpPr>
          <p:cNvPr id="8" name="文本框 7"/>
          <p:cNvSpPr txBox="1"/>
          <p:nvPr/>
        </p:nvSpPr>
        <p:spPr>
          <a:xfrm>
            <a:off x="924339" y="1778016"/>
            <a:ext cx="8480066" cy="338554"/>
          </a:xfrm>
          <a:prstGeom prst="rect">
            <a:avLst/>
          </a:prstGeom>
          <a:noFill/>
        </p:spPr>
        <p:txBody>
          <a:bodyPr wrap="square">
            <a:spAutoFit/>
          </a:bodyPr>
          <a:lstStyle/>
          <a:p>
            <a:r>
              <a:rPr lang="zh-CN" altLang="en-US" sz="1600">
                <a:latin typeface="Alibaba PuHuiTi B"/>
              </a:rPr>
              <a:t>按照功能划分，索引划为以下分类</a:t>
            </a:r>
            <a:r>
              <a:rPr lang="en-US" altLang="zh-CN" sz="1600">
                <a:latin typeface="Alibaba PuHuiTi B"/>
              </a:rPr>
              <a:t>:</a:t>
            </a:r>
            <a:endParaRPr lang="zh-CN" altLang="en-US" sz="1600">
              <a:latin typeface="Alibaba PuHuiTi B"/>
            </a:endParaRPr>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701731"/>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普通索引</a:t>
            </a:r>
            <a:endPar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9" name="文本框 8"/>
          <p:cNvSpPr txBox="1"/>
          <p:nvPr/>
        </p:nvSpPr>
        <p:spPr>
          <a:xfrm>
            <a:off x="942931" y="2450995"/>
            <a:ext cx="8478570" cy="1200329"/>
          </a:xfrm>
          <a:prstGeom prst="rect">
            <a:avLst/>
          </a:prstGeom>
          <a:noFill/>
        </p:spPr>
        <p:txBody>
          <a:bodyPr wrap="square">
            <a:spAutoFit/>
          </a:bodyPr>
          <a:lstStyle/>
          <a:p>
            <a:pPr marL="285750" indent="-285750">
              <a:buFont typeface="Arial" panose="020B0604020202020204" pitchFamily="34" charset="0"/>
              <a:buChar char="•"/>
            </a:pPr>
            <a:r>
              <a:rPr lang="zh-CN" altLang="en-US">
                <a:highlight>
                  <a:srgbClr val="FFFF00"/>
                </a:highlight>
              </a:rPr>
              <a:t>单列索引</a:t>
            </a:r>
            <a:r>
              <a:rPr lang="zh-CN" altLang="en-US"/>
              <a:t>：一个索引只包含单个列，但一个表中可以有多个单列索引</a:t>
            </a:r>
            <a:r>
              <a:rPr lang="en-US" altLang="zh-CN"/>
              <a:t>;</a:t>
            </a:r>
            <a:endParaRPr lang="en-US" altLang="zh-CN"/>
          </a:p>
          <a:p>
            <a:pPr marL="285750" indent="-285750">
              <a:buFont typeface="Arial" panose="020B0604020202020204" pitchFamily="34" charset="0"/>
              <a:buChar char="•"/>
            </a:pPr>
            <a:endParaRPr lang="en-US" altLang="zh-CN"/>
          </a:p>
          <a:p>
            <a:pPr marL="285750" indent="-285750">
              <a:buFont typeface="Arial" panose="020B0604020202020204" pitchFamily="34" charset="0"/>
              <a:buChar char="•"/>
            </a:pPr>
            <a:r>
              <a:rPr lang="zh-CN" altLang="en-US">
                <a:highlight>
                  <a:srgbClr val="FFFF00"/>
                </a:highlight>
              </a:rPr>
              <a:t>普通索引</a:t>
            </a:r>
            <a:r>
              <a:rPr lang="zh-CN" altLang="en-US"/>
              <a:t>：</a:t>
            </a:r>
            <a:r>
              <a:rPr lang="en-US" altLang="zh-CN"/>
              <a:t>MySQL</a:t>
            </a:r>
            <a:r>
              <a:rPr lang="zh-CN" altLang="en-US"/>
              <a:t>中基本索引类型，没有什么限制，允许在定义索引的列中插入重复值和空值，纯粹为了查询数据更快一点。</a:t>
            </a:r>
            <a:endParaRPr lang="zh-CN" altLang="en-US"/>
          </a:p>
        </p:txBody>
      </p:sp>
      <p:sp>
        <p:nvSpPr>
          <p:cNvPr id="11" name="文本框 10"/>
          <p:cNvSpPr txBox="1"/>
          <p:nvPr/>
        </p:nvSpPr>
        <p:spPr>
          <a:xfrm>
            <a:off x="1013651" y="182762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12" name="图片 11"/>
          <p:cNvPicPr>
            <a:picLocks noChangeAspect="1"/>
          </p:cNvPicPr>
          <p:nvPr/>
        </p:nvPicPr>
        <p:blipFill>
          <a:blip r:embed="rId1"/>
          <a:stretch>
            <a:fillRect/>
          </a:stretch>
        </p:blipFill>
        <p:spPr>
          <a:xfrm>
            <a:off x="2101361" y="3936138"/>
            <a:ext cx="4420544" cy="2303957"/>
          </a:xfrm>
          <a:prstGeom prst="rect">
            <a:avLst/>
          </a:prstGeom>
        </p:spPr>
      </p:pic>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701731"/>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普通索引</a:t>
            </a:r>
            <a:endPar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867425" y="1941138"/>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158755" y="2454650"/>
            <a:ext cx="10173833" cy="4247317"/>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database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mydb5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use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mydb5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endParaRPr>
          </a:p>
          <a:p>
            <a:endPar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endParaRPr>
          </a:p>
          <a:p>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方式</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创建表的时候直接指定</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endParaRPr>
          </a:p>
          <a:p>
            <a:r>
              <a:rPr lang="en-US" altLang="zh-CN" b="1" kern="0">
                <a:solidFill>
                  <a:srgbClr val="000080"/>
                </a:solidFill>
                <a:latin typeface="Courier New" panose="02070409020205090404" pitchFamily="49" charset="0"/>
                <a:ea typeface="宋体" panose="02010600030101010101" pitchFamily="2" charset="-122"/>
                <a:cs typeface="Times New Roman" panose="02020603050405020304" pitchFamily="18" charset="0"/>
              </a:rPr>
              <a:t>    </a:t>
            </a:r>
            <a:r>
              <a:rPr lang="en-US" altLang="zh-CN"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card_id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gender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birth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date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phone_num</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 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score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double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index</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index_name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给</a:t>
            </a:r>
            <a:r>
              <a:rPr lang="en-US" altLang="zh-CN" sz="1800">
                <a:solidFill>
                  <a:srgbClr val="008000"/>
                </a:solidFill>
                <a:effectLst/>
                <a:latin typeface="Courier New" panose="02070409020205090404" pitchFamily="49" charset="0"/>
              </a:rPr>
              <a:t>name</a:t>
            </a:r>
            <a:r>
              <a:rPr lang="zh-CN" altLang="en-US" sz="1800">
                <a:solidFill>
                  <a:srgbClr val="008000"/>
                </a:solidFill>
                <a:effectLst/>
                <a:latin typeface="Courier New" panose="02070409020205090404" pitchFamily="49" charset="0"/>
              </a:rPr>
              <a:t>列创建索引</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701731"/>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普通索引</a:t>
            </a:r>
            <a:endPar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867425" y="1885891"/>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09083" y="2413337"/>
            <a:ext cx="10173833" cy="203132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方式</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直接创建</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r>
              <a:rPr lang="en-US"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 create index indexname on tablename(columnname); </a:t>
            </a:r>
            <a:endParaRPr lang="zh-CN"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endParaRPr>
          </a:p>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index_gender </a:t>
            </a:r>
            <a:r>
              <a:rPr lang="en-US" altLang="zh-CN" sz="1800" b="1">
                <a:solidFill>
                  <a:srgbClr val="0000FF"/>
                </a:solidFill>
                <a:effectLst/>
                <a:latin typeface="Courier New" panose="02070409020205090404" pitchFamily="49" charset="0"/>
              </a:rPr>
              <a:t>on</a:t>
            </a:r>
            <a:r>
              <a:rPr lang="en-US" altLang="zh-CN" sz="1800">
                <a:solidFill>
                  <a:srgbClr val="000000"/>
                </a:solidFill>
                <a:effectLst/>
                <a:latin typeface="Courier New" panose="02070409020205090404" pitchFamily="49" charset="0"/>
              </a:rPr>
              <a:t> student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gender</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方式</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修改表结构</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添加索引</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r>
              <a:rPr lang="en-US"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rPr>
              <a:t>-- alter table tablename add index indexname(columnname)</a:t>
            </a:r>
            <a:endParaRPr lang="en-US" altLang="zh-CN" kern="0">
              <a:solidFill>
                <a:srgbClr val="008000"/>
              </a:solidFill>
              <a:latin typeface="Courier New" panose="02070409020205090404" pitchFamily="49" charset="0"/>
              <a:ea typeface="宋体" panose="02010600030101010101" pitchFamily="2" charset="-122"/>
              <a:cs typeface="Times New Roman" panose="02020603050405020304" pitchFamily="18"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student </a:t>
            </a:r>
            <a:r>
              <a:rPr lang="en-US" altLang="zh-CN" sz="1800" b="1">
                <a:solidFill>
                  <a:srgbClr val="0000FF"/>
                </a:solidFill>
                <a:effectLst/>
                <a:latin typeface="Courier New" panose="02070409020205090404" pitchFamily="49" charset="0"/>
              </a:rPr>
              <a:t>add</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index_age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age</a:t>
            </a:r>
            <a:r>
              <a:rPr lang="en-US" altLang="zh-CN" sz="1800" b="1">
                <a:solidFill>
                  <a:srgbClr val="000080"/>
                </a:solidFill>
                <a:effectLst/>
                <a:latin typeface="Courier New" panose="02070409020205090404" pitchFamily="49" charset="0"/>
              </a:rPr>
              <a:t>);</a:t>
            </a:r>
            <a:endParaRPr lang="en-US" altLang="zh-CN">
              <a:effectLst/>
            </a:endParaRPr>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查看索引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普通索引</a:t>
            </a:r>
            <a:endPar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10" name="文本框 9"/>
          <p:cNvSpPr txBox="1"/>
          <p:nvPr/>
        </p:nvSpPr>
        <p:spPr>
          <a:xfrm>
            <a:off x="867425" y="177157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09083" y="2178557"/>
            <a:ext cx="10642727" cy="1477328"/>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-- 1</a:t>
            </a:r>
            <a:r>
              <a:rPr lang="zh-CN" altLang="en-US" sz="1800">
                <a:solidFill>
                  <a:srgbClr val="008000"/>
                </a:solidFill>
                <a:effectLst/>
                <a:latin typeface="Courier New" panose="02070409020205090404" pitchFamily="49" charset="0"/>
              </a:rPr>
              <a:t>、查看数据库所有索引 </a:t>
            </a:r>
            <a:endParaRPr lang="en-US" altLang="zh-CN" sz="1800">
              <a:solidFill>
                <a:srgbClr val="008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select * from mysql.`innodb_index_stats` a where a.`database_name` = '</a:t>
            </a:r>
            <a:r>
              <a:rPr lang="zh-CN" altLang="en-US" sz="1800">
                <a:solidFill>
                  <a:srgbClr val="008000"/>
                </a:solidFill>
                <a:effectLst/>
                <a:latin typeface="Courier New" panose="02070409020205090404" pitchFamily="49" charset="0"/>
              </a:rPr>
              <a:t>数据库名</a:t>
            </a:r>
            <a:r>
              <a:rPr lang="en-US" altLang="zh-CN" sz="1800">
                <a:solidFill>
                  <a:srgbClr val="008000"/>
                </a:solidFill>
                <a:effectLst/>
                <a:latin typeface="Courier New" panose="02070409020205090404" pitchFamily="49" charset="0"/>
              </a:rPr>
              <a:t>’;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mysql</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`innodb_index_stats` a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a</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`database_name`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'mydb5'</a:t>
            </a:r>
            <a:r>
              <a:rPr lang="en-US" altLang="zh-CN" sz="1800" b="1">
                <a:solidFill>
                  <a:srgbClr val="000080"/>
                </a:solidFill>
                <a:effectLst/>
                <a:latin typeface="Courier New" panose="02070409020205090404" pitchFamily="49" charset="0"/>
              </a:rPr>
              <a:t>;</a:t>
            </a:r>
            <a:endParaRPr lang="en-US" altLang="zh-CN">
              <a:effectLs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1087529" y="3812420"/>
            <a:ext cx="9166961" cy="164576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a:t>数据库系统</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SQL</a:t>
            </a:r>
            <a:r>
              <a:rPr kumimoji="1" lang="zh-CN" altLang="en-US"/>
              <a:t>和数据库管理系统的关系</a:t>
            </a:r>
            <a:endParaRPr kumimoji="1" lang="zh-CN" altLang="en-US" dirty="0"/>
          </a:p>
        </p:txBody>
      </p:sp>
      <p:sp>
        <p:nvSpPr>
          <p:cNvPr id="5" name="文本占位符 1"/>
          <p:cNvSpPr>
            <a:spLocks noGrp="1"/>
          </p:cNvSpPr>
          <p:nvPr>
            <p:ph type="body" sz="quarter" idx="11"/>
          </p:nvPr>
        </p:nvSpPr>
        <p:spPr>
          <a:xfrm>
            <a:off x="710881" y="1198676"/>
            <a:ext cx="10749598" cy="4219575"/>
          </a:xfrm>
        </p:spPr>
        <p:txBody>
          <a:bodyPr/>
          <a:lstStyle/>
          <a:p>
            <a:pPr marL="0" indent="0">
              <a:buNone/>
            </a:pPr>
            <a:endParaRPr lang="en-US" altLang="zh-CN"/>
          </a:p>
          <a:p>
            <a:pPr algn="l"/>
            <a:r>
              <a:rPr lang="en-US" altLang="zh-CN" b="0" i="0">
                <a:solidFill>
                  <a:srgbClr val="4D4D4D"/>
                </a:solidFill>
                <a:effectLst/>
                <a:latin typeface="-apple-system"/>
              </a:rPr>
              <a:t>SQL</a:t>
            </a:r>
            <a:r>
              <a:rPr lang="zh-CN" altLang="en-US" b="0" i="0">
                <a:solidFill>
                  <a:srgbClr val="4D4D4D"/>
                </a:solidFill>
                <a:effectLst/>
                <a:latin typeface="-apple-system"/>
              </a:rPr>
              <a:t>是一种用于操作数据库的语言，</a:t>
            </a:r>
            <a:r>
              <a:rPr lang="en-US" altLang="zh-CN" b="0" i="0">
                <a:solidFill>
                  <a:srgbClr val="4D4D4D"/>
                </a:solidFill>
                <a:effectLst/>
                <a:latin typeface="-apple-system"/>
              </a:rPr>
              <a:t>SQL</a:t>
            </a:r>
            <a:r>
              <a:rPr lang="zh-CN" altLang="en-US">
                <a:solidFill>
                  <a:srgbClr val="4D4D4D"/>
                </a:solidFill>
                <a:latin typeface="-apple-system"/>
              </a:rPr>
              <a:t>适用于</a:t>
            </a:r>
            <a:r>
              <a:rPr lang="zh-CN" altLang="en-US" b="0" i="0">
                <a:solidFill>
                  <a:srgbClr val="4D4D4D"/>
                </a:solidFill>
                <a:effectLst/>
                <a:latin typeface="-apple-system"/>
              </a:rPr>
              <a:t>所有关系型数据库。</a:t>
            </a:r>
            <a:endParaRPr lang="en-US" altLang="zh-CN" b="0" i="0">
              <a:solidFill>
                <a:srgbClr val="4D4D4D"/>
              </a:solidFill>
              <a:effectLst/>
              <a:latin typeface="-apple-system"/>
            </a:endParaRPr>
          </a:p>
          <a:p>
            <a:pPr algn="l"/>
            <a:r>
              <a:rPr lang="en-US" altLang="zh-CN">
                <a:solidFill>
                  <a:srgbClr val="4D4D4D"/>
                </a:solidFill>
                <a:latin typeface="-apple-system"/>
              </a:rPr>
              <a:t>MySQL</a:t>
            </a:r>
            <a:r>
              <a:rPr lang="zh-CN" altLang="en-US">
                <a:solidFill>
                  <a:srgbClr val="4D4D4D"/>
                </a:solidFill>
                <a:latin typeface="-apple-system"/>
              </a:rPr>
              <a:t>、</a:t>
            </a:r>
            <a:r>
              <a:rPr lang="en-US" altLang="zh-CN">
                <a:solidFill>
                  <a:srgbClr val="4D4D4D"/>
                </a:solidFill>
                <a:latin typeface="-apple-system"/>
              </a:rPr>
              <a:t>Oracle</a:t>
            </a:r>
            <a:r>
              <a:rPr lang="zh-CN" altLang="en-US">
                <a:solidFill>
                  <a:srgbClr val="4D4D4D"/>
                </a:solidFill>
                <a:latin typeface="-apple-system"/>
              </a:rPr>
              <a:t>、</a:t>
            </a:r>
            <a:r>
              <a:rPr lang="en-US" altLang="zh-CN">
                <a:solidFill>
                  <a:srgbClr val="4D4D4D"/>
                </a:solidFill>
                <a:latin typeface="-apple-system"/>
              </a:rPr>
              <a:t>SQLServer</a:t>
            </a:r>
            <a:r>
              <a:rPr lang="zh-CN" altLang="en-US">
                <a:solidFill>
                  <a:srgbClr val="4D4D4D"/>
                </a:solidFill>
                <a:latin typeface="-apple-system"/>
              </a:rPr>
              <a:t>是一个数据库软件，这些数据库软件支持标准</a:t>
            </a:r>
            <a:r>
              <a:rPr lang="en-US" altLang="zh-CN">
                <a:solidFill>
                  <a:srgbClr val="4D4D4D"/>
                </a:solidFill>
                <a:latin typeface="-apple-system"/>
              </a:rPr>
              <a:t>SQL</a:t>
            </a:r>
            <a:r>
              <a:rPr lang="zh-CN" altLang="en-US">
                <a:solidFill>
                  <a:srgbClr val="4D4D4D"/>
                </a:solidFill>
                <a:latin typeface="-apple-system"/>
              </a:rPr>
              <a:t>，也就是通过</a:t>
            </a:r>
            <a:r>
              <a:rPr lang="en-US" altLang="zh-CN">
                <a:solidFill>
                  <a:srgbClr val="4D4D4D"/>
                </a:solidFill>
                <a:latin typeface="-apple-system"/>
              </a:rPr>
              <a:t>SQL</a:t>
            </a:r>
            <a:r>
              <a:rPr lang="zh-CN" altLang="en-US">
                <a:solidFill>
                  <a:srgbClr val="4D4D4D"/>
                </a:solidFill>
                <a:latin typeface="-apple-system"/>
              </a:rPr>
              <a:t>可以使用这些软件，不过每一个数据库系统会在标准</a:t>
            </a:r>
            <a:r>
              <a:rPr lang="en-US" altLang="zh-CN">
                <a:solidFill>
                  <a:srgbClr val="4D4D4D"/>
                </a:solidFill>
                <a:latin typeface="-apple-system"/>
              </a:rPr>
              <a:t>SQL</a:t>
            </a:r>
            <a:r>
              <a:rPr lang="zh-CN" altLang="en-US">
                <a:solidFill>
                  <a:srgbClr val="4D4D4D"/>
                </a:solidFill>
                <a:latin typeface="-apple-system"/>
              </a:rPr>
              <a:t>的基础上扩展自己的</a:t>
            </a:r>
            <a:r>
              <a:rPr lang="en-US" altLang="zh-CN">
                <a:solidFill>
                  <a:srgbClr val="4D4D4D"/>
                </a:solidFill>
                <a:latin typeface="-apple-system"/>
              </a:rPr>
              <a:t>SQL</a:t>
            </a:r>
            <a:r>
              <a:rPr lang="zh-CN" altLang="en-US">
                <a:solidFill>
                  <a:srgbClr val="4D4D4D"/>
                </a:solidFill>
                <a:latin typeface="-apple-system"/>
              </a:rPr>
              <a:t>语法。</a:t>
            </a:r>
            <a:endParaRPr lang="zh-CN" altLang="en-US" b="0" i="0">
              <a:solidFill>
                <a:srgbClr val="4D4D4D"/>
              </a:solidFill>
              <a:effectLst/>
              <a:latin typeface="-apple-system"/>
            </a:endParaRPr>
          </a:p>
          <a:p>
            <a:pPr algn="l"/>
            <a:r>
              <a:rPr lang="zh-CN" altLang="en-US">
                <a:solidFill>
                  <a:srgbClr val="4D4D4D"/>
                </a:solidFill>
                <a:latin typeface="-apple-system"/>
              </a:rPr>
              <a:t>大部分的</a:t>
            </a:r>
            <a:r>
              <a:rPr lang="en-US" altLang="zh-CN">
                <a:solidFill>
                  <a:srgbClr val="4D4D4D"/>
                </a:solidFill>
                <a:latin typeface="-apple-system"/>
              </a:rPr>
              <a:t>NoSQL</a:t>
            </a:r>
            <a:r>
              <a:rPr lang="zh-CN" altLang="en-US">
                <a:solidFill>
                  <a:srgbClr val="4D4D4D"/>
                </a:solidFill>
                <a:latin typeface="-apple-system"/>
              </a:rPr>
              <a:t>数据库有自己的操作语言，对</a:t>
            </a:r>
            <a:r>
              <a:rPr lang="en-US" altLang="zh-CN">
                <a:solidFill>
                  <a:srgbClr val="4D4D4D"/>
                </a:solidFill>
                <a:latin typeface="-apple-system"/>
              </a:rPr>
              <a:t>SQL</a:t>
            </a:r>
            <a:r>
              <a:rPr lang="zh-CN" altLang="en-US">
                <a:solidFill>
                  <a:srgbClr val="4D4D4D"/>
                </a:solidFill>
                <a:latin typeface="-apple-system"/>
              </a:rPr>
              <a:t>支持的并不好。</a:t>
            </a:r>
            <a:endParaRPr lang="zh-CN" altLang="en-US" dirty="0"/>
          </a:p>
        </p:txBody>
      </p:sp>
    </p:spTree>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查看索引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普通索引</a:t>
            </a:r>
            <a:endPar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10" name="文本框 9"/>
          <p:cNvSpPr txBox="1"/>
          <p:nvPr/>
        </p:nvSpPr>
        <p:spPr>
          <a:xfrm>
            <a:off x="867425" y="177157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09083" y="2178557"/>
            <a:ext cx="10642727" cy="1754326"/>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-- 2</a:t>
            </a:r>
            <a:r>
              <a:rPr lang="zh-CN" altLang="en-US" sz="1800">
                <a:solidFill>
                  <a:srgbClr val="008000"/>
                </a:solidFill>
                <a:effectLst/>
                <a:latin typeface="Courier New" panose="02070409020205090404" pitchFamily="49" charset="0"/>
              </a:rPr>
              <a:t>、查看表中所有索引 </a:t>
            </a:r>
            <a:endParaRPr lang="en-US" altLang="zh-CN" sz="1800">
              <a:solidFill>
                <a:srgbClr val="008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select * from mysql.`innodb_index_stats` a where a.`database_name` = '</a:t>
            </a:r>
            <a:r>
              <a:rPr lang="zh-CN" altLang="en-US" sz="1800">
                <a:solidFill>
                  <a:srgbClr val="008000"/>
                </a:solidFill>
                <a:effectLst/>
                <a:latin typeface="Courier New" panose="02070409020205090404" pitchFamily="49" charset="0"/>
              </a:rPr>
              <a:t>数据库名</a:t>
            </a:r>
            <a:r>
              <a:rPr lang="en-US" altLang="zh-CN" sz="1800">
                <a:solidFill>
                  <a:srgbClr val="008000"/>
                </a:solidFill>
                <a:effectLst/>
                <a:latin typeface="Courier New" panose="02070409020205090404" pitchFamily="49" charset="0"/>
              </a:rPr>
              <a:t>' and a.table_name like '%</a:t>
            </a:r>
            <a:r>
              <a:rPr lang="zh-CN" altLang="en-US" sz="1800">
                <a:solidFill>
                  <a:srgbClr val="008000"/>
                </a:solidFill>
                <a:effectLst/>
                <a:latin typeface="Courier New" panose="02070409020205090404" pitchFamily="49" charset="0"/>
              </a:rPr>
              <a:t>表名</a:t>
            </a:r>
            <a:r>
              <a:rPr lang="en-US" altLang="zh-CN" sz="1800">
                <a:solidFill>
                  <a:srgbClr val="008000"/>
                </a:solidFill>
                <a:effectLst/>
                <a:latin typeface="Courier New" panose="02070409020205090404" pitchFamily="49" charset="0"/>
              </a:rPr>
              <a:t>%’;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mysql</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`innodb_index_stats` a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a</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`database_name`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'mydb5'</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and</a:t>
            </a:r>
            <a:r>
              <a:rPr lang="en-US" altLang="zh-CN" sz="1800">
                <a:solidFill>
                  <a:srgbClr val="000000"/>
                </a:solidFill>
                <a:effectLst/>
                <a:latin typeface="Courier New" panose="02070409020205090404" pitchFamily="49" charset="0"/>
              </a:rPr>
              <a:t> a</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table_name </a:t>
            </a:r>
            <a:r>
              <a:rPr lang="en-US" altLang="zh-CN" sz="1800" b="1">
                <a:solidFill>
                  <a:srgbClr val="0000FF"/>
                </a:solidFill>
                <a:effectLst/>
                <a:latin typeface="Courier New" panose="02070409020205090404" pitchFamily="49" charset="0"/>
              </a:rPr>
              <a:t>like</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'%student%'</a:t>
            </a:r>
            <a:r>
              <a:rPr lang="en-US" altLang="zh-CN" sz="1800" b="1">
                <a:solidFill>
                  <a:srgbClr val="000080"/>
                </a:solidFill>
                <a:effectLst/>
                <a:latin typeface="Courier New" panose="02070409020205090404" pitchFamily="49" charset="0"/>
              </a:rPr>
              <a:t>;</a:t>
            </a:r>
            <a:endParaRPr lang="en-US" altLang="zh-CN">
              <a:effectLs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pic>
        <p:nvPicPr>
          <p:cNvPr id="3" name="图片 2"/>
          <p:cNvPicPr>
            <a:picLocks noChangeAspect="1"/>
          </p:cNvPicPr>
          <p:nvPr/>
        </p:nvPicPr>
        <p:blipFill>
          <a:blip r:embed="rId1"/>
          <a:stretch>
            <a:fillRect/>
          </a:stretch>
        </p:blipFill>
        <p:spPr>
          <a:xfrm>
            <a:off x="1101917" y="4130847"/>
            <a:ext cx="10621908" cy="1765018"/>
          </a:xfrm>
          <a:prstGeom prst="rect">
            <a:avLst/>
          </a:prstGeom>
        </p:spPr>
      </p:pic>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查看索引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普通索引</a:t>
            </a:r>
            <a:endPar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10" name="文本框 9"/>
          <p:cNvSpPr txBox="1"/>
          <p:nvPr/>
        </p:nvSpPr>
        <p:spPr>
          <a:xfrm>
            <a:off x="867425" y="177157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90564" y="2279333"/>
            <a:ext cx="10173833" cy="923330"/>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-- 3</a:t>
            </a:r>
            <a:r>
              <a:rPr lang="zh-CN" altLang="en-US" sz="1800">
                <a:solidFill>
                  <a:srgbClr val="008000"/>
                </a:solidFill>
                <a:effectLst/>
                <a:latin typeface="Courier New" panose="02070409020205090404" pitchFamily="49" charset="0"/>
              </a:rPr>
              <a:t>、查看表中所有索引 </a:t>
            </a:r>
            <a:endParaRPr lang="en-US" altLang="zh-CN" sz="1800">
              <a:solidFill>
                <a:srgbClr val="008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show index from table_name; </a:t>
            </a:r>
            <a:endParaRPr lang="en-US" altLang="zh-CN" sz="1800">
              <a:solidFill>
                <a:srgbClr val="008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show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student</a:t>
            </a:r>
            <a:r>
              <a:rPr lang="en-US" altLang="zh-CN" sz="1800" b="1">
                <a:solidFill>
                  <a:srgbClr val="000080"/>
                </a:solidFill>
                <a:effectLst/>
                <a:latin typeface="Courier New" panose="02070409020205090404" pitchFamily="49" charset="0"/>
              </a:rPr>
              <a:t>;</a:t>
            </a:r>
            <a:endParaRPr lang="en-US" altLang="zh-CN">
              <a:effectLst/>
            </a:endParaRPr>
          </a:p>
        </p:txBody>
      </p:sp>
      <p:pic>
        <p:nvPicPr>
          <p:cNvPr id="3" name="图片 2"/>
          <p:cNvPicPr>
            <a:picLocks noChangeAspect="1"/>
          </p:cNvPicPr>
          <p:nvPr/>
        </p:nvPicPr>
        <p:blipFill>
          <a:blip r:embed="rId1"/>
          <a:stretch>
            <a:fillRect/>
          </a:stretch>
        </p:blipFill>
        <p:spPr>
          <a:xfrm>
            <a:off x="949486" y="3655338"/>
            <a:ext cx="10708173" cy="567696"/>
          </a:xfrm>
          <a:prstGeom prst="rect">
            <a:avLst/>
          </a:prstGeom>
        </p:spPr>
      </p:pic>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删除</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a:t>
            </a:r>
            <a:endPar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867425" y="177157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90564" y="2279333"/>
            <a:ext cx="10173833" cy="1200329"/>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索引名 </a:t>
            </a:r>
            <a:r>
              <a:rPr lang="en-US" altLang="zh-CN" sz="1800" b="1">
                <a:solidFill>
                  <a:srgbClr val="0000FF"/>
                </a:solidFill>
                <a:effectLst/>
                <a:latin typeface="Courier New" panose="02070409020205090404" pitchFamily="49" charset="0"/>
              </a:rPr>
              <a:t>on</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表名 </a:t>
            </a:r>
            <a:endParaRPr lang="en-US" altLang="zh-CN" sz="1800">
              <a:solidFill>
                <a:srgbClr val="000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或 </a:t>
            </a:r>
            <a:endParaRPr lang="en-US" altLang="zh-CN" b="1">
              <a:solidFill>
                <a:srgbClr val="008000"/>
              </a:solidFill>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表名 </a:t>
            </a:r>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a:t>
            </a:r>
            <a:r>
              <a:rPr lang="zh-CN" altLang="en-US" sz="1800">
                <a:solidFill>
                  <a:srgbClr val="000000"/>
                </a:solidFill>
                <a:effectLst/>
                <a:latin typeface="Courier New" panose="02070409020205090404" pitchFamily="49" charset="0"/>
              </a:rPr>
              <a:t>索引名 </a:t>
            </a:r>
            <a:endParaRPr lang="zh-CN" altLang="en-US">
              <a:effectLst/>
            </a:endParaRPr>
          </a:p>
          <a:p>
            <a:endParaRPr lang="en-US" altLang="zh-CN">
              <a:effectLst/>
            </a:endParaRPr>
          </a:p>
        </p:txBody>
      </p:sp>
      <p:sp>
        <p:nvSpPr>
          <p:cNvPr id="9" name="文本框 8"/>
          <p:cNvSpPr txBox="1"/>
          <p:nvPr/>
        </p:nvSpPr>
        <p:spPr>
          <a:xfrm>
            <a:off x="867425" y="388858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90564" y="4420850"/>
            <a:ext cx="10173832" cy="923330"/>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index_gender </a:t>
            </a:r>
            <a:r>
              <a:rPr lang="en-US" altLang="zh-CN" sz="1800" b="1">
                <a:solidFill>
                  <a:srgbClr val="0000FF"/>
                </a:solidFill>
                <a:effectLst/>
                <a:latin typeface="Courier New" panose="02070409020205090404" pitchFamily="49" charset="0"/>
              </a:rPr>
              <a:t>on</a:t>
            </a:r>
            <a:r>
              <a:rPr lang="en-US" altLang="zh-CN" sz="1800">
                <a:solidFill>
                  <a:srgbClr val="000000"/>
                </a:solidFill>
                <a:effectLst/>
                <a:latin typeface="Courier New" panose="02070409020205090404" pitchFamily="49" charset="0"/>
              </a:rPr>
              <a:t> student </a:t>
            </a:r>
            <a:endParaRPr lang="en-US" altLang="zh-CN" sz="1800">
              <a:solidFill>
                <a:srgbClr val="000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或 </a:t>
            </a:r>
            <a:endParaRPr lang="en-US" altLang="zh-CN" b="1">
              <a:solidFill>
                <a:srgbClr val="008000"/>
              </a:solidFill>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student </a:t>
            </a:r>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index_name</a:t>
            </a:r>
            <a:endParaRPr lang="en-US" altLang="zh-CN">
              <a:effectLst/>
            </a:endParaRPr>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701731"/>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highlight>
                  <a:srgbClr val="FFFF00"/>
                </a:highlight>
                <a:latin typeface="PingFang SC"/>
                <a:ea typeface="阿里巴巴普惠体" panose="00020600040101010101" pitchFamily="18" charset="-122"/>
              </a:rPr>
              <a:t>唯一</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索引</a:t>
            </a:r>
            <a:endPar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9" name="文本框 8"/>
          <p:cNvSpPr txBox="1"/>
          <p:nvPr/>
        </p:nvSpPr>
        <p:spPr>
          <a:xfrm>
            <a:off x="1013651" y="2444897"/>
            <a:ext cx="9396441" cy="584775"/>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a:solidFill>
                  <a:prstClr val="black"/>
                </a:solidFill>
                <a:latin typeface="Alibaba PuHuiTi B"/>
                <a:ea typeface="黑体" panose="02010609060101010101" pitchFamily="49" charset="-122"/>
              </a:rPr>
              <a:t>唯一索引</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与前面的普通索引类似，不同的就是：索引列的值必须唯一，但允许有空值。如果是组合索引，则列值的组合必须唯一。它有以下几种创建方式：</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endParaRPr>
          </a:p>
        </p:txBody>
      </p:sp>
      <p:sp>
        <p:nvSpPr>
          <p:cNvPr id="11" name="文本框 10"/>
          <p:cNvSpPr txBox="1"/>
          <p:nvPr/>
        </p:nvSpPr>
        <p:spPr>
          <a:xfrm>
            <a:off x="1013651" y="186627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7" name="图片 6"/>
          <p:cNvPicPr>
            <a:picLocks noChangeAspect="1"/>
          </p:cNvPicPr>
          <p:nvPr/>
        </p:nvPicPr>
        <p:blipFill>
          <a:blip r:embed="rId1"/>
          <a:stretch>
            <a:fillRect/>
          </a:stretch>
        </p:blipFill>
        <p:spPr>
          <a:xfrm>
            <a:off x="1827181" y="3269738"/>
            <a:ext cx="5547578" cy="2891359"/>
          </a:xfrm>
          <a:prstGeom prst="rect">
            <a:avLst/>
          </a:prstGeom>
        </p:spPr>
      </p:pic>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701731"/>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唯一索引</a:t>
            </a:r>
            <a:endPar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67425" y="169700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r>
              <a:rPr kumimoji="0" lang="en-US" altLang="zh-CN"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创建索引</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1013650" y="2035554"/>
            <a:ext cx="8478570" cy="418576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方式</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创建表的时候直接指定</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student2</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sid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endParaRPr>
          </a:p>
          <a:p>
            <a:r>
              <a:rPr lang="en-US" altLang="zh-CN" sz="1400" b="1" kern="0">
                <a:solidFill>
                  <a:srgbClr val="000080"/>
                </a:solidFill>
                <a:latin typeface="Courier New" panose="02070409020205090404" pitchFamily="49" charset="0"/>
                <a:ea typeface="宋体" panose="02010600030101010101" pitchFamily="2" charset="-122"/>
                <a:cs typeface="Times New Roman" panose="02020603050405020304" pitchFamily="18" charset="0"/>
              </a:rPr>
              <a:t>    </a:t>
            </a:r>
            <a:r>
              <a:rPr lang="en-US" altLang="zh-CN" sz="1400"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card_id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gender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birth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date</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phone_num</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 varchar</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score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double</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unique</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index_card_id</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card_id</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a:solidFill>
                  <a:srgbClr val="008000"/>
                </a:solidFill>
                <a:effectLst/>
                <a:latin typeface="Courier New" panose="02070409020205090404" pitchFamily="49" charset="0"/>
              </a:rPr>
              <a:t>-- </a:t>
            </a:r>
            <a:r>
              <a:rPr lang="zh-CN" altLang="en-US" sz="1400">
                <a:solidFill>
                  <a:srgbClr val="008000"/>
                </a:solidFill>
                <a:effectLst/>
                <a:latin typeface="Courier New" panose="02070409020205090404" pitchFamily="49" charset="0"/>
              </a:rPr>
              <a:t>给</a:t>
            </a:r>
            <a:r>
              <a:rPr lang="en-US" altLang="zh-CN" sz="1400">
                <a:solidFill>
                  <a:srgbClr val="008000"/>
                </a:solidFill>
                <a:effectLst/>
                <a:latin typeface="Courier New" panose="02070409020205090404" pitchFamily="49" charset="0"/>
              </a:rPr>
              <a:t>card_id</a:t>
            </a:r>
            <a:r>
              <a:rPr lang="zh-CN" altLang="en-US" sz="1400">
                <a:solidFill>
                  <a:srgbClr val="008000"/>
                </a:solidFill>
                <a:effectLst/>
                <a:latin typeface="Courier New" panose="02070409020205090404" pitchFamily="49" charset="0"/>
              </a:rPr>
              <a:t>列创建索引</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方式</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直接创建</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 unique index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索引名</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on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表名</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列名</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unique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index</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index_card_id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student2</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card_id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方式</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修改表结构</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添加索引</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alter table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表名</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add unique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索引名</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列名</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alter</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student2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add</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unique</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index_</a:t>
            </a:r>
            <a:r>
              <a:rPr lang="en-US" altLang="zh-CN" sz="1400"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phone_num</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phone_num</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701731"/>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唯一索引</a:t>
            </a:r>
            <a:endPar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67425" y="2033195"/>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r>
              <a:rPr kumimoji="0" lang="en-US" altLang="zh-CN"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删除索引</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867425" y="2707944"/>
            <a:ext cx="8478570" cy="923330"/>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index_card_id </a:t>
            </a:r>
            <a:r>
              <a:rPr lang="en-US" altLang="zh-CN" sz="1800" b="1">
                <a:solidFill>
                  <a:srgbClr val="0000FF"/>
                </a:solidFill>
                <a:effectLst/>
                <a:latin typeface="Courier New" panose="02070409020205090404" pitchFamily="49" charset="0"/>
              </a:rPr>
              <a:t>on</a:t>
            </a:r>
            <a:r>
              <a:rPr lang="en-US" altLang="zh-CN" sz="1800">
                <a:solidFill>
                  <a:srgbClr val="000000"/>
                </a:solidFill>
                <a:effectLst/>
                <a:latin typeface="Courier New" panose="02070409020205090404" pitchFamily="49" charset="0"/>
              </a:rPr>
              <a:t> student2 </a:t>
            </a:r>
            <a:endParaRPr lang="en-US" altLang="zh-CN" sz="1800">
              <a:solidFill>
                <a:srgbClr val="000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或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alter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table</a:t>
            </a:r>
            <a:r>
              <a:rPr lang="en-US" altLang="zh-CN" sz="1800">
                <a:solidFill>
                  <a:srgbClr val="000000"/>
                </a:solidFill>
                <a:effectLst/>
                <a:latin typeface="Courier New" panose="02070409020205090404" pitchFamily="49" charset="0"/>
              </a:rPr>
              <a:t> student2 </a:t>
            </a:r>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index_</a:t>
            </a:r>
            <a:r>
              <a:rPr lang="en-US" altLang="zh-CN" sz="1800"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phone_num</a:t>
            </a:r>
            <a:endParaRPr lang="en-US" altLang="zh-CN" sz="1400">
              <a:effectLst/>
            </a:endParaRPr>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单列索引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主键索引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7" name="文本框 6"/>
          <p:cNvSpPr txBox="1"/>
          <p:nvPr/>
        </p:nvSpPr>
        <p:spPr>
          <a:xfrm>
            <a:off x="1013651" y="186627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224481" y="2367953"/>
            <a:ext cx="8478570" cy="584775"/>
          </a:xfrm>
          <a:prstGeom prst="rect">
            <a:avLst/>
          </a:prstGeom>
          <a:noFill/>
        </p:spPr>
        <p:txBody>
          <a:bodyPr wrap="square">
            <a:spAutoFit/>
          </a:bodyPr>
          <a:lstStyle/>
          <a:p>
            <a:r>
              <a:rPr lang="zh-CN" altLang="en-US" sz="1600" b="0" i="0">
                <a:solidFill>
                  <a:srgbClr val="000000"/>
                </a:solidFill>
                <a:effectLst/>
                <a:latin typeface="PingFang SC"/>
              </a:rPr>
              <a:t>每张表一般都会有自己的主键，当我们在创建表时，</a:t>
            </a:r>
            <a:r>
              <a:rPr lang="en-US" altLang="zh-CN" sz="1600">
                <a:solidFill>
                  <a:srgbClr val="000000"/>
                </a:solidFill>
                <a:latin typeface="PingFang SC"/>
              </a:rPr>
              <a:t>MySQL</a:t>
            </a:r>
            <a:r>
              <a:rPr lang="zh-CN" altLang="en-US" sz="1600">
                <a:solidFill>
                  <a:srgbClr val="000000"/>
                </a:solidFill>
                <a:latin typeface="PingFang SC"/>
              </a:rPr>
              <a:t>会自动</a:t>
            </a:r>
            <a:r>
              <a:rPr lang="zh-CN" altLang="en-US" sz="1600" b="0" i="0">
                <a:solidFill>
                  <a:srgbClr val="000000"/>
                </a:solidFill>
                <a:effectLst/>
                <a:latin typeface="PingFang SC"/>
              </a:rPr>
              <a:t>在主键列上建立一个索引，这就是主键索引。主键是具有唯一性并且不允许为</a:t>
            </a:r>
            <a:r>
              <a:rPr lang="en-US" altLang="zh-CN" sz="1600" b="0" i="0">
                <a:solidFill>
                  <a:srgbClr val="000000"/>
                </a:solidFill>
                <a:effectLst/>
                <a:latin typeface="PingFang SC"/>
              </a:rPr>
              <a:t>NULL</a:t>
            </a:r>
            <a:r>
              <a:rPr lang="zh-CN" altLang="en-US" sz="1600" b="0" i="0">
                <a:solidFill>
                  <a:srgbClr val="000000"/>
                </a:solidFill>
                <a:effectLst/>
                <a:latin typeface="PingFang SC"/>
              </a:rPr>
              <a:t>，所以他是一种特殊的唯一索引。</a:t>
            </a:r>
            <a:endParaRPr lang="zh-CN" altLang="en-US" sz="1600"/>
          </a:p>
        </p:txBody>
      </p:sp>
      <p:pic>
        <p:nvPicPr>
          <p:cNvPr id="8" name="图片 7"/>
          <p:cNvPicPr>
            <a:picLocks noChangeAspect="1"/>
          </p:cNvPicPr>
          <p:nvPr/>
        </p:nvPicPr>
        <p:blipFill>
          <a:blip r:embed="rId1"/>
          <a:stretch>
            <a:fillRect/>
          </a:stretch>
        </p:blipFill>
        <p:spPr>
          <a:xfrm>
            <a:off x="1818388" y="3115850"/>
            <a:ext cx="5547578" cy="2891359"/>
          </a:xfrm>
          <a:prstGeom prst="rect">
            <a:avLst/>
          </a:prstGeom>
        </p:spPr>
      </p:pic>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组合索引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7" name="文本框 6"/>
          <p:cNvSpPr txBox="1"/>
          <p:nvPr/>
        </p:nvSpPr>
        <p:spPr>
          <a:xfrm>
            <a:off x="1013651" y="186627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242065" y="2196536"/>
            <a:ext cx="9985711" cy="830997"/>
          </a:xfrm>
          <a:prstGeom prst="rect">
            <a:avLst/>
          </a:prstGeom>
          <a:noFill/>
        </p:spPr>
        <p:txBody>
          <a:bodyPr wrap="square">
            <a:spAutoFit/>
          </a:bodyPr>
          <a:lstStyle/>
          <a:p>
            <a:pPr marL="285750" indent="-285750" algn="l">
              <a:buFont typeface="Arial" panose="020B0604020202020204" pitchFamily="34" charset="0"/>
              <a:buChar char="•"/>
            </a:pPr>
            <a:r>
              <a:rPr lang="zh-CN" altLang="en-US" sz="1600" b="0" i="0">
                <a:solidFill>
                  <a:srgbClr val="000000"/>
                </a:solidFill>
                <a:effectLst/>
                <a:latin typeface="Alibaba PuHuiTi B"/>
              </a:rPr>
              <a:t>组合索引也叫复合索引，指的是我们在建立索引的时候使用多个字段，例如同时使用身份证和手机号建立索引，同样的可以建立为普通索引或者是唯一索引。</a:t>
            </a:r>
            <a:endParaRPr lang="en-US" altLang="zh-CN" sz="1600">
              <a:solidFill>
                <a:srgbClr val="222222"/>
              </a:solidFill>
              <a:latin typeface="Alibaba PuHuiTi B"/>
            </a:endParaRPr>
          </a:p>
          <a:p>
            <a:pPr marL="285750" indent="-285750" algn="l">
              <a:buFont typeface="Arial" panose="020B0604020202020204" pitchFamily="34" charset="0"/>
              <a:buChar char="•"/>
            </a:pPr>
            <a:r>
              <a:rPr lang="zh-CN" altLang="en-US" sz="1600" b="0" i="0">
                <a:solidFill>
                  <a:srgbClr val="000000"/>
                </a:solidFill>
                <a:effectLst/>
                <a:latin typeface="Alibaba PuHuiTi B"/>
              </a:rPr>
              <a:t>复合索引的使用复合最左原则。</a:t>
            </a:r>
            <a:endParaRPr lang="zh-CN" altLang="en-US" sz="1600" b="0" i="0">
              <a:solidFill>
                <a:srgbClr val="222222"/>
              </a:solidFill>
              <a:effectLst/>
              <a:latin typeface="Alibaba PuHuiTi B"/>
            </a:endParaRPr>
          </a:p>
        </p:txBody>
      </p:sp>
      <p:sp>
        <p:nvSpPr>
          <p:cNvPr id="8" name="文本框 7"/>
          <p:cNvSpPr txBox="1"/>
          <p:nvPr/>
        </p:nvSpPr>
        <p:spPr>
          <a:xfrm>
            <a:off x="1154328" y="3886927"/>
            <a:ext cx="9642278" cy="646331"/>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创建索引的基本语法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indexname </a:t>
            </a:r>
            <a:r>
              <a:rPr lang="en-US" altLang="zh-CN" sz="1800" b="1">
                <a:solidFill>
                  <a:srgbClr val="0000FF"/>
                </a:solidFill>
                <a:effectLst/>
                <a:latin typeface="Courier New" panose="02070409020205090404" pitchFamily="49" charset="0"/>
              </a:rPr>
              <a:t>on</a:t>
            </a:r>
            <a:r>
              <a:rPr lang="en-US" altLang="zh-CN" sz="1800">
                <a:solidFill>
                  <a:srgbClr val="000000"/>
                </a:solidFill>
                <a:effectLst/>
                <a:latin typeface="Courier New" panose="02070409020205090404" pitchFamily="49" charset="0"/>
              </a:rPr>
              <a:t> </a:t>
            </a:r>
            <a:r>
              <a:rPr lang="en-US" altLang="zh-CN">
                <a:solidFill>
                  <a:srgbClr val="000000"/>
                </a:solidFill>
                <a:latin typeface="Courier New" panose="02070409020205090404" pitchFamily="49" charset="0"/>
              </a:rPr>
              <a:t>table_name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column1</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length</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column2</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length</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p:txBody>
      </p:sp>
      <p:sp>
        <p:nvSpPr>
          <p:cNvPr id="10" name="文本框 9"/>
          <p:cNvSpPr txBox="1"/>
          <p:nvPr/>
        </p:nvSpPr>
        <p:spPr>
          <a:xfrm>
            <a:off x="1048820" y="3038185"/>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格式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组合索引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11" name="文本框 10"/>
          <p:cNvSpPr txBox="1"/>
          <p:nvPr/>
        </p:nvSpPr>
        <p:spPr>
          <a:xfrm>
            <a:off x="1274861" y="2445299"/>
            <a:ext cx="9642277" cy="286232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组合索引</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mydb5</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创建索引的基本语法</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普通索引</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 index indexname on table_name(column1(length),column2(length));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index</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index_phone_name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phone_num</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操作</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删除索引</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index</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index_phone_name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创建索引的基本语法</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唯一索引</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unique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index</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index_phone_name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phone_num</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name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12" name="文本框 11"/>
          <p:cNvSpPr txBox="1"/>
          <p:nvPr/>
        </p:nvSpPr>
        <p:spPr>
          <a:xfrm>
            <a:off x="1083990" y="1904950"/>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创建索引</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组合索引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11" name="文本框 10"/>
          <p:cNvSpPr txBox="1"/>
          <p:nvPr/>
        </p:nvSpPr>
        <p:spPr>
          <a:xfrm>
            <a:off x="867424" y="2345480"/>
            <a:ext cx="10956401" cy="3416320"/>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张三</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phone_num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'15100046637'</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phone_num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'15100046637'</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张三</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张三</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phone_num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'15100046637'</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a:solidFill>
                  <a:srgbClr val="008000"/>
                </a:solidFill>
                <a:effectLst/>
                <a:latin typeface="Courier New" panose="02070409020205090404" pitchFamily="49" charset="0"/>
              </a:rPr>
              <a:t>/* </a:t>
            </a:r>
            <a:endParaRPr lang="en-US" altLang="zh-CN" sz="1800">
              <a:solidFill>
                <a:srgbClr val="008000"/>
              </a:solidFill>
              <a:effectLst/>
              <a:latin typeface="Courier New" panose="02070409020205090404" pitchFamily="49" charset="0"/>
            </a:endParaRPr>
          </a:p>
          <a:p>
            <a:r>
              <a:rPr lang="zh-CN" altLang="en-US" sz="1800">
                <a:solidFill>
                  <a:srgbClr val="008000"/>
                </a:solidFill>
                <a:effectLst/>
                <a:latin typeface="Courier New" panose="02070409020205090404" pitchFamily="49" charset="0"/>
              </a:rPr>
              <a:t>  三条</a:t>
            </a:r>
            <a:r>
              <a:rPr lang="en-US" altLang="zh-CN" sz="1800">
                <a:solidFill>
                  <a:srgbClr val="008000"/>
                </a:solidFill>
                <a:effectLst/>
                <a:latin typeface="Courier New" panose="02070409020205090404" pitchFamily="49" charset="0"/>
              </a:rPr>
              <a:t>sql</a:t>
            </a:r>
            <a:r>
              <a:rPr lang="zh-CN" altLang="en-US" sz="1800">
                <a:solidFill>
                  <a:srgbClr val="008000"/>
                </a:solidFill>
                <a:effectLst/>
                <a:latin typeface="Courier New" panose="02070409020205090404" pitchFamily="49" charset="0"/>
              </a:rPr>
              <a:t>只有 </a:t>
            </a:r>
            <a:r>
              <a:rPr lang="en-US" altLang="zh-CN" sz="1800">
                <a:solidFill>
                  <a:srgbClr val="008000"/>
                </a:solidFill>
                <a:effectLst/>
                <a:latin typeface="Courier New" panose="02070409020205090404" pitchFamily="49" charset="0"/>
              </a:rPr>
              <a:t>2 </a:t>
            </a:r>
            <a:r>
              <a:rPr lang="zh-CN" altLang="en-US" sz="1800">
                <a:solidFill>
                  <a:srgbClr val="008000"/>
                </a:solidFill>
                <a:effectLst/>
                <a:latin typeface="Courier New" panose="02070409020205090404" pitchFamily="49" charset="0"/>
              </a:rPr>
              <a:t>、 </a:t>
            </a:r>
            <a:r>
              <a:rPr lang="en-US" altLang="zh-CN" sz="1800">
                <a:solidFill>
                  <a:srgbClr val="008000"/>
                </a:solidFill>
                <a:effectLst/>
                <a:latin typeface="Courier New" panose="02070409020205090404" pitchFamily="49" charset="0"/>
              </a:rPr>
              <a:t>3</a:t>
            </a:r>
            <a:r>
              <a:rPr lang="zh-CN" altLang="en-US" sz="1800">
                <a:solidFill>
                  <a:srgbClr val="008000"/>
                </a:solidFill>
                <a:effectLst/>
                <a:latin typeface="Courier New" panose="02070409020205090404" pitchFamily="49" charset="0"/>
              </a:rPr>
              <a:t>、</a:t>
            </a:r>
            <a:r>
              <a:rPr lang="en-US" altLang="zh-CN" sz="1800">
                <a:solidFill>
                  <a:srgbClr val="008000"/>
                </a:solidFill>
                <a:effectLst/>
                <a:latin typeface="Courier New" panose="02070409020205090404" pitchFamily="49" charset="0"/>
              </a:rPr>
              <a:t>4</a:t>
            </a:r>
            <a:r>
              <a:rPr lang="zh-CN" altLang="en-US" sz="1800">
                <a:solidFill>
                  <a:srgbClr val="008000"/>
                </a:solidFill>
                <a:effectLst/>
                <a:latin typeface="Courier New" panose="02070409020205090404" pitchFamily="49" charset="0"/>
              </a:rPr>
              <a:t>能使用的到索引</a:t>
            </a:r>
            <a:r>
              <a:rPr lang="en-US" altLang="zh-CN" sz="1800">
                <a:solidFill>
                  <a:srgbClr val="008000"/>
                </a:solidFill>
                <a:effectLst/>
                <a:latin typeface="Courier New" panose="02070409020205090404" pitchFamily="49" charset="0"/>
              </a:rPr>
              <a:t>idx_phone_name,</a:t>
            </a:r>
            <a:r>
              <a:rPr lang="zh-CN" altLang="en-US" sz="1800">
                <a:solidFill>
                  <a:srgbClr val="008000"/>
                </a:solidFill>
                <a:effectLst/>
                <a:latin typeface="Courier New" panose="02070409020205090404" pitchFamily="49" charset="0"/>
              </a:rPr>
              <a:t>因为条件里面必须包含索引前面的字段  才能够进行匹配。</a:t>
            </a:r>
            <a:endParaRPr lang="en-US" altLang="zh-CN" sz="1800">
              <a:solidFill>
                <a:srgbClr val="008000"/>
              </a:solidFill>
              <a:effectLst/>
              <a:latin typeface="Courier New" panose="02070409020205090404" pitchFamily="49" charset="0"/>
            </a:endParaRPr>
          </a:p>
          <a:p>
            <a:r>
              <a:rPr lang="en-US" altLang="zh-CN">
                <a:solidFill>
                  <a:srgbClr val="008000"/>
                </a:solidFill>
                <a:latin typeface="Courier New" panose="02070409020205090404" pitchFamily="49" charset="0"/>
              </a:rPr>
              <a:t>  </a:t>
            </a:r>
            <a:r>
              <a:rPr lang="zh-CN" altLang="en-US" sz="1800">
                <a:solidFill>
                  <a:srgbClr val="008000"/>
                </a:solidFill>
                <a:effectLst/>
                <a:latin typeface="Courier New" panose="02070409020205090404" pitchFamily="49" charset="0"/>
              </a:rPr>
              <a:t>而</a:t>
            </a:r>
            <a:r>
              <a:rPr lang="en-US" altLang="zh-CN" sz="1800">
                <a:solidFill>
                  <a:srgbClr val="008000"/>
                </a:solidFill>
                <a:effectLst/>
                <a:latin typeface="Courier New" panose="02070409020205090404" pitchFamily="49" charset="0"/>
              </a:rPr>
              <a:t>3</a:t>
            </a:r>
            <a:r>
              <a:rPr lang="zh-CN" altLang="en-US" sz="1800">
                <a:solidFill>
                  <a:srgbClr val="008000"/>
                </a:solidFill>
                <a:effectLst/>
                <a:latin typeface="Courier New" panose="02070409020205090404" pitchFamily="49" charset="0"/>
              </a:rPr>
              <a:t>和</a:t>
            </a:r>
            <a:r>
              <a:rPr lang="en-US" altLang="zh-CN" sz="1800">
                <a:solidFill>
                  <a:srgbClr val="008000"/>
                </a:solidFill>
                <a:effectLst/>
                <a:latin typeface="Courier New" panose="02070409020205090404" pitchFamily="49" charset="0"/>
              </a:rPr>
              <a:t>4</a:t>
            </a:r>
            <a:r>
              <a:rPr lang="zh-CN" altLang="en-US" sz="1800">
                <a:solidFill>
                  <a:srgbClr val="008000"/>
                </a:solidFill>
                <a:effectLst/>
                <a:latin typeface="Courier New" panose="02070409020205090404" pitchFamily="49" charset="0"/>
              </a:rPr>
              <a:t>相比</a:t>
            </a:r>
            <a:r>
              <a:rPr lang="en-US" altLang="zh-CN" sz="1800">
                <a:solidFill>
                  <a:srgbClr val="008000"/>
                </a:solidFill>
                <a:effectLst/>
                <a:latin typeface="Courier New" panose="02070409020205090404" pitchFamily="49" charset="0"/>
              </a:rPr>
              <a:t>where</a:t>
            </a:r>
            <a:r>
              <a:rPr lang="zh-CN" altLang="en-US" sz="1800">
                <a:solidFill>
                  <a:srgbClr val="008000"/>
                </a:solidFill>
                <a:effectLst/>
                <a:latin typeface="Courier New" panose="02070409020205090404" pitchFamily="49" charset="0"/>
              </a:rPr>
              <a:t>条件的顺序不一样，为什么</a:t>
            </a:r>
            <a:r>
              <a:rPr lang="en-US" altLang="zh-CN" sz="1800">
                <a:solidFill>
                  <a:srgbClr val="008000"/>
                </a:solidFill>
                <a:effectLst/>
                <a:latin typeface="Courier New" panose="02070409020205090404" pitchFamily="49" charset="0"/>
              </a:rPr>
              <a:t>4</a:t>
            </a:r>
            <a:r>
              <a:rPr lang="zh-CN" altLang="en-US" sz="1800">
                <a:solidFill>
                  <a:srgbClr val="008000"/>
                </a:solidFill>
                <a:effectLst/>
                <a:latin typeface="Courier New" panose="02070409020205090404" pitchFamily="49" charset="0"/>
              </a:rPr>
              <a:t>可以用到索引呢？是因为</a:t>
            </a:r>
            <a:r>
              <a:rPr lang="en-US" altLang="zh-CN" sz="1800">
                <a:solidFill>
                  <a:srgbClr val="008000"/>
                </a:solidFill>
                <a:effectLst/>
                <a:latin typeface="Courier New" panose="02070409020205090404" pitchFamily="49" charset="0"/>
              </a:rPr>
              <a:t>mysql</a:t>
            </a:r>
            <a:r>
              <a:rPr lang="zh-CN" altLang="en-US" sz="1800">
                <a:solidFill>
                  <a:srgbClr val="008000"/>
                </a:solidFill>
                <a:effectLst/>
                <a:latin typeface="Courier New" panose="02070409020205090404" pitchFamily="49" charset="0"/>
              </a:rPr>
              <a:t>本身就有一层</a:t>
            </a:r>
            <a:r>
              <a:rPr lang="en-US" altLang="zh-CN" sz="1800">
                <a:solidFill>
                  <a:srgbClr val="008000"/>
                </a:solidFill>
                <a:effectLst/>
                <a:latin typeface="Courier New" panose="02070409020205090404" pitchFamily="49" charset="0"/>
              </a:rPr>
              <a:t>sql</a:t>
            </a:r>
            <a:r>
              <a:rPr lang="zh-CN" altLang="en-US" sz="1800">
                <a:solidFill>
                  <a:srgbClr val="008000"/>
                </a:solidFill>
                <a:effectLst/>
                <a:latin typeface="Courier New" panose="02070409020205090404" pitchFamily="49" charset="0"/>
              </a:rPr>
              <a:t>优化，他会根据</a:t>
            </a:r>
            <a:r>
              <a:rPr lang="en-US" altLang="zh-CN" sz="1800">
                <a:solidFill>
                  <a:srgbClr val="008000"/>
                </a:solidFill>
                <a:effectLst/>
                <a:latin typeface="Courier New" panose="02070409020205090404" pitchFamily="49" charset="0"/>
              </a:rPr>
              <a:t>sql</a:t>
            </a:r>
            <a:r>
              <a:rPr lang="zh-CN" altLang="en-US" sz="1800">
                <a:solidFill>
                  <a:srgbClr val="008000"/>
                </a:solidFill>
                <a:effectLst/>
                <a:latin typeface="Courier New" panose="02070409020205090404" pitchFamily="49" charset="0"/>
              </a:rPr>
              <a:t>来识别出来该用哪个索引，我们可以理解为</a:t>
            </a:r>
            <a:r>
              <a:rPr lang="en-US" altLang="zh-CN" sz="1800">
                <a:solidFill>
                  <a:srgbClr val="008000"/>
                </a:solidFill>
                <a:effectLst/>
                <a:latin typeface="Courier New" panose="02070409020205090404" pitchFamily="49" charset="0"/>
              </a:rPr>
              <a:t>3</a:t>
            </a:r>
            <a:r>
              <a:rPr lang="zh-CN" altLang="en-US" sz="1800">
                <a:solidFill>
                  <a:srgbClr val="008000"/>
                </a:solidFill>
                <a:effectLst/>
                <a:latin typeface="Courier New" panose="02070409020205090404" pitchFamily="49" charset="0"/>
              </a:rPr>
              <a:t>和</a:t>
            </a:r>
            <a:r>
              <a:rPr lang="en-US" altLang="zh-CN" sz="1800">
                <a:solidFill>
                  <a:srgbClr val="008000"/>
                </a:solidFill>
                <a:effectLst/>
                <a:latin typeface="Courier New" panose="02070409020205090404" pitchFamily="49" charset="0"/>
              </a:rPr>
              <a:t>4</a:t>
            </a:r>
            <a:r>
              <a:rPr lang="zh-CN" altLang="en-US" sz="1800">
                <a:solidFill>
                  <a:srgbClr val="008000"/>
                </a:solidFill>
                <a:effectLst/>
                <a:latin typeface="Courier New" panose="02070409020205090404" pitchFamily="49" charset="0"/>
              </a:rPr>
              <a:t>在</a:t>
            </a:r>
            <a:r>
              <a:rPr lang="en-US" altLang="zh-CN" sz="1800">
                <a:solidFill>
                  <a:srgbClr val="008000"/>
                </a:solidFill>
                <a:effectLst/>
                <a:latin typeface="Courier New" panose="02070409020205090404" pitchFamily="49" charset="0"/>
              </a:rPr>
              <a:t>mysql</a:t>
            </a:r>
            <a:r>
              <a:rPr lang="zh-CN" altLang="en-US" sz="1800">
                <a:solidFill>
                  <a:srgbClr val="008000"/>
                </a:solidFill>
                <a:effectLst/>
                <a:latin typeface="Courier New" panose="02070409020205090404" pitchFamily="49" charset="0"/>
              </a:rPr>
              <a:t>眼中是等价的。 </a:t>
            </a:r>
            <a:endParaRPr lang="en-US" altLang="zh-CN" sz="1800">
              <a:solidFill>
                <a:srgbClr val="008000"/>
              </a:solidFill>
              <a:effectLst/>
              <a:latin typeface="Courier New" panose="02070409020205090404" pitchFamily="49" charset="0"/>
            </a:endParaRPr>
          </a:p>
          <a:p>
            <a:endParaRPr lang="en-US" altLang="zh-CN">
              <a:solidFill>
                <a:srgbClr val="008000"/>
              </a:solidFill>
              <a:latin typeface="Courier New" panose="02070409020205090404" pitchFamily="49" charset="0"/>
            </a:endParaRPr>
          </a:p>
          <a:p>
            <a:r>
              <a:rPr lang="zh-CN" altLang="en-US" sz="1800">
                <a:solidFill>
                  <a:srgbClr val="008000"/>
                </a:solidFill>
                <a:effectLst/>
                <a:latin typeface="Courier New" panose="02070409020205090404" pitchFamily="49" charset="0"/>
              </a:rPr>
              <a:t>*</a:t>
            </a:r>
            <a:r>
              <a:rPr lang="en-US" altLang="zh-CN" sz="1800">
                <a:solidFill>
                  <a:srgbClr val="008000"/>
                </a:solidFill>
                <a:effectLst/>
                <a:latin typeface="Courier New" panose="02070409020205090404" pitchFamily="49" charset="0"/>
              </a:rPr>
              <a:t>/</a:t>
            </a:r>
            <a:endParaRPr lang="zh-CN" altLang="en-US">
              <a:effectLs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a:t>数据库系统</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、数据库管理系统（数据库软件）</a:t>
            </a:r>
            <a:endParaRPr kumimoji="1" lang="zh-CN" altLang="en-US" dirty="0"/>
          </a:p>
        </p:txBody>
      </p:sp>
      <p:sp>
        <p:nvSpPr>
          <p:cNvPr id="5" name="文本占位符 1"/>
          <p:cNvSpPr>
            <a:spLocks noGrp="1"/>
          </p:cNvSpPr>
          <p:nvPr>
            <p:ph type="body" sz="quarter" idx="11"/>
          </p:nvPr>
        </p:nvSpPr>
        <p:spPr>
          <a:xfrm>
            <a:off x="710881" y="1646133"/>
            <a:ext cx="10749598" cy="4219575"/>
          </a:xfrm>
        </p:spPr>
        <p:txBody>
          <a:bodyPr/>
          <a:lstStyle/>
          <a:p>
            <a:pPr marL="0" indent="0">
              <a:buNone/>
            </a:pPr>
            <a:r>
              <a:rPr lang="zh-CN" altLang="en-US"/>
              <a:t>数据库管理系统（</a:t>
            </a:r>
            <a:r>
              <a:rPr lang="en-US" altLang="zh-CN"/>
              <a:t>DBMS</a:t>
            </a:r>
            <a:r>
              <a:rPr lang="zh-CN" altLang="en-US"/>
              <a:t>）用来创建和维护数据库。例如，</a:t>
            </a:r>
            <a:r>
              <a:rPr lang="en-US" altLang="zh-CN"/>
              <a:t>SQL Server</a:t>
            </a:r>
            <a:r>
              <a:rPr lang="zh-CN" altLang="en-US"/>
              <a:t>、</a:t>
            </a:r>
            <a:r>
              <a:rPr lang="en-US" altLang="zh-CN"/>
              <a:t>Oracle</a:t>
            </a:r>
            <a:r>
              <a:rPr lang="zh-CN" altLang="en-US"/>
              <a:t>、</a:t>
            </a:r>
            <a:r>
              <a:rPr lang="en-US" altLang="zh-CN"/>
              <a:t>MySQL</a:t>
            </a:r>
            <a:r>
              <a:rPr lang="zh-CN" altLang="en-US"/>
              <a:t>等等都是数据库管理系统。图</a:t>
            </a:r>
            <a:r>
              <a:rPr lang="en-US" altLang="zh-CN"/>
              <a:t>1.1</a:t>
            </a:r>
            <a:r>
              <a:rPr lang="zh-CN" altLang="en-US"/>
              <a:t>描述了数据库、数据库应用系统和数据库管理系统之间的联系。</a:t>
            </a:r>
            <a:endParaRPr lang="zh-CN" altLang="en-US" dirty="0"/>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54752" y="2411244"/>
            <a:ext cx="7115175" cy="4000500"/>
          </a:xfrm>
          <a:prstGeom prst="rect">
            <a:avLst/>
          </a:prstGeom>
        </p:spPr>
      </p:pic>
    </p:spTree>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606900" y="1344341"/>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全文索引</a:t>
            </a:r>
            <a:endParaRPr lang="en-US" altLang="zh-CN" b="1">
              <a:solidFill>
                <a:srgbClr val="4BACC6"/>
              </a:solidFill>
              <a:latin typeface="PingFang SC"/>
              <a:ea typeface="阿里巴巴普惠体" panose="00020600040101010101" pitchFamily="18" charset="-122"/>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概述</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987274" y="2243246"/>
            <a:ext cx="9913882" cy="2306955"/>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a:solidFill>
                  <a:srgbClr val="444444"/>
                </a:solidFill>
                <a:latin typeface="Alibaba PuHuiTi B"/>
              </a:rPr>
              <a:t>全文索引的关键字是</a:t>
            </a:r>
            <a:r>
              <a:rPr lang="en-US" altLang="zh-CN" sz="1600">
                <a:solidFill>
                  <a:srgbClr val="444444"/>
                </a:solidFill>
                <a:highlight>
                  <a:srgbClr val="FFFF00"/>
                </a:highlight>
                <a:latin typeface="Alibaba PuHuiTi B"/>
              </a:rPr>
              <a:t>fulltext</a:t>
            </a:r>
            <a:endParaRPr lang="en-US" altLang="zh-CN" sz="1600">
              <a:solidFill>
                <a:srgbClr val="444444"/>
              </a:solidFill>
              <a:highlight>
                <a:srgbClr val="FFFF00"/>
              </a:highlight>
              <a:latin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lang="en-US" altLang="zh-CN" sz="1600">
              <a:solidFill>
                <a:srgbClr val="444444"/>
              </a:solidFill>
              <a:highlight>
                <a:srgbClr val="FFFF00"/>
              </a:highlight>
              <a:latin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b="1">
                <a:solidFill>
                  <a:srgbClr val="FF0000"/>
                </a:solidFill>
                <a:latin typeface="Alibaba PuHuiTi B"/>
              </a:rPr>
              <a:t>全文索引主要用来查找文本中的关键字，而不是直接与索引中的值相比较</a:t>
            </a:r>
            <a:r>
              <a:rPr lang="zh-CN" altLang="en-US" sz="1600">
                <a:solidFill>
                  <a:srgbClr val="444444"/>
                </a:solidFill>
                <a:latin typeface="Alibaba PuHuiTi B"/>
              </a:rPr>
              <a:t>，它更像是一个搜索引擎，基于相似度的查询，而不是简单的</a:t>
            </a:r>
            <a:r>
              <a:rPr lang="en-US" altLang="zh-CN" sz="1600">
                <a:solidFill>
                  <a:srgbClr val="444444"/>
                </a:solidFill>
                <a:latin typeface="Alibaba PuHuiTi B"/>
              </a:rPr>
              <a:t>where</a:t>
            </a:r>
            <a:r>
              <a:rPr lang="zh-CN" altLang="en-US" sz="1600">
                <a:solidFill>
                  <a:srgbClr val="444444"/>
                </a:solidFill>
                <a:latin typeface="Alibaba PuHuiTi B"/>
              </a:rPr>
              <a:t>语句的参数匹配。</a:t>
            </a:r>
            <a:endParaRPr lang="en-US" altLang="zh-CN" sz="1600">
              <a:solidFill>
                <a:srgbClr val="444444"/>
              </a:solidFill>
              <a:latin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lang="en-US" altLang="zh-CN" sz="1600">
              <a:solidFill>
                <a:srgbClr val="444444"/>
              </a:solidFill>
              <a:latin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a:solidFill>
                  <a:srgbClr val="444444"/>
                </a:solidFill>
                <a:latin typeface="Alibaba PuHuiTi B"/>
              </a:rPr>
              <a:t>用 </a:t>
            </a:r>
            <a:r>
              <a:rPr lang="en-US" altLang="zh-CN" sz="1600">
                <a:solidFill>
                  <a:srgbClr val="444444"/>
                </a:solidFill>
                <a:latin typeface="Alibaba PuHuiTi B"/>
              </a:rPr>
              <a:t>like + % </a:t>
            </a:r>
            <a:r>
              <a:rPr lang="zh-CN" altLang="en-US" sz="1600">
                <a:solidFill>
                  <a:srgbClr val="444444"/>
                </a:solidFill>
                <a:latin typeface="Alibaba PuHuiTi B"/>
              </a:rPr>
              <a:t>就可以实现模糊匹配了，为什么还要全文索引？</a:t>
            </a:r>
            <a:r>
              <a:rPr lang="en-US" altLang="zh-CN" sz="1600">
                <a:solidFill>
                  <a:srgbClr val="444444"/>
                </a:solidFill>
                <a:latin typeface="Alibaba PuHuiTi B"/>
              </a:rPr>
              <a:t>like + % </a:t>
            </a:r>
            <a:r>
              <a:rPr lang="zh-CN" altLang="en-US" sz="1600">
                <a:solidFill>
                  <a:srgbClr val="444444"/>
                </a:solidFill>
                <a:latin typeface="Alibaba PuHuiTi B"/>
              </a:rPr>
              <a:t>在文本比较少时是合适的，但是对于大量的文本数据检索，是不可想象的。全文索引在大量的数据面前，能比 </a:t>
            </a:r>
            <a:r>
              <a:rPr lang="en-US" altLang="zh-CN" sz="1600">
                <a:solidFill>
                  <a:srgbClr val="444444"/>
                </a:solidFill>
                <a:latin typeface="Alibaba PuHuiTi B"/>
              </a:rPr>
              <a:t>like + % </a:t>
            </a:r>
            <a:r>
              <a:rPr lang="zh-CN" altLang="en-US" sz="1600">
                <a:solidFill>
                  <a:srgbClr val="444444"/>
                </a:solidFill>
                <a:latin typeface="Alibaba PuHuiTi B"/>
              </a:rPr>
              <a:t>快 </a:t>
            </a:r>
            <a:r>
              <a:rPr lang="en-US" altLang="zh-CN" sz="1600">
                <a:solidFill>
                  <a:srgbClr val="444444"/>
                </a:solidFill>
                <a:latin typeface="Alibaba PuHuiTi B"/>
              </a:rPr>
              <a:t>N </a:t>
            </a:r>
            <a:r>
              <a:rPr lang="zh-CN" altLang="en-US" sz="1600">
                <a:solidFill>
                  <a:srgbClr val="444444"/>
                </a:solidFill>
                <a:latin typeface="Alibaba PuHuiTi B"/>
              </a:rPr>
              <a:t>倍，速度不是一个数量级，但是全文索引可能存在精度问题。</a:t>
            </a:r>
            <a:endParaRPr lang="zh-CN" altLang="en-US" sz="1600">
              <a:solidFill>
                <a:srgbClr val="444444"/>
              </a:solidFill>
              <a:latin typeface="Alibaba PuHuiTi B"/>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600">
              <a:solidFill>
                <a:srgbClr val="444444"/>
              </a:solidFill>
              <a:latin typeface="Helvetica Neue"/>
            </a:endParaRPr>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全文索引</a:t>
            </a:r>
            <a:endParaRPr lang="en-US" altLang="zh-CN" b="1">
              <a:solidFill>
                <a:srgbClr val="4BACC6"/>
              </a:solidFill>
              <a:latin typeface="PingFang SC"/>
              <a:ea typeface="阿里巴巴普惠体" panose="00020600040101010101" pitchFamily="18" charset="-122"/>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概述</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46555" y="2243246"/>
            <a:ext cx="10773590" cy="304609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a:solidFill>
                  <a:srgbClr val="444444"/>
                </a:solidFill>
                <a:ea typeface="Alibaba PuHuiTi B"/>
              </a:rPr>
              <a:t>全文索引的版本、存储引擎、数据类型的支持情况：</a:t>
            </a:r>
            <a:endParaRPr lang="en-US" altLang="zh-CN" sz="1600">
              <a:solidFill>
                <a:srgbClr val="444444"/>
              </a:solidFill>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a:solidFill>
                  <a:srgbClr val="444444"/>
                </a:solidFill>
                <a:latin typeface="Alibaba PuHuiTi B"/>
                <a:ea typeface="Alibaba PuHuiTi B"/>
              </a:rPr>
              <a:t>MySQL 5.6 以前的版本，只有 MyISAM 存储引擎支持全文索引；</a:t>
            </a:r>
            <a:endParaRPr lang="en-US" altLang="zh-CN" sz="1600">
              <a:solidFill>
                <a:srgbClr val="444444"/>
              </a:solidFill>
              <a:latin typeface="Alibaba PuHuiTi B"/>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lang="en-US" altLang="zh-CN" sz="1600">
              <a:solidFill>
                <a:srgbClr val="444444"/>
              </a:solidFill>
              <a:latin typeface="Alibaba PuHuiTi B"/>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a:solidFill>
                  <a:srgbClr val="444444"/>
                </a:solidFill>
                <a:latin typeface="Alibaba PuHuiTi B"/>
                <a:ea typeface="Alibaba PuHuiTi B"/>
              </a:rPr>
              <a:t>MySQL 5.6 及以后的版本，MyISAM 和 InnoDB 存储引擎均支持全文索引;</a:t>
            </a:r>
            <a:endParaRPr lang="en-US" altLang="zh-CN" sz="1600">
              <a:solidFill>
                <a:srgbClr val="444444"/>
              </a:solidFill>
              <a:latin typeface="Alibaba PuHuiTi B"/>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lang="en-US" altLang="zh-CN" sz="1600">
              <a:solidFill>
                <a:srgbClr val="444444"/>
              </a:solidFill>
              <a:latin typeface="Alibaba PuHuiTi B"/>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b="1">
                <a:solidFill>
                  <a:srgbClr val="FF0000"/>
                </a:solidFill>
                <a:ea typeface="Alibaba PuHuiTi B"/>
              </a:rPr>
              <a:t>只有字段的数据类型为 char、varchar、text 及其系列才可以建全文索引；</a:t>
            </a:r>
            <a:endParaRPr lang="en-US" altLang="zh-CN" sz="1600" b="1">
              <a:solidFill>
                <a:srgbClr val="FF0000"/>
              </a:solidFill>
              <a:ea typeface="Alibaba PuHuiTi B"/>
            </a:endParaRPr>
          </a:p>
          <a:p>
            <a:pPr marR="0" lvl="0" algn="l" defTabSz="914400" rtl="0" eaLnBrk="1" fontAlgn="auto" latinLnBrk="0" hangingPunct="1">
              <a:lnSpc>
                <a:spcPct val="100000"/>
              </a:lnSpc>
              <a:spcBef>
                <a:spcPts val="0"/>
              </a:spcBef>
              <a:spcAft>
                <a:spcPts val="0"/>
              </a:spcAft>
              <a:buClrTx/>
              <a:buSzTx/>
              <a:defRPr/>
            </a:pPr>
            <a:endParaRPr lang="en-US" altLang="zh-CN" sz="1600">
              <a:solidFill>
                <a:srgbClr val="444444"/>
              </a:solidFill>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b="1">
                <a:solidFill>
                  <a:srgbClr val="FF0000"/>
                </a:solidFill>
                <a:ea typeface="Alibaba PuHuiTi B"/>
              </a:rPr>
              <a:t>在数据量较大时候，现将数据放入一个没有全局索引的表中，然后再用</a:t>
            </a:r>
            <a:r>
              <a:rPr lang="en-US" altLang="zh-CN" sz="1600" b="1">
                <a:solidFill>
                  <a:srgbClr val="FF0000"/>
                </a:solidFill>
                <a:ea typeface="Alibaba PuHuiTi B"/>
              </a:rPr>
              <a:t>create index</a:t>
            </a:r>
            <a:r>
              <a:rPr lang="zh-CN" altLang="en-US" sz="1600" b="1">
                <a:solidFill>
                  <a:srgbClr val="FF0000"/>
                </a:solidFill>
                <a:ea typeface="Alibaba PuHuiTi B"/>
              </a:rPr>
              <a:t>创建</a:t>
            </a:r>
            <a:r>
              <a:rPr lang="en-US" altLang="zh-CN" sz="1600" b="1">
                <a:solidFill>
                  <a:srgbClr val="FF0000"/>
                </a:solidFill>
                <a:ea typeface="Alibaba PuHuiTi B"/>
              </a:rPr>
              <a:t>fulltext</a:t>
            </a:r>
            <a:r>
              <a:rPr lang="zh-CN" altLang="en-US" sz="1600" b="1">
                <a:solidFill>
                  <a:srgbClr val="FF0000"/>
                </a:solidFill>
                <a:ea typeface="Alibaba PuHuiTi B"/>
              </a:rPr>
              <a:t>索引，要比先为一张表建立</a:t>
            </a:r>
            <a:r>
              <a:rPr lang="en-US" altLang="zh-CN" sz="1600" b="1">
                <a:solidFill>
                  <a:srgbClr val="FF0000"/>
                </a:solidFill>
                <a:ea typeface="Alibaba PuHuiTi B"/>
              </a:rPr>
              <a:t>fulltext</a:t>
            </a:r>
            <a:r>
              <a:rPr lang="zh-CN" altLang="en-US" sz="1600" b="1">
                <a:solidFill>
                  <a:srgbClr val="FF0000"/>
                </a:solidFill>
                <a:ea typeface="Alibaba PuHuiTi B"/>
              </a:rPr>
              <a:t>然后再将数据写入的速度快很多；</a:t>
            </a:r>
            <a:endParaRPr lang="en-US" altLang="zh-CN" sz="1600" b="1">
              <a:solidFill>
                <a:srgbClr val="FF0000"/>
              </a:solidFill>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lang="en-US" altLang="zh-CN" sz="1600">
              <a:solidFill>
                <a:srgbClr val="444444"/>
              </a:solidFill>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600" b="0" i="0">
                <a:solidFill>
                  <a:srgbClr val="4D4D4D"/>
                </a:solidFill>
                <a:effectLst/>
                <a:latin typeface="-apple-system"/>
              </a:rPr>
              <a:t>测试或使用全文索引时，要先看一下自己的 </a:t>
            </a:r>
            <a:r>
              <a:rPr lang="en-US" altLang="zh-CN" sz="1600" b="0" i="0">
                <a:solidFill>
                  <a:srgbClr val="4D4D4D"/>
                </a:solidFill>
                <a:effectLst/>
                <a:latin typeface="-apple-system"/>
              </a:rPr>
              <a:t>MySQL </a:t>
            </a:r>
            <a:r>
              <a:rPr lang="zh-CN" altLang="en-US" sz="1600" b="0" i="0">
                <a:solidFill>
                  <a:srgbClr val="4D4D4D"/>
                </a:solidFill>
                <a:effectLst/>
                <a:latin typeface="-apple-system"/>
              </a:rPr>
              <a:t>版本、存储引擎和数据类型是否支持全文索引。</a:t>
            </a:r>
            <a:endParaRPr lang="zh-CN" altLang="en-US" sz="1600">
              <a:solidFill>
                <a:srgbClr val="444444"/>
              </a:solidFill>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lang="zh-CN" altLang="en-US" sz="1600">
              <a:solidFill>
                <a:srgbClr val="444444"/>
              </a:solidFill>
              <a:latin typeface="Helvetica Neue"/>
              <a:ea typeface="Alibaba PuHuiTi B"/>
            </a:endParaRPr>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全文索引</a:t>
            </a:r>
            <a:endParaRPr lang="en-US" altLang="zh-CN" b="1">
              <a:solidFill>
                <a:srgbClr val="4BACC6"/>
              </a:solidFill>
              <a:latin typeface="PingFang SC"/>
              <a:ea typeface="阿里巴巴普惠体" panose="00020600040101010101" pitchFamily="18" charset="-122"/>
            </a:endParaRPr>
          </a:p>
        </p:txBody>
      </p:sp>
      <p:sp>
        <p:nvSpPr>
          <p:cNvPr id="12" name="文本框 11"/>
          <p:cNvSpPr txBox="1"/>
          <p:nvPr/>
        </p:nvSpPr>
        <p:spPr>
          <a:xfrm>
            <a:off x="867425" y="169341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概述</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099503" y="2055191"/>
            <a:ext cx="10177096" cy="829945"/>
          </a:xfrm>
          <a:prstGeom prst="rect">
            <a:avLst/>
          </a:prstGeom>
          <a:noFill/>
        </p:spPr>
        <p:txBody>
          <a:bodyPr wrap="square">
            <a:spAutoFit/>
          </a:bodyPr>
          <a:lstStyle/>
          <a:p>
            <a:r>
              <a:rPr kumimoji="0" lang="en-US" altLang="zh-CN"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MySQL </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中的全文索引，有两个变量，最小搜索长度和最大搜索长度，对于长度小于最小搜索长度和大于最大搜索长度的词语，</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rPr>
              <a:t>都不会被索引</a:t>
            </a:r>
            <a:r>
              <a:rPr kumimoji="0" lang="zh-CN" altLang="en-US" sz="1600" b="0" i="0" u="none" strike="noStrike" kern="1200" cap="none" spc="0" normalizeH="0" baseline="0" noProof="0">
                <a:ln>
                  <a:noFill/>
                </a:ln>
                <a:solidFill>
                  <a:srgbClr val="4D4D4D"/>
                </a:solidFill>
                <a:effectLst/>
                <a:uLnTx/>
                <a:uFillTx/>
                <a:latin typeface="Alibaba PuHuiTi B"/>
                <a:ea typeface="黑体" panose="02010609060101010101" pitchFamily="49" charset="-122"/>
                <a:cs typeface="+mn-cs"/>
              </a:rPr>
              <a:t>。</a:t>
            </a:r>
            <a:r>
              <a:rPr kumimoji="0" lang="zh-CN" altLang="en-US" sz="1600" b="1" i="0" u="none" strike="noStrike" kern="1200" cap="none" spc="0" normalizeH="0" baseline="0" noProof="0">
                <a:ln>
                  <a:noFill/>
                </a:ln>
                <a:solidFill>
                  <a:srgbClr val="FF0000"/>
                </a:solidFill>
                <a:effectLst/>
                <a:uLnTx/>
                <a:uFillTx/>
                <a:latin typeface="Alibaba PuHuiTi B"/>
                <a:ea typeface="黑体" panose="02010609060101010101" pitchFamily="49" charset="-122"/>
                <a:cs typeface="+mn-cs"/>
              </a:rPr>
              <a:t>通俗点就是说，想对一个词语使用全文索引搜索，那么这个词语的长度必须在以上两个变量的区间内。这两个的默认值可以使用以下命令查看</a:t>
            </a:r>
            <a:r>
              <a:rPr kumimoji="0" lang="en-US" altLang="zh-CN" sz="1600" b="1" i="0" u="none" strike="noStrike" kern="1200" cap="none" spc="0" normalizeH="0" baseline="0" noProof="0">
                <a:ln>
                  <a:noFill/>
                </a:ln>
                <a:solidFill>
                  <a:srgbClr val="FF0000"/>
                </a:solidFill>
                <a:effectLst/>
                <a:uLnTx/>
                <a:uFillTx/>
                <a:latin typeface="Alibaba PuHuiTi B"/>
                <a:ea typeface="黑体" panose="02010609060101010101" pitchFamily="49" charset="-122"/>
                <a:cs typeface="+mn-cs"/>
              </a:rPr>
              <a:t>:</a:t>
            </a:r>
            <a:endParaRPr kumimoji="0" lang="en-US" altLang="zh-CN" sz="1600" b="1" i="0" u="none" strike="noStrike" kern="1200" cap="none" spc="0" normalizeH="0" baseline="0" noProof="0">
              <a:ln>
                <a:noFill/>
              </a:ln>
              <a:solidFill>
                <a:srgbClr val="FF0000"/>
              </a:solidFill>
              <a:effectLst/>
              <a:uLnTx/>
              <a:uFillTx/>
              <a:latin typeface="Alibaba PuHuiTi B"/>
              <a:ea typeface="黑体" panose="02010609060101010101" pitchFamily="49" charset="-122"/>
              <a:cs typeface="+mn-cs"/>
            </a:endParaRPr>
          </a:p>
        </p:txBody>
      </p:sp>
      <p:sp>
        <p:nvSpPr>
          <p:cNvPr id="13" name="文本框 12"/>
          <p:cNvSpPr txBox="1"/>
          <p:nvPr/>
        </p:nvSpPr>
        <p:spPr>
          <a:xfrm>
            <a:off x="1099503" y="3040076"/>
            <a:ext cx="6128238"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show variables like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ft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4" name="图片 3"/>
          <p:cNvPicPr>
            <a:picLocks noChangeAspect="1"/>
          </p:cNvPicPr>
          <p:nvPr/>
        </p:nvPicPr>
        <p:blipFill>
          <a:blip r:embed="rId1"/>
          <a:stretch>
            <a:fillRect/>
          </a:stretch>
        </p:blipFill>
        <p:spPr>
          <a:xfrm>
            <a:off x="2699042" y="3563296"/>
            <a:ext cx="2929160" cy="3177862"/>
          </a:xfrm>
          <a:prstGeom prst="rect">
            <a:avLst/>
          </a:prstGeom>
        </p:spPr>
      </p:pic>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全文索引</a:t>
            </a:r>
            <a:endParaRPr lang="en-US" altLang="zh-CN" b="1">
              <a:solidFill>
                <a:srgbClr val="4BACC6"/>
              </a:solidFill>
              <a:latin typeface="PingFang SC"/>
              <a:ea typeface="阿里巴巴普惠体" panose="00020600040101010101" pitchFamily="18" charset="-122"/>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概述</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graphicFrame>
        <p:nvGraphicFramePr>
          <p:cNvPr id="14" name="表格 13"/>
          <p:cNvGraphicFramePr>
            <a:graphicFrameLocks noGrp="1"/>
          </p:cNvGraphicFramePr>
          <p:nvPr/>
        </p:nvGraphicFramePr>
        <p:xfrm>
          <a:off x="1244112" y="2848457"/>
          <a:ext cx="8802374" cy="2255111"/>
        </p:xfrm>
        <a:graphic>
          <a:graphicData uri="http://schemas.openxmlformats.org/drawingml/2006/table">
            <a:tbl>
              <a:tblPr/>
              <a:tblGrid>
                <a:gridCol w="411340"/>
                <a:gridCol w="2168488"/>
                <a:gridCol w="726099"/>
                <a:gridCol w="961592"/>
                <a:gridCol w="981216"/>
                <a:gridCol w="3553639"/>
              </a:tblGrid>
              <a:tr h="263388">
                <a:tc>
                  <a:txBody>
                    <a:bodyPr/>
                    <a:lstStyle/>
                    <a:p>
                      <a:r>
                        <a:rPr lang="en-US" altLang="zh-CN" sz="1300">
                          <a:effectLst/>
                        </a:rPr>
                        <a:t>#</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zh-CN" altLang="en-US" sz="1300">
                          <a:effectLst/>
                        </a:rPr>
                        <a:t>参数名称</a:t>
                      </a:r>
                      <a:endParaRPr lang="zh-CN" alt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zh-CN" altLang="en-US" sz="1300">
                          <a:effectLst/>
                        </a:rPr>
                        <a:t>默认值</a:t>
                      </a:r>
                      <a:endParaRPr lang="zh-CN" alt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zh-CN" altLang="en-US" sz="1300">
                          <a:effectLst/>
                        </a:rPr>
                        <a:t>最小值</a:t>
                      </a:r>
                      <a:endParaRPr lang="zh-CN" alt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zh-CN" altLang="en-US" sz="1300">
                          <a:effectLst/>
                        </a:rPr>
                        <a:t>最大值</a:t>
                      </a:r>
                      <a:endParaRPr lang="zh-CN" alt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zh-CN" altLang="en-US" sz="1300">
                          <a:effectLst/>
                        </a:rPr>
                        <a:t>作用</a:t>
                      </a:r>
                      <a:endParaRPr lang="zh-CN" alt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r>
              <a:tr h="480387">
                <a:tc>
                  <a:txBody>
                    <a:bodyPr/>
                    <a:lstStyle/>
                    <a:p>
                      <a:r>
                        <a:rPr lang="en-US" altLang="zh-CN" sz="1300">
                          <a:effectLst/>
                        </a:rPr>
                        <a:t>1</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sz="1300">
                          <a:effectLst/>
                        </a:rPr>
                        <a:t>ft_min_word_len</a:t>
                      </a:r>
                      <a:endParaRPr 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4</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1</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3600</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MyISAM </a:t>
                      </a:r>
                      <a:r>
                        <a:rPr lang="zh-CN" altLang="en-US" sz="1300">
                          <a:effectLst/>
                        </a:rPr>
                        <a:t>引擎表全文索引包含的最小词长度</a:t>
                      </a:r>
                      <a:endParaRPr lang="zh-CN" alt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r>
              <a:tr h="573541">
                <a:tc>
                  <a:txBody>
                    <a:bodyPr/>
                    <a:lstStyle/>
                    <a:p>
                      <a:r>
                        <a:rPr lang="en-US" altLang="zh-CN" sz="1300">
                          <a:effectLst/>
                        </a:rPr>
                        <a:t>2</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sz="1300">
                          <a:effectLst/>
                        </a:rPr>
                        <a:t>ft_query_expansion_limit</a:t>
                      </a:r>
                      <a:endParaRPr 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20</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0</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1000</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sz="1300">
                          <a:effectLst/>
                        </a:rPr>
                        <a:t>MyISAM</a:t>
                      </a:r>
                      <a:r>
                        <a:rPr lang="zh-CN" altLang="en-US" sz="1300">
                          <a:effectLst/>
                        </a:rPr>
                        <a:t>引擎表使用 </a:t>
                      </a:r>
                      <a:r>
                        <a:rPr lang="en-US" sz="1300">
                          <a:effectLst/>
                        </a:rPr>
                        <a:t>with query expansion </a:t>
                      </a:r>
                      <a:r>
                        <a:rPr lang="zh-CN" altLang="en-US" sz="1300">
                          <a:effectLst/>
                        </a:rPr>
                        <a:t>进行全文搜索的最大匹配数</a:t>
                      </a:r>
                      <a:endParaRPr lang="zh-CN" alt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r>
              <a:tr h="403840">
                <a:tc>
                  <a:txBody>
                    <a:bodyPr/>
                    <a:lstStyle/>
                    <a:p>
                      <a:r>
                        <a:rPr lang="en-US" altLang="zh-CN" sz="1300">
                          <a:effectLst/>
                        </a:rPr>
                        <a:t>3</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sz="1300">
                          <a:effectLst/>
                        </a:rPr>
                        <a:t>innodb_ft_min_token_size</a:t>
                      </a:r>
                      <a:endParaRPr 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3</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0</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16</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sz="1300">
                          <a:effectLst/>
                        </a:rPr>
                        <a:t>InnoDB </a:t>
                      </a:r>
                      <a:r>
                        <a:rPr lang="zh-CN" altLang="en-US" sz="1300">
                          <a:effectLst/>
                        </a:rPr>
                        <a:t>引擎表全文索引包含的最小词长度</a:t>
                      </a:r>
                      <a:endParaRPr lang="zh-CN" alt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r>
              <a:tr h="529603">
                <a:tc>
                  <a:txBody>
                    <a:bodyPr/>
                    <a:lstStyle/>
                    <a:p>
                      <a:r>
                        <a:rPr lang="en-US" altLang="zh-CN" sz="1300">
                          <a:effectLst/>
                        </a:rPr>
                        <a:t>4</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sz="1300">
                          <a:effectLst/>
                        </a:rPr>
                        <a:t>innodb_ft_max_token_size</a:t>
                      </a:r>
                      <a:endParaRPr 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84</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10</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altLang="zh-CN" sz="1300">
                          <a:effectLst/>
                        </a:rPr>
                        <a:t>84</a:t>
                      </a:r>
                      <a:endParaRPr lang="en-US" altLang="zh-CN"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c>
                  <a:txBody>
                    <a:bodyPr/>
                    <a:lstStyle/>
                    <a:p>
                      <a:r>
                        <a:rPr lang="en-US" sz="1300">
                          <a:effectLst/>
                        </a:rPr>
                        <a:t>InnoDB </a:t>
                      </a:r>
                      <a:r>
                        <a:rPr lang="zh-CN" altLang="en-US" sz="1300">
                          <a:effectLst/>
                        </a:rPr>
                        <a:t>引擎表全文索引包含的最大词长度</a:t>
                      </a:r>
                      <a:endParaRPr lang="zh-CN" altLang="en-US" sz="1300">
                        <a:effectLst/>
                      </a:endParaRPr>
                    </a:p>
                  </a:txBody>
                  <a:tcPr marL="60919" marR="60919" marT="34810" marB="34810" anchor="ctr">
                    <a:lnL w="7951" cap="flat" cmpd="sng" algn="ctr">
                      <a:solidFill>
                        <a:srgbClr val="C0C0C0"/>
                      </a:solidFill>
                      <a:prstDash val="solid"/>
                      <a:round/>
                      <a:headEnd type="none" w="med" len="med"/>
                      <a:tailEnd type="none" w="med" len="med"/>
                    </a:lnL>
                    <a:lnR w="7951" cap="flat" cmpd="sng" algn="ctr">
                      <a:solidFill>
                        <a:srgbClr val="C0C0C0"/>
                      </a:solidFill>
                      <a:prstDash val="solid"/>
                      <a:round/>
                      <a:headEnd type="none" w="med" len="med"/>
                      <a:tailEnd type="none" w="med" len="med"/>
                    </a:lnR>
                    <a:lnT w="7951" cap="flat" cmpd="sng" algn="ctr">
                      <a:solidFill>
                        <a:srgbClr val="C0C0C0"/>
                      </a:solidFill>
                      <a:prstDash val="solid"/>
                      <a:round/>
                      <a:headEnd type="none" w="med" len="med"/>
                      <a:tailEnd type="none" w="med" len="med"/>
                    </a:lnT>
                    <a:lnB w="7951" cap="flat" cmpd="sng" algn="ctr">
                      <a:solidFill>
                        <a:srgbClr val="C0C0C0"/>
                      </a:solidFill>
                      <a:prstDash val="solid"/>
                      <a:round/>
                      <a:headEnd type="none" w="med" len="med"/>
                      <a:tailEnd type="none" w="med" len="med"/>
                    </a:lnB>
                    <a:solidFill>
                      <a:srgbClr val="FFFFFF"/>
                    </a:solidFill>
                  </a:tcPr>
                </a:tc>
              </a:tr>
            </a:tbl>
          </a:graphicData>
        </a:graphic>
      </p:graphicFrame>
      <p:sp>
        <p:nvSpPr>
          <p:cNvPr id="11" name="文本框 10"/>
          <p:cNvSpPr txBox="1"/>
          <p:nvPr/>
        </p:nvSpPr>
        <p:spPr>
          <a:xfrm>
            <a:off x="1085850" y="2308366"/>
            <a:ext cx="612823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参数解释</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全文索引</a:t>
            </a:r>
            <a:endParaRPr lang="en-US" altLang="zh-CN" b="1">
              <a:solidFill>
                <a:srgbClr val="4BACC6"/>
              </a:solidFill>
              <a:latin typeface="PingFang SC"/>
              <a:ea typeface="阿里巴巴普惠体" panose="00020600040101010101" pitchFamily="18" charset="-122"/>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数据准备</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978481" y="2412070"/>
            <a:ext cx="9913882" cy="2308324"/>
          </a:xfrm>
          <a:prstGeom prst="rect">
            <a:avLst/>
          </a:prstGeom>
          <a:solidFill>
            <a:srgbClr val="FFFFE4"/>
          </a:solidFill>
          <a:ln>
            <a:solidFill>
              <a:schemeClr val="tx1"/>
            </a:solidFill>
          </a:ln>
        </p:spPr>
        <p:txBody>
          <a:bodyPr wrap="square">
            <a:spAutoFit/>
          </a:bodyPr>
          <a:lstStyle/>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创建表的</a:t>
            </a:r>
            <a:r>
              <a:rPr lang="zh-CN" altLang="en-US"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时候</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添加全文索引</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t_article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auto_increment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title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255</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content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writing_date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fulltext (content) --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创建全文检索</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全文索引</a:t>
            </a:r>
            <a:endParaRPr lang="en-US" altLang="zh-CN" b="1">
              <a:solidFill>
                <a:srgbClr val="4BACC6"/>
              </a:solidFill>
              <a:latin typeface="PingFang SC"/>
              <a:ea typeface="阿里巴巴普惠体" panose="00020600040101010101" pitchFamily="18" charset="-122"/>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数据准备</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987274" y="2243245"/>
            <a:ext cx="10750457" cy="356846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t_article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"Yesterday Once More"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"When I was young I listen to the radio"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'2021-10-01'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t_article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"Right Here Waiting"</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"Oceans apart, day after day,and I slowly go insane"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'2021-10-02'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t_article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"My Heart Will Go On"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"every night in my dreams,i see you, i feel you"</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'2021-10-03'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t_article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"Everything I Do"</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"eLook into my eyes,You will see what you mean to 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'2021-10-04'</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t_article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"Called To Say I Love You"</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"say love you no new year's day, to celebrate"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'2021-10-05'</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t_article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"Nothing's Gonna Change My Love For You"</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"if i had to live my life without you near 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'2021-10-06'</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t_article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"Everybody"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"We're gonna bring the flavor show U how."</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'2021-10-07'</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全文索引</a:t>
            </a:r>
            <a:endParaRPr lang="en-US" altLang="zh-CN" b="1">
              <a:solidFill>
                <a:srgbClr val="4BACC6"/>
              </a:solidFill>
              <a:latin typeface="PingFang SC"/>
              <a:ea typeface="阿里巴巴普惠体" panose="00020600040101010101" pitchFamily="18" charset="-122"/>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创建索引</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32898" y="2463054"/>
            <a:ext cx="10126203" cy="132343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修改表结构添加全文索引</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alter</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t_article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add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fulltext index_content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content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en-US"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直接</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添加全文索引</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fulltext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index</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index_content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t_article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content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lang="en-US" altLang="zh-CN" b="1">
                <a:solidFill>
                  <a:srgbClr val="4BACC6"/>
                </a:solidFill>
                <a:latin typeface="PingFang SC"/>
                <a:ea typeface="阿里巴巴普惠体" panose="00020600040101010101" pitchFamily="18" charset="-122"/>
              </a:rPr>
              <a:t>-</a:t>
            </a:r>
            <a:r>
              <a:rPr lang="zh-CN" altLang="en-US" b="1">
                <a:solidFill>
                  <a:srgbClr val="4BACC6"/>
                </a:solidFill>
                <a:latin typeface="PingFang SC"/>
                <a:ea typeface="阿里巴巴普惠体" panose="00020600040101010101" pitchFamily="18" charset="-122"/>
              </a:rPr>
              <a:t>全文索引</a:t>
            </a:r>
            <a:endParaRPr lang="en-US" altLang="zh-CN" b="1">
              <a:solidFill>
                <a:srgbClr val="4BACC6"/>
              </a:solidFill>
              <a:latin typeface="PingFang SC"/>
              <a:ea typeface="阿里巴巴普惠体" panose="00020600040101010101" pitchFamily="18" charset="-122"/>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使用索引</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1024304" y="2334288"/>
            <a:ext cx="10801350"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使用全文索引</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和常用的模糊匹配使用 like + % 不同，全文索引有自己的语法格式，使用 match 和 against 关键字，格式</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24304" y="3165285"/>
            <a:ext cx="6128238" cy="338554"/>
          </a:xfrm>
          <a:prstGeom prst="rect">
            <a:avLst/>
          </a:prstGeom>
          <a:solidFill>
            <a:srgbClr val="FFFFE4"/>
          </a:solidFill>
          <a:ln>
            <a:solidFill>
              <a:schemeClr val="tx1"/>
            </a:solidFill>
          </a:ln>
        </p:spPr>
        <p:txBody>
          <a:bodyPr wrap="square">
            <a:spAutoFit/>
          </a:bodyPr>
          <a:lstStyle/>
          <a:p>
            <a:r>
              <a:rPr lang="en-US" altLang="zh-CN" sz="1600" b="0" i="0">
                <a:solidFill>
                  <a:srgbClr val="333333"/>
                </a:solidFill>
                <a:effectLst/>
                <a:latin typeface="PingFang SC"/>
              </a:rPr>
              <a:t> </a:t>
            </a:r>
            <a:r>
              <a:rPr lang="en-US" altLang="zh-CN" sz="1600">
                <a:solidFill>
                  <a:srgbClr val="333333"/>
                </a:solidFill>
                <a:latin typeface="PingFang SC"/>
              </a:rPr>
              <a:t>match</a:t>
            </a:r>
            <a:r>
              <a:rPr lang="en-US" altLang="zh-CN" sz="1600" b="0" i="0">
                <a:solidFill>
                  <a:srgbClr val="333333"/>
                </a:solidFill>
                <a:effectLst/>
                <a:latin typeface="PingFang SC"/>
              </a:rPr>
              <a:t> (col1,col2,...)  against(expr [search_modifier])</a:t>
            </a:r>
            <a:endParaRPr lang="zh-CN" altLang="en-US" sz="1600"/>
          </a:p>
        </p:txBody>
      </p:sp>
      <p:sp>
        <p:nvSpPr>
          <p:cNvPr id="10" name="文本框 9"/>
          <p:cNvSpPr txBox="1"/>
          <p:nvPr/>
        </p:nvSpPr>
        <p:spPr>
          <a:xfrm>
            <a:off x="984738" y="4073226"/>
            <a:ext cx="10880481" cy="584775"/>
          </a:xfrm>
          <a:prstGeom prst="rect">
            <a:avLst/>
          </a:prstGeom>
          <a:solidFill>
            <a:srgbClr val="FFFFE4"/>
          </a:solidFill>
          <a:ln>
            <a:solidFill>
              <a:schemeClr val="tx1"/>
            </a:solidFill>
          </a:ln>
        </p:spPr>
        <p:txBody>
          <a:bodyPr wrap="square">
            <a:spAutoFit/>
          </a:bodyPr>
          <a:lstStyle/>
          <a:p>
            <a:r>
              <a:rPr lang="en-US" altLang="zh-CN" sz="1600" b="1">
                <a:solidFill>
                  <a:srgbClr val="0000FF"/>
                </a:solidFill>
                <a:effectLst/>
                <a:latin typeface="Courier New" panose="02070409020205090404" pitchFamily="49" charset="0"/>
              </a:rPr>
              <a:t>select</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from</a:t>
            </a:r>
            <a:r>
              <a:rPr lang="en-US" altLang="zh-CN" sz="1600">
                <a:solidFill>
                  <a:srgbClr val="000000"/>
                </a:solidFill>
                <a:effectLst/>
                <a:latin typeface="Courier New" panose="02070409020205090404" pitchFamily="49" charset="0"/>
              </a:rPr>
              <a:t> t_article </a:t>
            </a:r>
            <a:r>
              <a:rPr lang="en-US" altLang="zh-CN" sz="1600" b="1">
                <a:solidFill>
                  <a:srgbClr val="0000FF"/>
                </a:solidFill>
                <a:effectLst/>
                <a:latin typeface="Courier New" panose="02070409020205090404" pitchFamily="49" charset="0"/>
              </a:rPr>
              <a:t>where</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match</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content</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against</a:t>
            </a:r>
            <a:r>
              <a:rPr lang="en-US" altLang="zh-CN" sz="1600" b="1">
                <a:solidFill>
                  <a:srgbClr val="000080"/>
                </a:solidFill>
                <a:effectLst/>
                <a:latin typeface="Courier New" panose="02070409020205090404" pitchFamily="49" charset="0"/>
              </a:rPr>
              <a:t>(</a:t>
            </a:r>
            <a:r>
              <a:rPr lang="en-US" altLang="zh-CN" sz="1600">
                <a:solidFill>
                  <a:srgbClr val="808080"/>
                </a:solidFill>
                <a:effectLst/>
                <a:latin typeface="Courier New" panose="02070409020205090404" pitchFamily="49" charset="0"/>
              </a:rPr>
              <a:t>'yo’</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en-US" altLang="zh-CN" sz="1600">
                <a:solidFill>
                  <a:srgbClr val="008000"/>
                </a:solidFill>
                <a:effectLst/>
                <a:latin typeface="Courier New" panose="02070409020205090404" pitchFamily="49" charset="0"/>
              </a:rPr>
              <a:t>-- </a:t>
            </a:r>
            <a:r>
              <a:rPr lang="zh-CN" altLang="en-US" sz="1600">
                <a:solidFill>
                  <a:srgbClr val="008000"/>
                </a:solidFill>
                <a:effectLst/>
                <a:latin typeface="Courier New" panose="02070409020205090404" pitchFamily="49" charset="0"/>
              </a:rPr>
              <a:t>没有结果 单词数需要大于等于</a:t>
            </a:r>
            <a:r>
              <a:rPr lang="en-US" altLang="zh-CN" sz="1600">
                <a:solidFill>
                  <a:srgbClr val="008000"/>
                </a:solidFill>
                <a:effectLst/>
                <a:latin typeface="Courier New" panose="02070409020205090404" pitchFamily="49" charset="0"/>
              </a:rPr>
              <a:t>3 </a:t>
            </a:r>
            <a:endParaRPr lang="en-US" altLang="zh-CN" sz="1600">
              <a:solidFill>
                <a:srgbClr val="008000"/>
              </a:solidFill>
              <a:effectLst/>
              <a:latin typeface="Courier New" panose="02070409020205090404" pitchFamily="49" charset="0"/>
            </a:endParaRPr>
          </a:p>
          <a:p>
            <a:r>
              <a:rPr lang="en-US" altLang="zh-CN" sz="1600" b="1">
                <a:solidFill>
                  <a:srgbClr val="0000FF"/>
                </a:solidFill>
                <a:effectLst/>
                <a:latin typeface="Courier New" panose="02070409020205090404" pitchFamily="49" charset="0"/>
              </a:rPr>
              <a:t>select</a:t>
            </a:r>
            <a:r>
              <a:rPr lang="en-US" altLang="zh-CN" sz="1600">
                <a:solidFill>
                  <a:srgbClr val="000000"/>
                </a:solidFill>
                <a:effectLst/>
                <a:latin typeface="Courier New" panose="02070409020205090404" pitchFamily="49" charset="0"/>
              </a:rPr>
              <a:t> </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from</a:t>
            </a:r>
            <a:r>
              <a:rPr lang="en-US" altLang="zh-CN" sz="1600">
                <a:solidFill>
                  <a:srgbClr val="000000"/>
                </a:solidFill>
                <a:effectLst/>
                <a:latin typeface="Courier New" panose="02070409020205090404" pitchFamily="49" charset="0"/>
              </a:rPr>
              <a:t> t_article </a:t>
            </a:r>
            <a:r>
              <a:rPr lang="en-US" altLang="zh-CN" sz="1600" b="1">
                <a:solidFill>
                  <a:srgbClr val="0000FF"/>
                </a:solidFill>
                <a:effectLst/>
                <a:latin typeface="Courier New" panose="02070409020205090404" pitchFamily="49" charset="0"/>
              </a:rPr>
              <a:t>where</a:t>
            </a:r>
            <a:r>
              <a:rPr lang="en-US" altLang="zh-CN" sz="1600">
                <a:solidFill>
                  <a:srgbClr val="000000"/>
                </a:solidFill>
                <a:effectLst/>
                <a:latin typeface="Courier New" panose="02070409020205090404" pitchFamily="49" charset="0"/>
              </a:rPr>
              <a:t> </a:t>
            </a:r>
            <a:r>
              <a:rPr lang="en-US" altLang="zh-CN" sz="1600" b="1">
                <a:solidFill>
                  <a:srgbClr val="0000FF"/>
                </a:solidFill>
                <a:effectLst/>
                <a:latin typeface="Courier New" panose="02070409020205090404" pitchFamily="49" charset="0"/>
              </a:rPr>
              <a:t>match</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content</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against</a:t>
            </a:r>
            <a:r>
              <a:rPr lang="en-US" altLang="zh-CN" sz="1600" b="1">
                <a:solidFill>
                  <a:srgbClr val="000080"/>
                </a:solidFill>
                <a:effectLst/>
                <a:latin typeface="Courier New" panose="02070409020205090404" pitchFamily="49" charset="0"/>
              </a:rPr>
              <a:t>(</a:t>
            </a:r>
            <a:r>
              <a:rPr lang="en-US" altLang="zh-CN" sz="1600">
                <a:solidFill>
                  <a:srgbClr val="808080"/>
                </a:solidFill>
                <a:effectLst/>
                <a:latin typeface="Courier New" panose="02070409020205090404" pitchFamily="49" charset="0"/>
              </a:rPr>
              <a:t>'you'</a:t>
            </a:r>
            <a:r>
              <a:rPr lang="en-US" altLang="zh-CN" sz="1600" b="1">
                <a:solidFill>
                  <a:srgbClr val="000080"/>
                </a:solidFill>
                <a:effectLst/>
                <a:latin typeface="Courier New" panose="02070409020205090404" pitchFamily="49" charset="0"/>
              </a:rPr>
              <a:t>);</a:t>
            </a:r>
            <a:r>
              <a:rPr lang="en-US" altLang="zh-CN" sz="1600">
                <a:solidFill>
                  <a:srgbClr val="000000"/>
                </a:solidFill>
                <a:effectLst/>
                <a:latin typeface="Courier New" panose="02070409020205090404" pitchFamily="49" charset="0"/>
              </a:rPr>
              <a:t> </a:t>
            </a:r>
            <a:r>
              <a:rPr lang="en-US" altLang="zh-CN" sz="1600">
                <a:solidFill>
                  <a:srgbClr val="008000"/>
                </a:solidFill>
                <a:effectLst/>
                <a:latin typeface="Courier New" panose="02070409020205090404" pitchFamily="49" charset="0"/>
              </a:rPr>
              <a:t>-- </a:t>
            </a:r>
            <a:r>
              <a:rPr lang="zh-CN" altLang="en-US" sz="1600">
                <a:solidFill>
                  <a:srgbClr val="008000"/>
                </a:solidFill>
                <a:effectLst/>
                <a:latin typeface="Courier New" panose="02070409020205090404" pitchFamily="49" charset="0"/>
              </a:rPr>
              <a:t>有结果</a:t>
            </a:r>
            <a:endParaRPr lang="zh-CN" altLang="en-US" sz="1600">
              <a:effectLst/>
            </a:endParaRPr>
          </a:p>
        </p:txBody>
      </p:sp>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空间索引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介绍</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99618" y="2208336"/>
            <a:ext cx="9992764" cy="1569660"/>
          </a:xfrm>
          <a:prstGeom prst="rect">
            <a:avLst/>
          </a:prstGeom>
          <a:noFill/>
        </p:spPr>
        <p:txBody>
          <a:bodyPr wrap="square">
            <a:spAutoFit/>
          </a:bodyPr>
          <a:lstStyle/>
          <a:p>
            <a:pPr marL="285750" indent="-285750" algn="l">
              <a:buFont typeface="Arial" panose="020B0604020202020204" pitchFamily="34" charset="0"/>
              <a:buChar char="•"/>
            </a:pPr>
            <a:r>
              <a:rPr lang="en-US" altLang="zh-CN" sz="1600" b="0" i="0">
                <a:solidFill>
                  <a:srgbClr val="000000"/>
                </a:solidFill>
                <a:effectLst/>
                <a:latin typeface="PingFang SC"/>
              </a:rPr>
              <a:t>MySQL</a:t>
            </a:r>
            <a:r>
              <a:rPr lang="zh-CN" altLang="en-US" sz="1600" b="0" i="0">
                <a:solidFill>
                  <a:srgbClr val="000000"/>
                </a:solidFill>
                <a:effectLst/>
                <a:latin typeface="PingFang SC"/>
              </a:rPr>
              <a:t>在</a:t>
            </a:r>
            <a:r>
              <a:rPr lang="en-US" altLang="zh-CN" sz="1600" b="0" i="0">
                <a:solidFill>
                  <a:srgbClr val="000000"/>
                </a:solidFill>
                <a:effectLst/>
                <a:latin typeface="PingFang SC"/>
              </a:rPr>
              <a:t>5.7</a:t>
            </a:r>
            <a:r>
              <a:rPr lang="zh-CN" altLang="en-US" sz="1600" b="0" i="0">
                <a:solidFill>
                  <a:srgbClr val="000000"/>
                </a:solidFill>
                <a:effectLst/>
                <a:latin typeface="PingFang SC"/>
              </a:rPr>
              <a:t>之后的版本支持了空间索引，而且支持</a:t>
            </a:r>
            <a:r>
              <a:rPr lang="en-US" altLang="zh-CN" sz="1600" b="0" i="0">
                <a:solidFill>
                  <a:srgbClr val="000000"/>
                </a:solidFill>
                <a:effectLst/>
                <a:latin typeface="PingFang SC"/>
              </a:rPr>
              <a:t>OpenGIS</a:t>
            </a:r>
            <a:r>
              <a:rPr lang="zh-CN" altLang="en-US" sz="1600" b="0" i="0">
                <a:solidFill>
                  <a:srgbClr val="000000"/>
                </a:solidFill>
                <a:effectLst/>
                <a:latin typeface="PingFang SC"/>
              </a:rPr>
              <a:t>几何数据模型</a:t>
            </a:r>
            <a:endParaRPr lang="en-US" altLang="zh-CN" sz="1600" b="0" i="0">
              <a:solidFill>
                <a:srgbClr val="000000"/>
              </a:solidFill>
              <a:effectLst/>
              <a:latin typeface="PingFang SC"/>
            </a:endParaRPr>
          </a:p>
          <a:p>
            <a:pPr marL="285750" indent="-285750" algn="l">
              <a:buFont typeface="Arial" panose="020B0604020202020204" pitchFamily="34" charset="0"/>
              <a:buChar char="•"/>
            </a:pPr>
            <a:r>
              <a:rPr lang="zh-CN" altLang="en-US" sz="1600" b="0" i="0">
                <a:solidFill>
                  <a:srgbClr val="000000"/>
                </a:solidFill>
                <a:effectLst/>
                <a:latin typeface="PingFang SC"/>
              </a:rPr>
              <a:t>空间索引是对空间数据类型的字段建立的索引，</a:t>
            </a:r>
            <a:r>
              <a:rPr lang="en-US" altLang="zh-CN" sz="1600" b="0" i="0">
                <a:solidFill>
                  <a:srgbClr val="000000"/>
                </a:solidFill>
                <a:effectLst/>
                <a:latin typeface="PingFang SC"/>
              </a:rPr>
              <a:t>MYSQL</a:t>
            </a:r>
            <a:r>
              <a:rPr lang="zh-CN" altLang="en-US" sz="1600" b="0" i="0">
                <a:solidFill>
                  <a:srgbClr val="000000"/>
                </a:solidFill>
                <a:effectLst/>
                <a:latin typeface="PingFang SC"/>
              </a:rPr>
              <a:t>中的空间数据类型有</a:t>
            </a:r>
            <a:r>
              <a:rPr lang="en-US" altLang="zh-CN" sz="1600" b="0" i="0">
                <a:solidFill>
                  <a:srgbClr val="000000"/>
                </a:solidFill>
                <a:effectLst/>
                <a:latin typeface="PingFang SC"/>
              </a:rPr>
              <a:t>4</a:t>
            </a:r>
            <a:r>
              <a:rPr lang="zh-CN" altLang="en-US" sz="1600" b="0" i="0">
                <a:solidFill>
                  <a:srgbClr val="000000"/>
                </a:solidFill>
                <a:effectLst/>
                <a:latin typeface="PingFang SC"/>
              </a:rPr>
              <a:t>种，分别是</a:t>
            </a:r>
            <a:r>
              <a:rPr lang="en-US" altLang="zh-CN" sz="1600" b="0" i="0">
                <a:solidFill>
                  <a:srgbClr val="000000"/>
                </a:solidFill>
                <a:effectLst/>
                <a:latin typeface="PingFang SC"/>
              </a:rPr>
              <a:t>GEOMETRY</a:t>
            </a:r>
            <a:r>
              <a:rPr lang="zh-CN" altLang="en-US" sz="1600" b="0" i="0">
                <a:solidFill>
                  <a:srgbClr val="000000"/>
                </a:solidFill>
                <a:effectLst/>
                <a:latin typeface="PingFang SC"/>
              </a:rPr>
              <a:t>、</a:t>
            </a:r>
            <a:r>
              <a:rPr lang="en-US" altLang="zh-CN" sz="1600" b="0" i="0">
                <a:solidFill>
                  <a:srgbClr val="000000"/>
                </a:solidFill>
                <a:effectLst/>
                <a:latin typeface="PingFang SC"/>
              </a:rPr>
              <a:t>POINT</a:t>
            </a:r>
            <a:r>
              <a:rPr lang="zh-CN" altLang="en-US" sz="1600" b="0" i="0">
                <a:solidFill>
                  <a:srgbClr val="000000"/>
                </a:solidFill>
                <a:effectLst/>
                <a:latin typeface="PingFang SC"/>
              </a:rPr>
              <a:t>、</a:t>
            </a:r>
            <a:r>
              <a:rPr lang="en-US" altLang="zh-CN" sz="1600" b="0" i="0">
                <a:solidFill>
                  <a:srgbClr val="000000"/>
                </a:solidFill>
                <a:effectLst/>
                <a:latin typeface="PingFang SC"/>
              </a:rPr>
              <a:t>LINESTRING</a:t>
            </a:r>
            <a:r>
              <a:rPr lang="zh-CN" altLang="en-US" sz="1600" b="0" i="0">
                <a:solidFill>
                  <a:srgbClr val="000000"/>
                </a:solidFill>
                <a:effectLst/>
                <a:latin typeface="PingFang SC"/>
              </a:rPr>
              <a:t>、</a:t>
            </a:r>
            <a:r>
              <a:rPr lang="en-US" altLang="zh-CN" sz="1600" b="0" i="0">
                <a:solidFill>
                  <a:srgbClr val="000000"/>
                </a:solidFill>
                <a:effectLst/>
                <a:latin typeface="PingFang SC"/>
              </a:rPr>
              <a:t>POLYGON</a:t>
            </a:r>
            <a:r>
              <a:rPr lang="zh-CN" altLang="en-US" sz="1600" b="0" i="0">
                <a:solidFill>
                  <a:srgbClr val="000000"/>
                </a:solidFill>
                <a:effectLst/>
                <a:latin typeface="PingFang SC"/>
              </a:rPr>
              <a:t>。</a:t>
            </a:r>
            <a:endParaRPr lang="en-US" altLang="zh-CN" sz="1600">
              <a:solidFill>
                <a:srgbClr val="000000"/>
              </a:solidFill>
              <a:latin typeface="PingFang SC"/>
            </a:endParaRPr>
          </a:p>
          <a:p>
            <a:pPr marL="285750" indent="-285750" algn="l">
              <a:buFont typeface="Arial" panose="020B0604020202020204" pitchFamily="34" charset="0"/>
              <a:buChar char="•"/>
            </a:pPr>
            <a:r>
              <a:rPr lang="en-US" altLang="zh-CN" sz="1600" b="0" i="0">
                <a:solidFill>
                  <a:srgbClr val="000000"/>
                </a:solidFill>
                <a:effectLst/>
                <a:latin typeface="PingFang SC"/>
              </a:rPr>
              <a:t>MYSQL</a:t>
            </a:r>
            <a:r>
              <a:rPr lang="zh-CN" altLang="en-US" sz="1600" b="0" i="0">
                <a:solidFill>
                  <a:srgbClr val="000000"/>
                </a:solidFill>
                <a:effectLst/>
                <a:latin typeface="PingFang SC"/>
              </a:rPr>
              <a:t>使用</a:t>
            </a:r>
            <a:r>
              <a:rPr lang="en-US" altLang="zh-CN" sz="1600" b="0" i="0">
                <a:solidFill>
                  <a:srgbClr val="000000"/>
                </a:solidFill>
                <a:effectLst/>
                <a:latin typeface="PingFang SC"/>
              </a:rPr>
              <a:t>SPATIAL</a:t>
            </a:r>
            <a:r>
              <a:rPr lang="zh-CN" altLang="en-US" sz="1600" b="0" i="0">
                <a:solidFill>
                  <a:srgbClr val="000000"/>
                </a:solidFill>
                <a:effectLst/>
                <a:latin typeface="PingFang SC"/>
              </a:rPr>
              <a:t>关键字进行扩展，使得能够用于创建正规索引类型的语法创建空间索引。</a:t>
            </a:r>
            <a:endParaRPr lang="en-US" altLang="zh-CN" sz="1600">
              <a:solidFill>
                <a:srgbClr val="222222"/>
              </a:solidFill>
              <a:latin typeface="PingFang SC"/>
            </a:endParaRPr>
          </a:p>
          <a:p>
            <a:pPr marL="285750" indent="-285750" algn="l">
              <a:buFont typeface="Arial" panose="020B0604020202020204" pitchFamily="34" charset="0"/>
              <a:buChar char="•"/>
            </a:pPr>
            <a:r>
              <a:rPr lang="zh-CN" altLang="en-US" sz="1600" b="0" i="0">
                <a:solidFill>
                  <a:srgbClr val="000000"/>
                </a:solidFill>
                <a:effectLst/>
                <a:latin typeface="PingFang SC"/>
              </a:rPr>
              <a:t>创建空间索引的列，必须将其声明为</a:t>
            </a:r>
            <a:r>
              <a:rPr lang="en-US" altLang="zh-CN" sz="1600" b="0" i="0">
                <a:solidFill>
                  <a:srgbClr val="000000"/>
                </a:solidFill>
                <a:effectLst/>
                <a:latin typeface="PingFang SC"/>
              </a:rPr>
              <a:t>NOT NULL</a:t>
            </a:r>
            <a:r>
              <a:rPr lang="zh-CN" altLang="en-US" sz="1600" b="0" i="0">
                <a:solidFill>
                  <a:srgbClr val="000000"/>
                </a:solidFill>
                <a:effectLst/>
                <a:latin typeface="PingFang SC"/>
              </a:rPr>
              <a:t>。</a:t>
            </a:r>
            <a:endParaRPr lang="en-US" altLang="zh-CN" sz="1600" b="0" i="0">
              <a:solidFill>
                <a:srgbClr val="000000"/>
              </a:solidFill>
              <a:effectLst/>
              <a:latin typeface="PingFang SC"/>
            </a:endParaRPr>
          </a:p>
          <a:p>
            <a:pPr marL="285750" indent="-285750" algn="l">
              <a:buFont typeface="Arial" panose="020B0604020202020204" pitchFamily="34" charset="0"/>
              <a:buChar char="•"/>
            </a:pPr>
            <a:r>
              <a:rPr lang="zh-CN" altLang="en-US" sz="1600" b="0" i="0">
                <a:solidFill>
                  <a:srgbClr val="000000"/>
                </a:solidFill>
                <a:effectLst/>
                <a:latin typeface="PingFang SC"/>
              </a:rPr>
              <a:t>空间索引一般是用的比较少，了解即可。</a:t>
            </a:r>
            <a:endParaRPr lang="zh-CN" altLang="en-US" sz="1600" b="0" i="0">
              <a:solidFill>
                <a:srgbClr val="222222"/>
              </a:solidFill>
              <a:effectLst/>
              <a:latin typeface="PingFang SC"/>
            </a:endParaRPr>
          </a:p>
        </p:txBody>
      </p:sp>
      <p:pic>
        <p:nvPicPr>
          <p:cNvPr id="40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367455" y="3777996"/>
            <a:ext cx="4308229" cy="27676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rPr>
              <a:t>空间索引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zh-CN" altLang="en-US" sz="1600">
                <a:solidFill>
                  <a:srgbClr val="FF0000"/>
                </a:solidFill>
                <a:latin typeface="-apple-system"/>
                <a:ea typeface="黑体" panose="02010609060101010101" pitchFamily="49" charset="-122"/>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graphicFrame>
        <p:nvGraphicFramePr>
          <p:cNvPr id="5" name="表格 7"/>
          <p:cNvGraphicFramePr>
            <a:graphicFrameLocks noGrp="1"/>
          </p:cNvGraphicFramePr>
          <p:nvPr/>
        </p:nvGraphicFramePr>
        <p:xfrm>
          <a:off x="1042710" y="2563398"/>
          <a:ext cx="8127999" cy="1854200"/>
        </p:xfrm>
        <a:graphic>
          <a:graphicData uri="http://schemas.openxmlformats.org/drawingml/2006/table">
            <a:tbl>
              <a:tblPr firstRow="1" bandRow="1">
                <a:tableStyleId>{5C22544A-7EE6-4342-B048-85BDC9FD1C3A}</a:tableStyleId>
              </a:tblPr>
              <a:tblGrid>
                <a:gridCol w="2709333"/>
                <a:gridCol w="2709333"/>
                <a:gridCol w="2709333"/>
              </a:tblGrid>
              <a:tr h="370840">
                <a:tc>
                  <a:txBody>
                    <a:bodyPr/>
                    <a:lstStyle/>
                    <a:p>
                      <a:r>
                        <a:rPr lang="zh-CN" altLang="en-US" sz="1800"/>
                        <a:t>类型</a:t>
                      </a:r>
                      <a:endParaRPr lang="zh-CN" altLang="en-US" sz="1800"/>
                    </a:p>
                  </a:txBody>
                  <a:tcPr/>
                </a:tc>
                <a:tc>
                  <a:txBody>
                    <a:bodyPr/>
                    <a:lstStyle/>
                    <a:p>
                      <a:r>
                        <a:rPr lang="zh-CN" altLang="en-US" sz="1800"/>
                        <a:t>含义</a:t>
                      </a:r>
                      <a:endParaRPr lang="zh-CN" altLang="en-US" sz="1800"/>
                    </a:p>
                  </a:txBody>
                  <a:tcPr/>
                </a:tc>
                <a:tc>
                  <a:txBody>
                    <a:bodyPr/>
                    <a:lstStyle/>
                    <a:p>
                      <a:r>
                        <a:rPr lang="zh-CN" altLang="en-US" sz="1800"/>
                        <a:t>说明</a:t>
                      </a:r>
                      <a:endParaRPr lang="zh-CN" altLang="en-US" sz="1800"/>
                    </a:p>
                  </a:txBody>
                  <a:tcPr/>
                </a:tc>
              </a:tr>
              <a:tr h="370840">
                <a:tc>
                  <a:txBody>
                    <a:bodyPr/>
                    <a:lstStyle/>
                    <a:p>
                      <a:r>
                        <a:rPr lang="en-US" altLang="zh-CN" sz="1400"/>
                        <a:t>Geometry</a:t>
                      </a:r>
                      <a:endParaRPr lang="zh-CN" altLang="en-US" sz="1400"/>
                    </a:p>
                  </a:txBody>
                  <a:tcPr/>
                </a:tc>
                <a:tc>
                  <a:txBody>
                    <a:bodyPr/>
                    <a:lstStyle/>
                    <a:p>
                      <a:r>
                        <a:rPr lang="zh-CN" altLang="en-US" sz="1400"/>
                        <a:t>空间数据</a:t>
                      </a:r>
                      <a:endParaRPr lang="zh-CN" altLang="en-US" sz="1400"/>
                    </a:p>
                  </a:txBody>
                  <a:tcPr/>
                </a:tc>
                <a:tc>
                  <a:txBody>
                    <a:bodyPr/>
                    <a:lstStyle/>
                    <a:p>
                      <a:r>
                        <a:rPr lang="zh-CN" altLang="en-US" sz="1400"/>
                        <a:t>任何一种空间类型</a:t>
                      </a:r>
                      <a:endParaRPr lang="zh-CN" altLang="en-US" sz="1400"/>
                    </a:p>
                  </a:txBody>
                  <a:tcPr/>
                </a:tc>
              </a:tr>
              <a:tr h="370840">
                <a:tc>
                  <a:txBody>
                    <a:bodyPr/>
                    <a:lstStyle/>
                    <a:p>
                      <a:r>
                        <a:rPr lang="en-US" altLang="zh-CN" sz="1400"/>
                        <a:t>Point</a:t>
                      </a:r>
                      <a:endParaRPr lang="zh-CN" altLang="en-US" sz="1400"/>
                    </a:p>
                  </a:txBody>
                  <a:tcPr/>
                </a:tc>
                <a:tc>
                  <a:txBody>
                    <a:bodyPr/>
                    <a:lstStyle/>
                    <a:p>
                      <a:r>
                        <a:rPr lang="zh-CN" altLang="en-US" sz="1400"/>
                        <a:t>点</a:t>
                      </a:r>
                      <a:endParaRPr lang="zh-CN" altLang="en-US" sz="1400"/>
                    </a:p>
                  </a:txBody>
                  <a:tcPr/>
                </a:tc>
                <a:tc>
                  <a:txBody>
                    <a:bodyPr/>
                    <a:lstStyle/>
                    <a:p>
                      <a:r>
                        <a:rPr lang="zh-CN" altLang="en-US" sz="1400"/>
                        <a:t>坐标值</a:t>
                      </a:r>
                      <a:endParaRPr lang="zh-CN" altLang="en-US" sz="1400"/>
                    </a:p>
                  </a:txBody>
                  <a:tcPr/>
                </a:tc>
              </a:tr>
              <a:tr h="370840">
                <a:tc>
                  <a:txBody>
                    <a:bodyPr/>
                    <a:lstStyle/>
                    <a:p>
                      <a:r>
                        <a:rPr lang="en-US" altLang="zh-CN" sz="1400"/>
                        <a:t>LineString</a:t>
                      </a:r>
                      <a:endParaRPr lang="zh-CN" altLang="en-US" sz="1400"/>
                    </a:p>
                  </a:txBody>
                  <a:tcPr/>
                </a:tc>
                <a:tc>
                  <a:txBody>
                    <a:bodyPr/>
                    <a:lstStyle/>
                    <a:p>
                      <a:r>
                        <a:rPr lang="zh-CN" altLang="en-US" sz="1400"/>
                        <a:t>线</a:t>
                      </a:r>
                      <a:endParaRPr lang="zh-CN" altLang="en-US" sz="1400"/>
                    </a:p>
                  </a:txBody>
                  <a:tcPr/>
                </a:tc>
                <a:tc>
                  <a:txBody>
                    <a:bodyPr/>
                    <a:lstStyle/>
                    <a:p>
                      <a:r>
                        <a:rPr lang="zh-CN" altLang="en-US" sz="1400"/>
                        <a:t>有一系列点连接而成</a:t>
                      </a:r>
                      <a:endParaRPr lang="zh-CN" altLang="en-US" sz="1400"/>
                    </a:p>
                  </a:txBody>
                  <a:tcPr/>
                </a:tc>
              </a:tr>
              <a:tr h="370840">
                <a:tc>
                  <a:txBody>
                    <a:bodyPr/>
                    <a:lstStyle/>
                    <a:p>
                      <a:pPr marL="0" algn="l" defTabSz="1219200" rtl="0" eaLnBrk="1" latinLnBrk="0" hangingPunct="1"/>
                      <a:r>
                        <a:rPr lang="en-US" altLang="zh-CN" sz="1400" kern="1200">
                          <a:solidFill>
                            <a:schemeClr val="dk1"/>
                          </a:solidFill>
                          <a:latin typeface="+mn-lt"/>
                          <a:ea typeface="+mn-ea"/>
                          <a:cs typeface="+mn-cs"/>
                        </a:rPr>
                        <a:t>Polygon</a:t>
                      </a:r>
                      <a:endParaRPr lang="zh-CN" altLang="en-US" sz="1400" kern="1200">
                        <a:solidFill>
                          <a:schemeClr val="dk1"/>
                        </a:solidFill>
                        <a:latin typeface="+mn-lt"/>
                        <a:ea typeface="+mn-ea"/>
                        <a:cs typeface="+mn-cs"/>
                      </a:endParaRPr>
                    </a:p>
                  </a:txBody>
                  <a:tcPr/>
                </a:tc>
                <a:tc>
                  <a:txBody>
                    <a:bodyPr/>
                    <a:lstStyle/>
                    <a:p>
                      <a:pPr marL="0" algn="l" defTabSz="1219200" rtl="0" eaLnBrk="1" latinLnBrk="0" hangingPunct="1"/>
                      <a:r>
                        <a:rPr lang="zh-CN" altLang="en-US" sz="1400" kern="1200">
                          <a:solidFill>
                            <a:schemeClr val="dk1"/>
                          </a:solidFill>
                          <a:latin typeface="+mn-lt"/>
                          <a:ea typeface="+mn-ea"/>
                          <a:cs typeface="+mn-cs"/>
                        </a:rPr>
                        <a:t>多边形</a:t>
                      </a:r>
                      <a:endParaRPr lang="zh-CN" altLang="en-US" sz="1400" kern="1200">
                        <a:solidFill>
                          <a:schemeClr val="dk1"/>
                        </a:solidFill>
                        <a:latin typeface="+mn-lt"/>
                        <a:ea typeface="+mn-ea"/>
                        <a:cs typeface="+mn-cs"/>
                      </a:endParaRPr>
                    </a:p>
                  </a:txBody>
                  <a:tcPr marL="63610" marR="63610" marT="63610" marB="63610" anchor="ctr"/>
                </a:tc>
                <a:tc>
                  <a:txBody>
                    <a:bodyPr/>
                    <a:lstStyle/>
                    <a:p>
                      <a:r>
                        <a:rPr lang="zh-CN" altLang="en-US" sz="1400"/>
                        <a:t>由多条线组成</a:t>
                      </a:r>
                      <a:endParaRPr lang="zh-CN" altLang="en-US" sz="1400"/>
                    </a:p>
                  </a:txBody>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2945" y="2766218"/>
            <a:ext cx="6654800" cy="1325563"/>
          </a:xfrm>
        </p:spPr>
        <p:txBody>
          <a:bodyPr/>
          <a:lstStyle/>
          <a:p>
            <a:r>
              <a:rPr kumimoji="1" lang="en-US" altLang="zh-CN"/>
              <a:t>MySQL</a:t>
            </a:r>
            <a:r>
              <a:rPr kumimoji="1" lang="zh-CN" altLang="en-US"/>
              <a:t>简介</a:t>
            </a:r>
            <a:endParaRPr kumimoji="1" lang="zh-CN" altLang="en-US" dirty="0"/>
          </a:p>
        </p:txBody>
      </p:sp>
    </p:spTree>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642069"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索引的操作</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空间索引</a:t>
            </a:r>
            <a:endParaRPr lang="en-US" altLang="zh-CN" b="1">
              <a:solidFill>
                <a:srgbClr val="4BACC6"/>
              </a:solidFill>
              <a:latin typeface="PingFang SC"/>
              <a:ea typeface="阿里巴巴普惠体" panose="00020600040101010101" pitchFamily="18" charset="-122"/>
            </a:endParaRPr>
          </a:p>
        </p:txBody>
      </p:sp>
      <p:sp>
        <p:nvSpPr>
          <p:cNvPr id="12" name="文本框 11"/>
          <p:cNvSpPr txBox="1"/>
          <p:nvPr/>
        </p:nvSpPr>
        <p:spPr>
          <a:xfrm>
            <a:off x="867425" y="1799053"/>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867425" y="2308366"/>
            <a:ext cx="9201150" cy="1754326"/>
          </a:xfrm>
          <a:prstGeom prst="rect">
            <a:avLst/>
          </a:prstGeom>
          <a:solidFill>
            <a:srgbClr val="FFFFE4"/>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shop_info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  </a:t>
            </a:r>
            <a:r>
              <a:rPr lang="en-US" altLang="zh-CN" b="1" kern="0">
                <a:solidFill>
                  <a:srgbClr val="0000FF"/>
                </a:solidFill>
                <a:latin typeface="Courier New" panose="02070409020205090404" pitchFamily="49" charset="0"/>
                <a:ea typeface="宋体" panose="02010600030101010101" pitchFamily="2" charset="-122"/>
                <a:cs typeface="Times New Roman" panose="02020603050405020304" pitchFamily="18" charset="0"/>
              </a:rPr>
              <a:t>int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auto_increment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shop_name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64</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门店名称</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geom_point geometry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经纬度</a:t>
            </a:r>
            <a:r>
              <a:rPr lang="en-US" altLang="zh-CN" kern="0">
                <a:solidFill>
                  <a:srgbClr val="808080"/>
                </a:solidFill>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0000"/>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spatial </a:t>
            </a:r>
            <a:r>
              <a:rPr lang="en-US" altLang="zh-CN" sz="1800" b="1" kern="0">
                <a:solidFill>
                  <a:srgbClr val="0000FF"/>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key</a:t>
            </a:r>
            <a:r>
              <a:rPr lang="en-US" altLang="zh-CN" sz="1800" kern="0">
                <a:solidFill>
                  <a:srgbClr val="000000"/>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 geom_index</a:t>
            </a:r>
            <a:r>
              <a:rPr lang="en-US" altLang="zh-CN" sz="1800" b="1" kern="0">
                <a:solidFill>
                  <a:srgbClr val="000080"/>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geom_point</a:t>
            </a:r>
            <a:r>
              <a:rPr lang="en-US" altLang="zh-CN" sz="1800" b="1" kern="0">
                <a:solidFill>
                  <a:srgbClr val="000080"/>
                </a:solidFill>
                <a:effectLst/>
                <a:highlight>
                  <a:srgbClr val="FFFF00"/>
                </a:highligh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highlight>
                <a:srgbClr val="FFFF00"/>
              </a:highligh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642069"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索引的验证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952105" y="224208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85849" y="1776152"/>
            <a:ext cx="6128238" cy="369332"/>
          </a:xfrm>
          <a:prstGeom prst="rect">
            <a:avLst/>
          </a:prstGeom>
          <a:noFill/>
        </p:spPr>
        <p:txBody>
          <a:bodyPr wrap="square">
            <a:spAutoFit/>
          </a:bodyPr>
          <a:lstStyle/>
          <a:p>
            <a:r>
              <a:rPr lang="zh-CN" altLang="en-US"/>
              <a:t>索引的最大特点是提高查询速度，接下来我们来验证一下。</a:t>
            </a:r>
            <a:endParaRPr lang="zh-CN" altLang="en-US"/>
          </a:p>
        </p:txBody>
      </p:sp>
      <p:sp>
        <p:nvSpPr>
          <p:cNvPr id="9" name="文本框 8"/>
          <p:cNvSpPr txBox="1"/>
          <p:nvPr/>
        </p:nvSpPr>
        <p:spPr>
          <a:xfrm>
            <a:off x="1183948" y="2665988"/>
            <a:ext cx="6128238" cy="369332"/>
          </a:xfrm>
          <a:prstGeom prst="rect">
            <a:avLst/>
          </a:prstGeom>
          <a:noFill/>
        </p:spPr>
        <p:txBody>
          <a:bodyPr wrap="square">
            <a:spAutoFit/>
          </a:bodyPr>
          <a:lstStyle/>
          <a:p>
            <a:r>
              <a:rPr lang="zh-CN" altLang="en-US"/>
              <a:t>执行</a:t>
            </a:r>
            <a:r>
              <a:rPr lang="en-US" altLang="zh-CN"/>
              <a:t>sql</a:t>
            </a:r>
            <a:r>
              <a:rPr lang="zh-CN" altLang="en-US"/>
              <a:t>文件，准备需要的数据</a:t>
            </a:r>
            <a:endParaRPr lang="en-US" altLang="zh-CN"/>
          </a:p>
        </p:txBody>
      </p:sp>
      <p:pic>
        <p:nvPicPr>
          <p:cNvPr id="4" name="图片 3"/>
          <p:cNvPicPr>
            <a:picLocks noChangeAspect="1"/>
          </p:cNvPicPr>
          <p:nvPr/>
        </p:nvPicPr>
        <p:blipFill>
          <a:blip r:embed="rId1"/>
          <a:stretch>
            <a:fillRect/>
          </a:stretch>
        </p:blipFill>
        <p:spPr>
          <a:xfrm>
            <a:off x="1183948" y="3327726"/>
            <a:ext cx="2377208" cy="2695230"/>
          </a:xfrm>
          <a:prstGeom prst="rect">
            <a:avLst/>
          </a:prstGeom>
        </p:spPr>
      </p:pic>
      <p:pic>
        <p:nvPicPr>
          <p:cNvPr id="10" name="图片 9"/>
          <p:cNvPicPr>
            <a:picLocks noChangeAspect="1"/>
          </p:cNvPicPr>
          <p:nvPr/>
        </p:nvPicPr>
        <p:blipFill>
          <a:blip r:embed="rId2"/>
          <a:stretch>
            <a:fillRect/>
          </a:stretch>
        </p:blipFill>
        <p:spPr>
          <a:xfrm>
            <a:off x="4149968" y="3327726"/>
            <a:ext cx="3381640" cy="2950378"/>
          </a:xfrm>
          <a:prstGeom prst="rect">
            <a:avLst/>
          </a:prstGeom>
        </p:spPr>
      </p:pic>
      <p:pic>
        <p:nvPicPr>
          <p:cNvPr id="13" name="图片 12"/>
          <p:cNvPicPr>
            <a:picLocks noChangeAspect="1"/>
          </p:cNvPicPr>
          <p:nvPr/>
        </p:nvPicPr>
        <p:blipFill>
          <a:blip r:embed="rId3"/>
          <a:stretch>
            <a:fillRect/>
          </a:stretch>
        </p:blipFill>
        <p:spPr>
          <a:xfrm>
            <a:off x="8261311" y="3327726"/>
            <a:ext cx="3324185" cy="2900250"/>
          </a:xfrm>
          <a:prstGeom prst="rect">
            <a:avLst/>
          </a:prstGeom>
        </p:spPr>
      </p:pic>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642069"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索引的验证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952105" y="224208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85849" y="1776152"/>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索引的最大特点是提高查询速度，接下来我们来验证一下。</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183948" y="2665988"/>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执行</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文件，准备需要的数据</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7" name="图片 6"/>
          <p:cNvPicPr>
            <a:picLocks noChangeAspect="1"/>
          </p:cNvPicPr>
          <p:nvPr/>
        </p:nvPicPr>
        <p:blipFill>
          <a:blip r:embed="rId1"/>
          <a:stretch>
            <a:fillRect/>
          </a:stretch>
        </p:blipFill>
        <p:spPr>
          <a:xfrm>
            <a:off x="964498" y="3429000"/>
            <a:ext cx="3283569" cy="3235866"/>
          </a:xfrm>
          <a:prstGeom prst="rect">
            <a:avLst/>
          </a:prstGeom>
        </p:spPr>
      </p:pic>
      <p:pic>
        <p:nvPicPr>
          <p:cNvPr id="16" name="图片 15"/>
          <p:cNvPicPr>
            <a:picLocks noChangeAspect="1"/>
          </p:cNvPicPr>
          <p:nvPr/>
        </p:nvPicPr>
        <p:blipFill>
          <a:blip r:embed="rId2"/>
          <a:stretch>
            <a:fillRect/>
          </a:stretch>
        </p:blipFill>
        <p:spPr>
          <a:xfrm>
            <a:off x="5009020" y="3429000"/>
            <a:ext cx="2719081" cy="2838339"/>
          </a:xfrm>
          <a:prstGeom prst="rect">
            <a:avLst/>
          </a:prstGeom>
        </p:spPr>
      </p:pic>
      <p:pic>
        <p:nvPicPr>
          <p:cNvPr id="18" name="图片 17"/>
          <p:cNvPicPr>
            <a:picLocks noChangeAspect="1"/>
          </p:cNvPicPr>
          <p:nvPr/>
        </p:nvPicPr>
        <p:blipFill>
          <a:blip r:embed="rId3"/>
          <a:stretch>
            <a:fillRect/>
          </a:stretch>
        </p:blipFill>
        <p:spPr>
          <a:xfrm>
            <a:off x="8428915" y="3429000"/>
            <a:ext cx="2798587" cy="3227915"/>
          </a:xfrm>
          <a:prstGeom prst="rect">
            <a:avLst/>
          </a:prstGeom>
        </p:spPr>
      </p:pic>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642069"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索引的验证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952105" y="2242089"/>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85849" y="1776152"/>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索引的最大特点是提高查询速度，接下来我们来验证一下。</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183948" y="2665988"/>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执行</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文件，准备需要的数据</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7" name="图片 6"/>
          <p:cNvPicPr>
            <a:picLocks noChangeAspect="1"/>
          </p:cNvPicPr>
          <p:nvPr/>
        </p:nvPicPr>
        <p:blipFill>
          <a:blip r:embed="rId1"/>
          <a:stretch>
            <a:fillRect/>
          </a:stretch>
        </p:blipFill>
        <p:spPr>
          <a:xfrm>
            <a:off x="964498" y="3429000"/>
            <a:ext cx="3283569" cy="3235866"/>
          </a:xfrm>
          <a:prstGeom prst="rect">
            <a:avLst/>
          </a:prstGeom>
        </p:spPr>
      </p:pic>
      <p:pic>
        <p:nvPicPr>
          <p:cNvPr id="16" name="图片 15"/>
          <p:cNvPicPr>
            <a:picLocks noChangeAspect="1"/>
          </p:cNvPicPr>
          <p:nvPr/>
        </p:nvPicPr>
        <p:blipFill>
          <a:blip r:embed="rId2"/>
          <a:stretch>
            <a:fillRect/>
          </a:stretch>
        </p:blipFill>
        <p:spPr>
          <a:xfrm>
            <a:off x="5009020" y="3429000"/>
            <a:ext cx="2719081" cy="2838339"/>
          </a:xfrm>
          <a:prstGeom prst="rect">
            <a:avLst/>
          </a:prstGeom>
        </p:spPr>
      </p:pic>
      <p:pic>
        <p:nvPicPr>
          <p:cNvPr id="18" name="图片 17"/>
          <p:cNvPicPr>
            <a:picLocks noChangeAspect="1"/>
          </p:cNvPicPr>
          <p:nvPr/>
        </p:nvPicPr>
        <p:blipFill>
          <a:blip r:embed="rId3"/>
          <a:stretch>
            <a:fillRect/>
          </a:stretch>
        </p:blipFill>
        <p:spPr>
          <a:xfrm>
            <a:off x="8428915" y="3429000"/>
            <a:ext cx="2798587" cy="3227915"/>
          </a:xfrm>
          <a:prstGeom prst="rect">
            <a:avLst/>
          </a:prstGeom>
        </p:spPr>
      </p:pic>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642069"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索引的验证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67425" y="1643737"/>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72933" y="2036903"/>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执行</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lang="zh-CN" altLang="en-US">
                <a:solidFill>
                  <a:prstClr val="black"/>
                </a:solidFill>
                <a:latin typeface="Calibri" panose="020F0502020204030204"/>
                <a:ea typeface="黑体" panose="02010609060101010101" pitchFamily="49" charset="-122"/>
              </a:rPr>
              <a:t>语句进行查询</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7751610" y="1675779"/>
            <a:ext cx="4285336" cy="2719081"/>
          </a:xfrm>
          <a:prstGeom prst="rect">
            <a:avLst/>
          </a:prstGeom>
        </p:spPr>
      </p:pic>
      <p:sp>
        <p:nvSpPr>
          <p:cNvPr id="14" name="文本框 13"/>
          <p:cNvSpPr txBox="1"/>
          <p:nvPr/>
        </p:nvSpPr>
        <p:spPr>
          <a:xfrm>
            <a:off x="972934" y="2461883"/>
            <a:ext cx="6324682" cy="4278094"/>
          </a:xfrm>
          <a:prstGeom prst="rect">
            <a:avLst/>
          </a:prstGeom>
          <a:solidFill>
            <a:srgbClr val="FFFFE4"/>
          </a:solidFill>
          <a:ln>
            <a:solidFill>
              <a:schemeClr val="tx1"/>
            </a:solidFill>
          </a:ln>
        </p:spPr>
        <p:txBody>
          <a:bodyPr wrap="square">
            <a:spAutoFit/>
          </a:bodyPr>
          <a:lstStyle/>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use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itcast_shop</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创建临时表</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temporary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tmp_goods_cat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catid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cat_id_l3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级分类</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id</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cat_name_l3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级分类名称</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catid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cat_id_l2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-- 2</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级分类</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id</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cat_name_l2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-- 2</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级分类名称</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catid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cat_id_l1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级分类</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id</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catname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cat_name_l1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级分类名称</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itcast_shop</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itheima_goods_cats 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itcast_shop</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itheima_goods_cats t2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itcast_shop</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itheima_goods_cats t1</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parentid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catid</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parentid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catid</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cat_level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642069"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索引的验证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02636" y="162829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7479048" y="2510625"/>
            <a:ext cx="4285336" cy="2719081"/>
          </a:xfrm>
          <a:prstGeom prst="rect">
            <a:avLst/>
          </a:prstGeom>
        </p:spPr>
      </p:pic>
      <p:sp>
        <p:nvSpPr>
          <p:cNvPr id="14" name="文本框 13"/>
          <p:cNvSpPr txBox="1"/>
          <p:nvPr/>
        </p:nvSpPr>
        <p:spPr>
          <a:xfrm>
            <a:off x="723039" y="2178024"/>
            <a:ext cx="6356608" cy="4031873"/>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统计分析不同一级商品分类对应的总金额、总笔数</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'2019-09-05'</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cat_name_l1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goods_cat_l1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sum</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payprice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goodsnum</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total_money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distinct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orderid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total_cnt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tmp_goods_cat t1</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left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join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itheima_goods t2</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cat_id_l3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goodscatid</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left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join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itheima_order_goods t3</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goodsid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goodsid</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substring</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createtime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'2019-09-05'</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group</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cat_name_l1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642069"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索引的验证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02636" y="1628294"/>
            <a:ext cx="8478570"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操作</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802636" y="2199541"/>
            <a:ext cx="10128508" cy="1077218"/>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创建索引</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unique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index</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idx_goods_cat3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tmp_goods_cat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cat_id_l3</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unique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index</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idx_itheima_goods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itheima_goods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goodsid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index</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idx_itheima__order_goods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itheima_order_goods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goodsid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pic>
        <p:nvPicPr>
          <p:cNvPr id="4" name="图片 3"/>
          <p:cNvPicPr>
            <a:picLocks noChangeAspect="1"/>
          </p:cNvPicPr>
          <p:nvPr/>
        </p:nvPicPr>
        <p:blipFill>
          <a:blip r:embed="rId1"/>
          <a:stretch>
            <a:fillRect/>
          </a:stretch>
        </p:blipFill>
        <p:spPr>
          <a:xfrm>
            <a:off x="802636" y="3730130"/>
            <a:ext cx="3617491" cy="2615724"/>
          </a:xfrm>
          <a:prstGeom prst="rect">
            <a:avLst/>
          </a:prstGeom>
        </p:spPr>
      </p:pic>
      <p:sp>
        <p:nvSpPr>
          <p:cNvPr id="10" name="文本框 9"/>
          <p:cNvSpPr txBox="1"/>
          <p:nvPr/>
        </p:nvSpPr>
        <p:spPr>
          <a:xfrm>
            <a:off x="5106710" y="4967598"/>
            <a:ext cx="6128238" cy="369332"/>
          </a:xfrm>
          <a:prstGeom prst="rect">
            <a:avLst/>
          </a:prstGeom>
          <a:noFill/>
        </p:spPr>
        <p:txBody>
          <a:bodyPr wrap="square">
            <a:spAutoFit/>
          </a:bodyPr>
          <a:lstStyle/>
          <a:p>
            <a:r>
              <a:rPr lang="zh-CN" altLang="en-US" sz="1600">
                <a:highlight>
                  <a:srgbClr val="FFFF00"/>
                </a:highlight>
                <a:latin typeface="Alibaba PuHuiTi B"/>
              </a:rPr>
              <a:t>可以看到添加索引之后，查询速度明显提高了很多</a:t>
            </a:r>
            <a:r>
              <a:rPr lang="zh-CN" altLang="en-US">
                <a:highlight>
                  <a:srgbClr val="FFFF00"/>
                </a:highlight>
              </a:rPr>
              <a:t>。</a:t>
            </a:r>
            <a:endParaRPr lang="zh-CN" altLang="en-US">
              <a:highlight>
                <a:srgbClr val="FFFF00"/>
              </a:highlight>
            </a:endParaRPr>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索引的特点</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8" name="文本框 7"/>
          <p:cNvSpPr txBox="1"/>
          <p:nvPr/>
        </p:nvSpPr>
        <p:spPr>
          <a:xfrm>
            <a:off x="1167580" y="1778016"/>
            <a:ext cx="8459435" cy="4770537"/>
          </a:xfrm>
          <a:prstGeom prst="rect">
            <a:avLst/>
          </a:prstGeom>
          <a:noFill/>
        </p:spPr>
        <p:txBody>
          <a:bodyPr wrap="square">
            <a:spAutoFit/>
          </a:bodyPr>
          <a:lstStyle/>
          <a:p>
            <a:pPr marL="285750" indent="-285750">
              <a:buFont typeface="Wingdings" panose="05000000000000000000" pitchFamily="2" charset="2"/>
              <a:buChar char="Ø"/>
              <a:defRPr/>
            </a:pPr>
            <a:r>
              <a:rPr lang="zh-CN" altLang="en-US">
                <a:solidFill>
                  <a:srgbClr val="FF0000"/>
                </a:solidFill>
                <a:latin typeface="-apple-system"/>
                <a:ea typeface="黑体" panose="02010609060101010101" pitchFamily="49" charset="-122"/>
              </a:rPr>
              <a:t>索引的优点</a:t>
            </a:r>
            <a:endParaRPr lang="en-US" altLang="zh-CN">
              <a:solidFill>
                <a:srgbClr val="FF0000"/>
              </a:solidFill>
              <a:latin typeface="-apple-system"/>
              <a:ea typeface="黑体" panose="02010609060101010101" pitchFamily="49" charset="-122"/>
            </a:endParaRPr>
          </a:p>
          <a:p>
            <a:pPr marL="285750" indent="-285750">
              <a:buFont typeface="Wingdings" panose="05000000000000000000" pitchFamily="2" charset="2"/>
              <a:buChar char="Ø"/>
              <a:defRPr/>
            </a:pPr>
            <a:endParaRPr lang="zh-CN" altLang="en-US">
              <a:solidFill>
                <a:srgbClr val="FF0000"/>
              </a:solidFill>
              <a:latin typeface="-apple-system"/>
              <a:ea typeface="黑体" panose="02010609060101010101" pitchFamily="49" charset="-122"/>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lang="zh-CN" altLang="en-US" sz="1600">
                <a:solidFill>
                  <a:srgbClr val="17233F"/>
                </a:solidFill>
                <a:latin typeface="-apple-system"/>
              </a:rPr>
              <a:t>大大加快数据的查询速度</a:t>
            </a:r>
            <a:endParaRPr lang="en-US" altLang="zh-CN" sz="1600">
              <a:solidFill>
                <a:srgbClr val="17233F"/>
              </a:solidFill>
              <a:latin typeface="-apple-system"/>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endParaRPr lang="zh-CN" altLang="en-US" sz="1600">
              <a:solidFill>
                <a:srgbClr val="17233F"/>
              </a:solidFill>
              <a:latin typeface="-apple-system"/>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lang="zh-CN" altLang="en-US" sz="1600">
                <a:solidFill>
                  <a:srgbClr val="17233F"/>
                </a:solidFill>
                <a:latin typeface="-apple-system"/>
              </a:rPr>
              <a:t>使用分组和排序进行数据查询时，可以显著减少查询时分组和排序的时间</a:t>
            </a:r>
            <a:endParaRPr lang="en-US" altLang="zh-CN" sz="1600">
              <a:solidFill>
                <a:srgbClr val="17233F"/>
              </a:solidFill>
              <a:latin typeface="-apple-system"/>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endParaRPr lang="zh-CN" altLang="en-US" sz="1600">
              <a:solidFill>
                <a:srgbClr val="17233F"/>
              </a:solidFill>
              <a:latin typeface="-apple-system"/>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lang="zh-CN" altLang="en-US" sz="1600">
                <a:solidFill>
                  <a:srgbClr val="17233F"/>
                </a:solidFill>
                <a:latin typeface="-apple-system"/>
              </a:rPr>
              <a:t>创建唯一索引</a:t>
            </a:r>
            <a:r>
              <a:rPr lang="zh-CN" altLang="en-US" sz="1600">
                <a:solidFill>
                  <a:srgbClr val="17233F"/>
                </a:solidFill>
                <a:latin typeface="Alibaba PuHuiTi B"/>
              </a:rPr>
              <a:t>，能够保证数据库表中每一行数据</a:t>
            </a:r>
            <a:r>
              <a:rPr lang="zh-CN" altLang="en-US" sz="1600">
                <a:solidFill>
                  <a:srgbClr val="17233F"/>
                </a:solidFill>
                <a:latin typeface="-apple-system"/>
              </a:rPr>
              <a:t>的唯一性</a:t>
            </a:r>
            <a:endParaRPr lang="en-US" altLang="zh-CN" sz="1600">
              <a:solidFill>
                <a:srgbClr val="17233F"/>
              </a:solidFill>
              <a:latin typeface="-apple-system"/>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endParaRPr lang="zh-CN" altLang="en-US" sz="1600">
              <a:solidFill>
                <a:srgbClr val="17233F"/>
              </a:solidFill>
              <a:latin typeface="-apple-system"/>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lang="zh-CN" altLang="en-US" sz="1600">
                <a:solidFill>
                  <a:srgbClr val="17233F"/>
                </a:solidFill>
                <a:latin typeface="-apple-system"/>
              </a:rPr>
              <a:t>在实现数据的参考完整性方面，可以加速表和表之间的连接</a:t>
            </a:r>
            <a:endParaRPr lang="en-US" altLang="zh-CN" sz="1600">
              <a:solidFill>
                <a:srgbClr val="17233F"/>
              </a:solidFill>
              <a:latin typeface="-apple-system"/>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endParaRPr lang="zh-CN" altLang="en-US" sz="1600">
              <a:solidFill>
                <a:srgbClr val="17233F"/>
              </a:solidFill>
              <a:latin typeface="-apple-system"/>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rPr>
              <a:t> </a:t>
            </a:r>
            <a:endParaRPr kumimoji="0" lang="zh-CN" altLang="en-US" sz="12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a:p>
            <a:pPr marL="285750" marR="0" lvl="0" indent="-285750" fontAlgn="auto">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apple-system"/>
                <a:ea typeface="黑体" panose="02010609060101010101" pitchFamily="49" charset="-122"/>
              </a:rPr>
              <a:t>索引的缺点</a:t>
            </a:r>
            <a:endParaRPr lang="en-US" altLang="zh-CN">
              <a:solidFill>
                <a:srgbClr val="FF0000"/>
              </a:solidFill>
              <a:latin typeface="-apple-system"/>
              <a:ea typeface="黑体" panose="02010609060101010101" pitchFamily="49" charset="-122"/>
            </a:endParaRPr>
          </a:p>
          <a:p>
            <a:pPr marL="285750" marR="0" lvl="0" indent="-285750" fontAlgn="auto">
              <a:lnSpc>
                <a:spcPct val="100000"/>
              </a:lnSpc>
              <a:spcBef>
                <a:spcPts val="0"/>
              </a:spcBef>
              <a:spcAft>
                <a:spcPts val="0"/>
              </a:spcAft>
              <a:buClrTx/>
              <a:buSzTx/>
              <a:buFont typeface="Wingdings" panose="05000000000000000000" pitchFamily="2" charset="2"/>
              <a:buChar char="Ø"/>
              <a:defRPr/>
            </a:pPr>
            <a:endParaRPr lang="zh-CN" altLang="en-US">
              <a:solidFill>
                <a:srgbClr val="FF0000"/>
              </a:solidFill>
              <a:latin typeface="-apple-system"/>
              <a:ea typeface="黑体" panose="02010609060101010101" pitchFamily="49" charset="-122"/>
            </a:endParaRPr>
          </a:p>
          <a:p>
            <a:pPr latinLnBrk="1">
              <a:buFont typeface="Arial" panose="020B0604020202020204" pitchFamily="34" charset="0"/>
              <a:buChar char="•"/>
            </a:pPr>
            <a:r>
              <a:rPr lang="zh-CN" altLang="en-US" sz="1600">
                <a:solidFill>
                  <a:srgbClr val="17233F"/>
                </a:solidFill>
                <a:latin typeface="-apple-system"/>
              </a:rPr>
              <a:t>创建索引和维护索引需要消耗时间，并且随着数据量的增加，时间也会增加</a:t>
            </a:r>
            <a:endParaRPr lang="en-US" altLang="zh-CN" sz="1600">
              <a:solidFill>
                <a:srgbClr val="17233F"/>
              </a:solidFill>
              <a:latin typeface="-apple-system"/>
            </a:endParaRPr>
          </a:p>
          <a:p>
            <a:pPr latinLnBrk="1">
              <a:buFont typeface="Arial" panose="020B0604020202020204" pitchFamily="34" charset="0"/>
              <a:buChar char="•"/>
            </a:pPr>
            <a:endParaRPr lang="zh-CN" altLang="en-US" sz="1600">
              <a:solidFill>
                <a:srgbClr val="17233F"/>
              </a:solidFill>
              <a:latin typeface="-apple-system"/>
            </a:endParaRPr>
          </a:p>
          <a:p>
            <a:pPr latinLnBrk="1">
              <a:buFont typeface="Arial" panose="020B0604020202020204" pitchFamily="34" charset="0"/>
              <a:buChar char="•"/>
            </a:pPr>
            <a:r>
              <a:rPr lang="zh-CN" altLang="en-US" sz="1600">
                <a:solidFill>
                  <a:srgbClr val="17233F"/>
                </a:solidFill>
                <a:latin typeface="-apple-system"/>
              </a:rPr>
              <a:t>索引需要占据磁盘空间</a:t>
            </a:r>
            <a:endParaRPr lang="en-US" altLang="zh-CN" sz="1600">
              <a:solidFill>
                <a:srgbClr val="17233F"/>
              </a:solidFill>
              <a:latin typeface="-apple-system"/>
            </a:endParaRPr>
          </a:p>
          <a:p>
            <a:pPr latinLnBrk="1">
              <a:buFont typeface="Arial" panose="020B0604020202020204" pitchFamily="34" charset="0"/>
              <a:buChar char="•"/>
            </a:pPr>
            <a:endParaRPr lang="zh-CN" altLang="en-US" sz="1600">
              <a:solidFill>
                <a:srgbClr val="17233F"/>
              </a:solidFill>
              <a:latin typeface="-apple-system"/>
            </a:endParaRPr>
          </a:p>
          <a:p>
            <a:pPr latinLnBrk="1">
              <a:buFont typeface="Arial" panose="020B0604020202020204" pitchFamily="34" charset="0"/>
              <a:buChar char="•"/>
            </a:pPr>
            <a:r>
              <a:rPr lang="zh-CN" altLang="en-US" sz="1600">
                <a:solidFill>
                  <a:srgbClr val="17233F"/>
                </a:solidFill>
                <a:latin typeface="-apple-system"/>
              </a:rPr>
              <a:t>对数据表中的数据进行增加，修改，删除时，索引也要动态的维护，降低了维护的速度</a:t>
            </a:r>
            <a:br>
              <a:rPr lang="zh-CN" altLang="en-US" sz="1200"/>
            </a:br>
            <a:endParaRPr kumimoji="0" lang="zh-CN" altLang="en-US" sz="12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p:txBody>
      </p: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索引的特点</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8" name="文本框 7"/>
          <p:cNvSpPr txBox="1"/>
          <p:nvPr/>
        </p:nvSpPr>
        <p:spPr>
          <a:xfrm>
            <a:off x="1032786" y="1715745"/>
            <a:ext cx="8459435" cy="32316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a:p>
            <a:pPr marL="285750" marR="0" lvl="0" indent="-285750" fontAlgn="auto">
              <a:lnSpc>
                <a:spcPct val="100000"/>
              </a:lnSpc>
              <a:spcBef>
                <a:spcPts val="0"/>
              </a:spcBef>
              <a:spcAft>
                <a:spcPts val="0"/>
              </a:spcAft>
              <a:buClrTx/>
              <a:buSzTx/>
              <a:buFont typeface="Wingdings" panose="05000000000000000000" pitchFamily="2" charset="2"/>
              <a:buChar char="Ø"/>
              <a:defRPr/>
            </a:pPr>
            <a:r>
              <a:rPr lang="zh-CN" altLang="en-US">
                <a:solidFill>
                  <a:srgbClr val="FF0000"/>
                </a:solidFill>
                <a:latin typeface="-apple-system"/>
                <a:ea typeface="黑体" panose="02010609060101010101" pitchFamily="49" charset="-122"/>
              </a:rPr>
              <a:t>创建索引的原则</a:t>
            </a:r>
            <a:endParaRPr lang="en-US" altLang="zh-CN">
              <a:solidFill>
                <a:srgbClr val="FF0000"/>
              </a:solidFill>
              <a:latin typeface="-apple-system"/>
              <a:ea typeface="黑体" panose="02010609060101010101" pitchFamily="49" charset="-122"/>
            </a:endParaRPr>
          </a:p>
          <a:p>
            <a:pPr marL="285750" marR="0" lvl="0" indent="-285750" fontAlgn="auto">
              <a:lnSpc>
                <a:spcPct val="100000"/>
              </a:lnSpc>
              <a:spcBef>
                <a:spcPts val="0"/>
              </a:spcBef>
              <a:spcAft>
                <a:spcPts val="0"/>
              </a:spcAft>
              <a:buClrTx/>
              <a:buSzTx/>
              <a:buFont typeface="Wingdings" panose="05000000000000000000" pitchFamily="2" charset="2"/>
              <a:buChar char="Ø"/>
              <a:defRPr/>
            </a:pPr>
            <a:endParaRPr lang="zh-CN" altLang="en-US">
              <a:solidFill>
                <a:srgbClr val="FF0000"/>
              </a:solidFill>
              <a:latin typeface="-apple-system"/>
              <a:ea typeface="黑体" panose="02010609060101010101" pitchFamily="49" charset="-122"/>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更新频繁的列不应设置索引</a:t>
            </a:r>
            <a:endParaRPr kumimoji="0" lang="en-US" altLang="zh-CN"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endPar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数据量小的表不要使用索引（毕竟总共</a:t>
            </a:r>
            <a:r>
              <a:rPr kumimoji="0" lang="en-US" altLang="zh-CN"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2</a:t>
            </a:r>
            <a:r>
              <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页的文档，还要目录吗？）</a:t>
            </a:r>
            <a:endParaRPr kumimoji="0" lang="en-US" altLang="zh-CN"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endPar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重复数据多的字段不应设为索引（比如性别，只有男和女，一般来说：重复的数据超过百分之</a:t>
            </a:r>
            <a:r>
              <a:rPr kumimoji="0" lang="en-US" altLang="zh-CN"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15</a:t>
            </a:r>
            <a:r>
              <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就不该建索引）</a:t>
            </a:r>
            <a:endParaRPr kumimoji="0" lang="en-US" altLang="zh-CN"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endPar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endParaRPr>
          </a:p>
          <a:p>
            <a:pPr marL="0" marR="0" lvl="0" indent="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首先应该考虑对</a:t>
            </a:r>
            <a:r>
              <a:rPr kumimoji="0" lang="en-US" altLang="zh-CN"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where </a:t>
            </a:r>
            <a:r>
              <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和 </a:t>
            </a:r>
            <a:r>
              <a:rPr kumimoji="0" lang="en-US" altLang="zh-CN"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order by </a:t>
            </a:r>
            <a:r>
              <a:rPr kumimoji="0" lang="zh-CN" altLang="en-US"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rPr>
              <a:t>涉及的列上建立索引</a:t>
            </a:r>
            <a:endParaRPr kumimoji="0" lang="en-US" altLang="zh-CN" sz="1600" b="0" i="0" u="none" strike="noStrike" kern="1200" cap="none" spc="0" normalizeH="0" baseline="0" noProof="0">
              <a:ln>
                <a:noFill/>
              </a:ln>
              <a:solidFill>
                <a:srgbClr val="17233F"/>
              </a:solidFill>
              <a:effectLst/>
              <a:uLnTx/>
              <a:uFillTx/>
              <a:latin typeface="-apple-system"/>
              <a:ea typeface="黑体" panose="02010609060101010101" pitchFamily="49" charset="-122"/>
              <a:cs typeface="+mn-cs"/>
            </a:endParaRPr>
          </a:p>
          <a:p>
            <a:pPr marL="0" marR="0" lvl="0" indent="0" algn="l" defTabSz="914400" rtl="0" eaLnBrk="1" fontAlgn="auto" latinLnBrk="1" hangingPunct="1">
              <a:lnSpc>
                <a:spcPct val="100000"/>
              </a:lnSpc>
              <a:spcBef>
                <a:spcPts val="0"/>
              </a:spcBef>
              <a:spcAft>
                <a:spcPts val="0"/>
              </a:spcAft>
              <a:buClrTx/>
              <a:buSzTx/>
              <a:defRPr/>
            </a:pPr>
            <a:br>
              <a:rPr kumimoji="0" lang="zh-CN" altLang="en-US" sz="12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br>
            <a:endParaRPr kumimoji="0" lang="zh-CN" altLang="en-US" sz="1200" b="0" i="0" u="none" strike="noStrike" kern="1200" cap="none" spc="0" normalizeH="0" baseline="0" noProof="0">
              <a:ln>
                <a:noFill/>
              </a:ln>
              <a:solidFill>
                <a:srgbClr val="000000"/>
              </a:solidFill>
              <a:effectLst/>
              <a:uLnTx/>
              <a:uFillTx/>
              <a:latin typeface="PingFang SC"/>
              <a:ea typeface="黑体" panose="02010609060101010101" pitchFamily="49" charset="-122"/>
              <a:cs typeface="+mn-cs"/>
            </a:endParaRPr>
          </a:p>
        </p:txBody>
      </p:sp>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索引的原理</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lang="zh-CN" altLang="en-US" b="1">
                <a:solidFill>
                  <a:srgbClr val="4BACC6"/>
                </a:solidFill>
                <a:latin typeface="PingFang SC"/>
                <a:ea typeface="阿里巴巴普惠体" panose="00020600040101010101" pitchFamily="18" charset="-122"/>
              </a:rPr>
              <a:t>概述</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7" name="文本框 6"/>
          <p:cNvSpPr txBox="1"/>
          <p:nvPr/>
        </p:nvSpPr>
        <p:spPr>
          <a:xfrm>
            <a:off x="982301" y="1778016"/>
            <a:ext cx="9981446" cy="1077218"/>
          </a:xfrm>
          <a:prstGeom prst="rect">
            <a:avLst/>
          </a:prstGeom>
          <a:noFill/>
        </p:spPr>
        <p:txBody>
          <a:bodyPr wrap="square">
            <a:spAutoFit/>
          </a:bodyPr>
          <a:lstStyle/>
          <a:p>
            <a:pPr marL="285750" indent="-285750">
              <a:buFont typeface="Arial" panose="020B0604020202020204" pitchFamily="34" charset="0"/>
              <a:buChar char="•"/>
            </a:pPr>
            <a:r>
              <a:rPr lang="zh-CN" altLang="en-US" sz="1600" b="0" i="0">
                <a:solidFill>
                  <a:srgbClr val="4D4D4D"/>
                </a:solidFill>
                <a:effectLst/>
                <a:latin typeface="-apple-system"/>
              </a:rPr>
              <a:t>一般来说，索引本身也很大，不可能全部存储在内存中，因此索引往往以索引文件的形式存储的磁盘上。</a:t>
            </a:r>
            <a:endParaRPr lang="en-US" altLang="zh-CN" sz="1600">
              <a:solidFill>
                <a:srgbClr val="4D4D4D"/>
              </a:solidFill>
              <a:latin typeface="-apple-system"/>
            </a:endParaRPr>
          </a:p>
          <a:p>
            <a:pPr marL="285750" indent="-285750">
              <a:buFont typeface="Arial" panose="020B0604020202020204" pitchFamily="34" charset="0"/>
              <a:buChar char="•"/>
            </a:pPr>
            <a:r>
              <a:rPr lang="zh-CN" altLang="en-US" sz="1600" b="0" i="0">
                <a:solidFill>
                  <a:srgbClr val="4D4D4D"/>
                </a:solidFill>
                <a:effectLst/>
                <a:latin typeface="-apple-system"/>
              </a:rPr>
              <a:t>这样的话，索引查找过程中就要产生磁盘</a:t>
            </a:r>
            <a:r>
              <a:rPr lang="en-US" altLang="zh-CN" sz="1600" b="0" i="0">
                <a:solidFill>
                  <a:srgbClr val="4D4D4D"/>
                </a:solidFill>
                <a:effectLst/>
                <a:latin typeface="-apple-system"/>
              </a:rPr>
              <a:t>I/O</a:t>
            </a:r>
            <a:r>
              <a:rPr lang="zh-CN" altLang="en-US" sz="1600" b="0" i="0">
                <a:solidFill>
                  <a:srgbClr val="4D4D4D"/>
                </a:solidFill>
                <a:effectLst/>
                <a:latin typeface="-apple-system"/>
              </a:rPr>
              <a:t>消耗，相对于内存存取，</a:t>
            </a:r>
            <a:r>
              <a:rPr lang="en-US" altLang="zh-CN" sz="1600" b="0" i="0">
                <a:solidFill>
                  <a:srgbClr val="4D4D4D"/>
                </a:solidFill>
                <a:effectLst/>
                <a:latin typeface="-apple-system"/>
              </a:rPr>
              <a:t>I/O</a:t>
            </a:r>
            <a:r>
              <a:rPr lang="zh-CN" altLang="en-US" sz="1600" b="0" i="0">
                <a:solidFill>
                  <a:srgbClr val="4D4D4D"/>
                </a:solidFill>
                <a:effectLst/>
                <a:latin typeface="-apple-system"/>
              </a:rPr>
              <a:t>存取的消耗要高几个数量级，所以评价一个数据结构作为索引的优劣最重要的指标就是在查找过程中磁盘</a:t>
            </a:r>
            <a:r>
              <a:rPr lang="en-US" altLang="zh-CN" sz="1600" b="0" i="0">
                <a:solidFill>
                  <a:srgbClr val="4D4D4D"/>
                </a:solidFill>
                <a:effectLst/>
                <a:latin typeface="-apple-system"/>
              </a:rPr>
              <a:t>I/O</a:t>
            </a:r>
            <a:r>
              <a:rPr lang="zh-CN" altLang="en-US" sz="1600" b="0" i="0">
                <a:solidFill>
                  <a:srgbClr val="4D4D4D"/>
                </a:solidFill>
                <a:effectLst/>
                <a:latin typeface="-apple-system"/>
              </a:rPr>
              <a:t>操作次数的渐进复杂度。</a:t>
            </a:r>
            <a:endParaRPr lang="en-US" altLang="zh-CN" sz="1600">
              <a:solidFill>
                <a:srgbClr val="4D4D4D"/>
              </a:solidFill>
              <a:latin typeface="-apple-system"/>
            </a:endParaRPr>
          </a:p>
          <a:p>
            <a:pPr marL="285750" indent="-285750">
              <a:buFont typeface="Arial" panose="020B0604020202020204" pitchFamily="34" charset="0"/>
              <a:buChar char="•"/>
            </a:pPr>
            <a:r>
              <a:rPr lang="zh-CN" altLang="en-US" sz="1600" b="0" i="0">
                <a:solidFill>
                  <a:srgbClr val="4D4D4D"/>
                </a:solidFill>
                <a:effectLst/>
                <a:latin typeface="-apple-system"/>
              </a:rPr>
              <a:t>换句话说，索引的结构组织要尽量减少查找过程中磁盘</a:t>
            </a:r>
            <a:r>
              <a:rPr lang="en-US" altLang="zh-CN" sz="1600" b="0" i="0">
                <a:solidFill>
                  <a:srgbClr val="4D4D4D"/>
                </a:solidFill>
                <a:effectLst/>
                <a:latin typeface="-apple-system"/>
              </a:rPr>
              <a:t>I/O</a:t>
            </a:r>
            <a:r>
              <a:rPr lang="zh-CN" altLang="en-US" sz="1600" b="0" i="0">
                <a:solidFill>
                  <a:srgbClr val="4D4D4D"/>
                </a:solidFill>
                <a:effectLst/>
                <a:latin typeface="-apple-system"/>
              </a:rPr>
              <a:t>的存取次数。</a:t>
            </a:r>
            <a:endParaRPr lang="en-US" altLang="zh-CN" sz="1600" b="0" i="0">
              <a:solidFill>
                <a:srgbClr val="4D4D4D"/>
              </a:solidFill>
              <a:effectLst/>
              <a:latin typeface="-apple-system"/>
            </a:endParaRPr>
          </a:p>
        </p:txBody>
      </p:sp>
      <p:pic>
        <p:nvPicPr>
          <p:cNvPr id="4" name="图片 3"/>
          <p:cNvPicPr>
            <a:picLocks noChangeAspect="1"/>
          </p:cNvPicPr>
          <p:nvPr/>
        </p:nvPicPr>
        <p:blipFill>
          <a:blip r:embed="rId1"/>
          <a:stretch>
            <a:fillRect/>
          </a:stretch>
        </p:blipFill>
        <p:spPr>
          <a:xfrm>
            <a:off x="4228926" y="3165231"/>
            <a:ext cx="3917150" cy="2811613"/>
          </a:xfrm>
          <a:prstGeom prst="rect">
            <a:avLst/>
          </a:prstGeom>
        </p:spPr>
      </p:pic>
      <p:pic>
        <p:nvPicPr>
          <p:cNvPr id="9" name="图片 8"/>
          <p:cNvPicPr>
            <a:picLocks noChangeAspect="1"/>
          </p:cNvPicPr>
          <p:nvPr/>
        </p:nvPicPr>
        <p:blipFill>
          <a:blip r:embed="rId2"/>
          <a:stretch>
            <a:fillRect/>
          </a:stretch>
        </p:blipFill>
        <p:spPr>
          <a:xfrm>
            <a:off x="595202" y="3429000"/>
            <a:ext cx="3343299" cy="3016547"/>
          </a:xfrm>
          <a:prstGeom prst="rect">
            <a:avLst/>
          </a:prstGeom>
        </p:spPr>
      </p:pic>
      <p:pic>
        <p:nvPicPr>
          <p:cNvPr id="11" name="图片 10"/>
          <p:cNvPicPr>
            <a:picLocks noChangeAspect="1"/>
          </p:cNvPicPr>
          <p:nvPr/>
        </p:nvPicPr>
        <p:blipFill>
          <a:blip r:embed="rId3"/>
          <a:stretch>
            <a:fillRect/>
          </a:stretch>
        </p:blipFill>
        <p:spPr>
          <a:xfrm>
            <a:off x="8673895" y="3374288"/>
            <a:ext cx="3105308" cy="2358297"/>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437745" y="1599236"/>
            <a:ext cx="10749598" cy="4219575"/>
          </a:xfrm>
        </p:spPr>
        <p:txBody>
          <a:bodyPr/>
          <a:lstStyle/>
          <a:p>
            <a:r>
              <a:rPr lang="en-US" altLang="zh-CN" sz="1600"/>
              <a:t>MySQL</a:t>
            </a:r>
            <a:r>
              <a:rPr lang="zh-CN" altLang="zh-CN" sz="1600"/>
              <a:t>数据库管理系统由瑞典的</a:t>
            </a:r>
            <a:r>
              <a:rPr lang="en-US" altLang="zh-CN" sz="1600"/>
              <a:t>DataKonsultAB</a:t>
            </a:r>
            <a:r>
              <a:rPr lang="zh-CN" altLang="zh-CN" sz="1600"/>
              <a:t>公司研发，该公司被</a:t>
            </a:r>
            <a:r>
              <a:rPr lang="en-US" altLang="zh-CN" sz="1600"/>
              <a:t>Sun</a:t>
            </a:r>
            <a:r>
              <a:rPr lang="zh-CN" altLang="zh-CN" sz="1600"/>
              <a:t>公司收购，现在</a:t>
            </a:r>
            <a:r>
              <a:rPr lang="en-US" altLang="zh-CN" sz="1600"/>
              <a:t>Sun</a:t>
            </a:r>
            <a:r>
              <a:rPr lang="zh-CN" altLang="zh-CN" sz="1600"/>
              <a:t>公司又被</a:t>
            </a:r>
            <a:r>
              <a:rPr lang="en-US" altLang="zh-CN" sz="1600"/>
              <a:t>Oracle</a:t>
            </a:r>
            <a:r>
              <a:rPr lang="zh-CN" altLang="zh-CN" sz="1600"/>
              <a:t>公司收购，因此</a:t>
            </a:r>
            <a:r>
              <a:rPr lang="en-US" altLang="zh-CN" sz="1600"/>
              <a:t>MySQL</a:t>
            </a:r>
            <a:r>
              <a:rPr lang="zh-CN" altLang="zh-CN" sz="1600"/>
              <a:t>目前属于</a:t>
            </a:r>
            <a:r>
              <a:rPr lang="en-US" altLang="zh-CN" sz="1600"/>
              <a:t> Oracle </a:t>
            </a:r>
            <a:r>
              <a:rPr lang="zh-CN" altLang="zh-CN" sz="1600"/>
              <a:t>旗下产品。</a:t>
            </a:r>
            <a:endParaRPr lang="en-US" altLang="zh-CN" sz="1600"/>
          </a:p>
          <a:p>
            <a:r>
              <a:rPr lang="en-US" altLang="zh-CN"/>
              <a:t>MySQL</a:t>
            </a:r>
            <a:r>
              <a:rPr lang="zh-CN" altLang="en-US"/>
              <a:t>所使用的 </a:t>
            </a:r>
            <a:r>
              <a:rPr lang="en-US" altLang="zh-CN"/>
              <a:t>SQL </a:t>
            </a:r>
            <a:r>
              <a:rPr lang="zh-CN" altLang="en-US"/>
              <a:t>语言是用于访问数据库的最常用标准化语言。</a:t>
            </a:r>
            <a:r>
              <a:rPr lang="en-US" altLang="zh-CN"/>
              <a:t>MySQL </a:t>
            </a:r>
            <a:r>
              <a:rPr lang="zh-CN" altLang="en-US"/>
              <a:t>软件采用了双授权政策，分为社区版和商业版，由于其体积小、速度快、总体拥有成本低，一般中小型网站的开发都选择 </a:t>
            </a:r>
            <a:r>
              <a:rPr lang="en-US" altLang="zh-CN"/>
              <a:t>MySQL </a:t>
            </a:r>
            <a:r>
              <a:rPr lang="zh-CN" altLang="en-US"/>
              <a:t>作为网站数据库。</a:t>
            </a:r>
            <a:endParaRPr lang="en-US" altLang="zh-CN"/>
          </a:p>
          <a:p>
            <a:pPr marL="0" indent="0">
              <a:buNone/>
            </a:pPr>
            <a:endParaRPr kumimoji="1" lang="zh-CN" altLang="en-US" dirty="0"/>
          </a:p>
        </p:txBody>
      </p:sp>
      <p:sp>
        <p:nvSpPr>
          <p:cNvPr id="3" name="标题 2"/>
          <p:cNvSpPr>
            <a:spLocks noGrp="1"/>
          </p:cNvSpPr>
          <p:nvPr>
            <p:ph type="title"/>
          </p:nvPr>
        </p:nvSpPr>
        <p:spPr/>
        <p:txBody>
          <a:bodyPr/>
          <a:lstStyle/>
          <a:p>
            <a:r>
              <a:rPr kumimoji="1" lang="en-US" altLang="zh-CN"/>
              <a:t>MySQL</a:t>
            </a:r>
            <a:r>
              <a:rPr kumimoji="1" lang="zh-CN" altLang="en-US"/>
              <a:t>简介</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a:t>
            </a:r>
            <a:r>
              <a:rPr kumimoji="1" lang="en-US" altLang="zh-CN"/>
              <a:t>MySQL</a:t>
            </a:r>
            <a:r>
              <a:rPr kumimoji="1" lang="zh-CN" altLang="en-US"/>
              <a:t>的介绍</a:t>
            </a:r>
            <a:endParaRPr kumimoji="1" lang="zh-CN" altLang="en-US" dirty="0"/>
          </a:p>
        </p:txBody>
      </p:sp>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索引的原理</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相关的算法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7" name="文本框 6"/>
          <p:cNvSpPr txBox="1"/>
          <p:nvPr/>
        </p:nvSpPr>
        <p:spPr>
          <a:xfrm>
            <a:off x="982301" y="1778016"/>
            <a:ext cx="9981446" cy="338554"/>
          </a:xfrm>
          <a:prstGeom prst="rect">
            <a:avLst/>
          </a:prstGeom>
          <a:noFill/>
        </p:spPr>
        <p:txBody>
          <a:bodyPr wrap="square">
            <a:spAutoFit/>
          </a:bodyPr>
          <a:lstStyle/>
          <a:p>
            <a:pPr marL="285750" indent="-285750">
              <a:buFont typeface="Wingdings" panose="05000000000000000000" pitchFamily="2" charset="2"/>
              <a:buChar char="Ø"/>
              <a:defRPr/>
            </a:pPr>
            <a:r>
              <a:rPr lang="en-US" altLang="zh-CN" sz="1600">
                <a:solidFill>
                  <a:srgbClr val="FF0000"/>
                </a:solidFill>
                <a:latin typeface="-apple-system"/>
                <a:ea typeface="黑体" panose="02010609060101010101" pitchFamily="49" charset="-122"/>
              </a:rPr>
              <a:t>Hash</a:t>
            </a:r>
            <a:r>
              <a:rPr lang="zh-CN" altLang="en-US" sz="1600">
                <a:solidFill>
                  <a:srgbClr val="FF0000"/>
                </a:solidFill>
                <a:latin typeface="-apple-system"/>
                <a:ea typeface="黑体" panose="02010609060101010101" pitchFamily="49" charset="-122"/>
              </a:rPr>
              <a:t>算法</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512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91429" y="2301245"/>
            <a:ext cx="5751210" cy="2833727"/>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p:cNvSpPr txBox="1"/>
          <p:nvPr/>
        </p:nvSpPr>
        <p:spPr>
          <a:xfrm>
            <a:off x="1291429" y="5385219"/>
            <a:ext cx="9760502" cy="584775"/>
          </a:xfrm>
          <a:prstGeom prst="rect">
            <a:avLst/>
          </a:prstGeom>
          <a:noFill/>
        </p:spPr>
        <p:txBody>
          <a:bodyPr wrap="square">
            <a:spAutoFit/>
          </a:bodyPr>
          <a:lstStyle/>
          <a:p>
            <a:r>
              <a:rPr lang="zh-CN" altLang="en-US" sz="1600" b="1" i="0">
                <a:solidFill>
                  <a:srgbClr val="404040"/>
                </a:solidFill>
                <a:effectLst/>
                <a:highlight>
                  <a:srgbClr val="FFFF00"/>
                </a:highlight>
                <a:latin typeface="-apple-system"/>
              </a:rPr>
              <a:t>优点：</a:t>
            </a:r>
            <a:r>
              <a:rPr lang="zh-CN" altLang="en-US" sz="1600" b="0" i="0">
                <a:solidFill>
                  <a:srgbClr val="404040"/>
                </a:solidFill>
                <a:effectLst/>
                <a:latin typeface="-apple-system"/>
              </a:rPr>
              <a:t>通过字段的值计算的</a:t>
            </a:r>
            <a:r>
              <a:rPr lang="en-US" altLang="zh-CN" sz="1600" b="0" i="0">
                <a:solidFill>
                  <a:srgbClr val="404040"/>
                </a:solidFill>
                <a:effectLst/>
                <a:latin typeface="-apple-system"/>
              </a:rPr>
              <a:t>hash</a:t>
            </a:r>
            <a:r>
              <a:rPr lang="zh-CN" altLang="en-US" sz="1600" b="0" i="0">
                <a:solidFill>
                  <a:srgbClr val="404040"/>
                </a:solidFill>
                <a:effectLst/>
                <a:latin typeface="-apple-system"/>
              </a:rPr>
              <a:t>值，定位数据非常快。</a:t>
            </a:r>
            <a:br>
              <a:rPr lang="zh-CN" altLang="en-US" sz="1600"/>
            </a:br>
            <a:r>
              <a:rPr lang="zh-CN" altLang="en-US" sz="1600" b="1" i="0">
                <a:solidFill>
                  <a:srgbClr val="404040"/>
                </a:solidFill>
                <a:effectLst/>
                <a:highlight>
                  <a:srgbClr val="FFFF00"/>
                </a:highlight>
                <a:latin typeface="-apple-system"/>
              </a:rPr>
              <a:t>缺点：</a:t>
            </a:r>
            <a:r>
              <a:rPr lang="zh-CN" altLang="en-US" sz="1600" b="0" i="0">
                <a:solidFill>
                  <a:srgbClr val="404040"/>
                </a:solidFill>
                <a:effectLst/>
                <a:latin typeface="-apple-system"/>
              </a:rPr>
              <a:t>不能进行范围查找，因为散列表中的值是无序的，无法进行大小的比较。</a:t>
            </a:r>
            <a:endParaRPr lang="zh-CN" altLang="en-US" sz="1600"/>
          </a:p>
        </p:txBody>
      </p:sp>
      <p:sp>
        <p:nvSpPr>
          <p:cNvPr id="2" name="文本框 1"/>
          <p:cNvSpPr txBox="1"/>
          <p:nvPr/>
        </p:nvSpPr>
        <p:spPr>
          <a:xfrm>
            <a:off x="3718560" y="1102360"/>
            <a:ext cx="2007235" cy="1198880"/>
          </a:xfrm>
          <a:prstGeom prst="rect">
            <a:avLst/>
          </a:prstGeom>
          <a:noFill/>
        </p:spPr>
        <p:txBody>
          <a:bodyPr wrap="square">
            <a:spAutoFit/>
          </a:bodyPr>
          <a:p>
            <a:pPr fontAlgn="auto">
              <a:spcBef>
                <a:spcPts val="0"/>
              </a:spcBef>
              <a:spcAft>
                <a:spcPts val="0"/>
              </a:spcAft>
            </a:pPr>
            <a:r>
              <a:rPr lang="en-US" altLang="zh-CN" dirty="0">
                <a:solidFill>
                  <a:schemeClr val="tx1">
                    <a:lumMod val="65000"/>
                    <a:lumOff val="35000"/>
                  </a:schemeClr>
                </a:solidFill>
                <a:latin typeface="+mn-lt"/>
                <a:ea typeface="+mn-ea"/>
              </a:rPr>
              <a:t>20--&gt;f(x)--&gt;0X11</a:t>
            </a:r>
            <a:endParaRPr lang="en-US" altLang="zh-CN" dirty="0">
              <a:solidFill>
                <a:schemeClr val="tx1">
                  <a:lumMod val="65000"/>
                  <a:lumOff val="35000"/>
                </a:schemeClr>
              </a:solidFill>
              <a:latin typeface="+mn-lt"/>
              <a:ea typeface="+mn-ea"/>
            </a:endParaRPr>
          </a:p>
          <a:p>
            <a:pPr fontAlgn="auto">
              <a:spcBef>
                <a:spcPts val="0"/>
              </a:spcBef>
              <a:spcAft>
                <a:spcPts val="0"/>
              </a:spcAft>
            </a:pPr>
            <a:r>
              <a:rPr lang="en-US" altLang="zh-CN" dirty="0">
                <a:solidFill>
                  <a:schemeClr val="tx1">
                    <a:lumMod val="65000"/>
                    <a:lumOff val="35000"/>
                  </a:schemeClr>
                </a:solidFill>
                <a:latin typeface="+mn-lt"/>
                <a:ea typeface="+mn-ea"/>
              </a:rPr>
              <a:t>40--&gt;f(x)--&gt;0X12</a:t>
            </a:r>
            <a:endParaRPr lang="en-US" altLang="zh-CN" dirty="0">
              <a:solidFill>
                <a:schemeClr val="tx1">
                  <a:lumMod val="65000"/>
                  <a:lumOff val="35000"/>
                </a:schemeClr>
              </a:solidFill>
              <a:latin typeface="+mn-lt"/>
              <a:ea typeface="+mn-ea"/>
            </a:endParaRPr>
          </a:p>
          <a:p>
            <a:pPr fontAlgn="auto">
              <a:spcBef>
                <a:spcPts val="0"/>
              </a:spcBef>
              <a:spcAft>
                <a:spcPts val="0"/>
              </a:spcAft>
            </a:pPr>
            <a:r>
              <a:rPr lang="en-US" altLang="zh-CN" dirty="0">
                <a:solidFill>
                  <a:schemeClr val="tx1">
                    <a:lumMod val="65000"/>
                    <a:lumOff val="35000"/>
                  </a:schemeClr>
                </a:solidFill>
                <a:latin typeface="+mn-lt"/>
                <a:ea typeface="+mn-ea"/>
              </a:rPr>
              <a:t>50--&gt;f(x)--&gt;0X13</a:t>
            </a:r>
            <a:endParaRPr lang="en-US" altLang="zh-CN" dirty="0">
              <a:solidFill>
                <a:schemeClr val="tx1">
                  <a:lumMod val="65000"/>
                  <a:lumOff val="35000"/>
                </a:schemeClr>
              </a:solidFill>
              <a:latin typeface="+mn-lt"/>
              <a:ea typeface="+mn-ea"/>
            </a:endParaRPr>
          </a:p>
          <a:p>
            <a:pPr fontAlgn="auto">
              <a:spcBef>
                <a:spcPts val="0"/>
              </a:spcBef>
              <a:spcAft>
                <a:spcPts val="0"/>
              </a:spcAft>
            </a:pPr>
            <a:r>
              <a:rPr lang="en-US" altLang="zh-CN" dirty="0">
                <a:solidFill>
                  <a:schemeClr val="tx1">
                    <a:lumMod val="65000"/>
                    <a:lumOff val="35000"/>
                  </a:schemeClr>
                </a:solidFill>
                <a:sym typeface="+mn-ea"/>
              </a:rPr>
              <a:t>60--&gt;f(x)--&gt;0X14</a:t>
            </a:r>
            <a:endParaRPr lang="en-US" altLang="zh-CN" dirty="0">
              <a:solidFill>
                <a:schemeClr val="tx1">
                  <a:lumMod val="65000"/>
                  <a:lumOff val="35000"/>
                </a:schemeClr>
              </a:solidFill>
              <a:latin typeface="+mn-lt"/>
              <a:ea typeface="+mn-ea"/>
            </a:endParaRPr>
          </a:p>
        </p:txBody>
      </p:sp>
      <p:sp>
        <p:nvSpPr>
          <p:cNvPr id="3" name="文本框 2"/>
          <p:cNvSpPr txBox="1"/>
          <p:nvPr/>
        </p:nvSpPr>
        <p:spPr>
          <a:xfrm>
            <a:off x="6924675" y="1932940"/>
            <a:ext cx="3503295" cy="368300"/>
          </a:xfrm>
          <a:prstGeom prst="rect">
            <a:avLst/>
          </a:prstGeom>
          <a:noFill/>
        </p:spPr>
        <p:txBody>
          <a:bodyPr wrap="none">
            <a:spAutoFit/>
          </a:bodyPr>
          <a:p>
            <a:pPr fontAlgn="auto">
              <a:spcBef>
                <a:spcPts val="0"/>
              </a:spcBef>
              <a:spcAft>
                <a:spcPts val="0"/>
              </a:spcAft>
            </a:pPr>
            <a:r>
              <a:rPr lang="en-US" altLang="zh-CN" dirty="0">
                <a:solidFill>
                  <a:schemeClr val="tx1">
                    <a:lumMod val="65000"/>
                    <a:lumOff val="35000"/>
                  </a:schemeClr>
                </a:solidFill>
                <a:latin typeface="+mn-lt"/>
                <a:ea typeface="+mn-ea"/>
              </a:rPr>
              <a:t>select * from student where sid =60</a:t>
            </a:r>
            <a:endParaRPr lang="en-US" altLang="zh-CN" dirty="0">
              <a:solidFill>
                <a:schemeClr val="tx1">
                  <a:lumMod val="65000"/>
                  <a:lumOff val="35000"/>
                </a:schemeClr>
              </a:solidFill>
              <a:latin typeface="+mn-lt"/>
              <a:ea typeface="+mn-ea"/>
            </a:endParaRPr>
          </a:p>
        </p:txBody>
      </p:sp>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索引的原理</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相关的算法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7" name="文本框 6"/>
          <p:cNvSpPr txBox="1"/>
          <p:nvPr/>
        </p:nvSpPr>
        <p:spPr>
          <a:xfrm>
            <a:off x="859209" y="1799251"/>
            <a:ext cx="9981446"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二叉树</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291429" y="5385219"/>
            <a:ext cx="9760502"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i="0">
                <a:solidFill>
                  <a:srgbClr val="404040"/>
                </a:solidFill>
                <a:effectLst/>
                <a:highlight>
                  <a:srgbClr val="FFFF00"/>
                </a:highlight>
                <a:latin typeface="-apple-system"/>
              </a:rPr>
              <a:t>特性：</a:t>
            </a:r>
            <a:r>
              <a:rPr lang="zh-CN" altLang="en-US" sz="1600" b="0" i="0">
                <a:solidFill>
                  <a:srgbClr val="404040"/>
                </a:solidFill>
                <a:effectLst/>
                <a:latin typeface="-apple-system"/>
              </a:rPr>
              <a:t>分为左子树、右子树和根节点，左子树比根节点值要小，右子树比根节点值要大</a:t>
            </a:r>
            <a:br>
              <a:rPr lang="zh-CN" altLang="en-US" sz="1600"/>
            </a:br>
            <a:r>
              <a:rPr lang="zh-CN" altLang="en-US" sz="1600" b="1" i="0">
                <a:solidFill>
                  <a:srgbClr val="404040"/>
                </a:solidFill>
                <a:effectLst/>
                <a:highlight>
                  <a:srgbClr val="FFFF00"/>
                </a:highlight>
                <a:latin typeface="-apple-system"/>
              </a:rPr>
              <a:t>缺点：</a:t>
            </a:r>
            <a:r>
              <a:rPr lang="zh-CN" altLang="en-US" sz="1600" b="0" i="0">
                <a:solidFill>
                  <a:srgbClr val="404040"/>
                </a:solidFill>
                <a:effectLst/>
                <a:latin typeface="-apple-system"/>
              </a:rPr>
              <a:t>有可能产生不平衡 类似于链表的结构 </a:t>
            </a:r>
            <a:r>
              <a:rPr kumimoji="0" lang="zh-CN" altLang="en-US" sz="1600" b="0" i="0" u="none" strike="noStrike" kern="1200" cap="none" spc="0" normalizeH="0" baseline="0" noProof="0">
                <a:ln>
                  <a:noFill/>
                </a:ln>
                <a:solidFill>
                  <a:srgbClr val="404040"/>
                </a:solidFill>
                <a:effectLst/>
                <a:uLnTx/>
                <a:uFillTx/>
                <a:latin typeface="-apple-system"/>
                <a:ea typeface="黑体" panose="02010609060101010101" pitchFamily="49" charset="-122"/>
                <a:cs typeface="+mn-cs"/>
              </a:rPr>
              <a:t>。</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9" name="图片 8"/>
          <p:cNvPicPr>
            <a:picLocks noChangeAspect="1"/>
          </p:cNvPicPr>
          <p:nvPr/>
        </p:nvPicPr>
        <p:blipFill>
          <a:blip r:embed="rId1"/>
          <a:stretch>
            <a:fillRect/>
          </a:stretch>
        </p:blipFill>
        <p:spPr>
          <a:xfrm>
            <a:off x="1213337" y="2531666"/>
            <a:ext cx="3152775" cy="2440403"/>
          </a:xfrm>
          <a:prstGeom prst="rect">
            <a:avLst/>
          </a:prstGeom>
        </p:spPr>
      </p:pic>
      <p:pic>
        <p:nvPicPr>
          <p:cNvPr id="12" name="图片 11"/>
          <p:cNvPicPr>
            <a:picLocks noChangeAspect="1"/>
          </p:cNvPicPr>
          <p:nvPr/>
        </p:nvPicPr>
        <p:blipFill>
          <a:blip r:embed="rId2"/>
          <a:stretch>
            <a:fillRect/>
          </a:stretch>
        </p:blipFill>
        <p:spPr>
          <a:xfrm>
            <a:off x="7024543" y="2600435"/>
            <a:ext cx="2317538" cy="2198077"/>
          </a:xfrm>
          <a:prstGeom prst="rect">
            <a:avLst/>
          </a:prstGeom>
        </p:spPr>
      </p:pic>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索引的原理</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相关的算法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7" name="文本框 6"/>
          <p:cNvSpPr txBox="1"/>
          <p:nvPr/>
        </p:nvSpPr>
        <p:spPr>
          <a:xfrm>
            <a:off x="982301" y="1778016"/>
            <a:ext cx="9981446"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平衡二叉树</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640798" y="4741431"/>
            <a:ext cx="9760502" cy="107721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i="0">
                <a:solidFill>
                  <a:srgbClr val="404040"/>
                </a:solidFill>
                <a:effectLst/>
                <a:highlight>
                  <a:srgbClr val="FFFF00"/>
                </a:highlight>
                <a:latin typeface="-apple-system"/>
              </a:rPr>
              <a:t>特点：</a:t>
            </a:r>
            <a:br>
              <a:rPr lang="zh-CN" altLang="en-US" sz="1600"/>
            </a:br>
            <a:r>
              <a:rPr lang="en-US" altLang="zh-CN" sz="1600" b="0" i="0">
                <a:solidFill>
                  <a:srgbClr val="404040"/>
                </a:solidFill>
                <a:effectLst/>
                <a:latin typeface="-apple-system"/>
              </a:rPr>
              <a:t>a</a:t>
            </a:r>
            <a:r>
              <a:rPr lang="zh-CN" altLang="en-US" sz="1600" b="0" i="0">
                <a:solidFill>
                  <a:srgbClr val="404040"/>
                </a:solidFill>
                <a:effectLst/>
                <a:latin typeface="-apple-system"/>
              </a:rPr>
              <a:t>、它的左子树和右子树都是平衡二叉树</a:t>
            </a:r>
            <a:br>
              <a:rPr lang="zh-CN" altLang="en-US" sz="1600"/>
            </a:br>
            <a:r>
              <a:rPr lang="en-US" altLang="zh-CN" sz="1600" b="0" i="0">
                <a:solidFill>
                  <a:srgbClr val="404040"/>
                </a:solidFill>
                <a:effectLst/>
                <a:latin typeface="-apple-system"/>
              </a:rPr>
              <a:t>b</a:t>
            </a:r>
            <a:r>
              <a:rPr lang="zh-CN" altLang="en-US" sz="1600" b="0" i="0">
                <a:solidFill>
                  <a:srgbClr val="404040"/>
                </a:solidFill>
                <a:effectLst/>
                <a:latin typeface="-apple-system"/>
              </a:rPr>
              <a:t>、左子树比中间小，右子树比中间值</a:t>
            </a:r>
            <a:br>
              <a:rPr lang="zh-CN" altLang="en-US" sz="1600"/>
            </a:br>
            <a:r>
              <a:rPr lang="en-US" altLang="zh-CN" sz="1600" b="0" i="0">
                <a:solidFill>
                  <a:srgbClr val="404040"/>
                </a:solidFill>
                <a:effectLst/>
                <a:latin typeface="-apple-system"/>
              </a:rPr>
              <a:t>c</a:t>
            </a:r>
            <a:r>
              <a:rPr lang="zh-CN" altLang="en-US" sz="1600" b="0" i="0">
                <a:solidFill>
                  <a:srgbClr val="404040"/>
                </a:solidFill>
                <a:effectLst/>
                <a:latin typeface="-apple-system"/>
              </a:rPr>
              <a:t>、左子树和右子树的深度之差的绝对值不超过</a:t>
            </a:r>
            <a:r>
              <a:rPr lang="en-US" altLang="zh-CN" sz="1600" b="0" i="0">
                <a:solidFill>
                  <a:srgbClr val="404040"/>
                </a:solidFill>
                <a:effectLst/>
                <a:latin typeface="-apple-system"/>
              </a:rPr>
              <a:t>1</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3864160" y="2004529"/>
            <a:ext cx="3631184" cy="2345757"/>
          </a:xfrm>
          <a:prstGeom prst="rect">
            <a:avLst/>
          </a:prstGeom>
        </p:spPr>
      </p:pic>
      <p:sp>
        <p:nvSpPr>
          <p:cNvPr id="11" name="文本框 10"/>
          <p:cNvSpPr txBox="1"/>
          <p:nvPr/>
        </p:nvSpPr>
        <p:spPr>
          <a:xfrm>
            <a:off x="5895242" y="4651936"/>
            <a:ext cx="6128238" cy="1323439"/>
          </a:xfrm>
          <a:prstGeom prst="rect">
            <a:avLst/>
          </a:prstGeom>
          <a:noFill/>
        </p:spPr>
        <p:txBody>
          <a:bodyPr wrap="square">
            <a:spAutoFit/>
          </a:bodyPr>
          <a:lstStyle/>
          <a:p>
            <a:r>
              <a:rPr lang="zh-CN" altLang="en-US" sz="1600" b="1">
                <a:solidFill>
                  <a:srgbClr val="404040"/>
                </a:solidFill>
                <a:highlight>
                  <a:srgbClr val="FFFF00"/>
                </a:highlight>
                <a:latin typeface="-apple-system"/>
              </a:rPr>
              <a:t>缺点：</a:t>
            </a:r>
            <a:br>
              <a:rPr lang="zh-CN" altLang="en-US" sz="1600">
                <a:solidFill>
                  <a:srgbClr val="404040"/>
                </a:solidFill>
                <a:latin typeface="-apple-system"/>
              </a:rPr>
            </a:br>
            <a:r>
              <a:rPr lang="en-US" altLang="zh-CN" sz="1600">
                <a:solidFill>
                  <a:srgbClr val="404040"/>
                </a:solidFill>
                <a:latin typeface="-apple-system"/>
              </a:rPr>
              <a:t>a</a:t>
            </a:r>
            <a:r>
              <a:rPr lang="zh-CN" altLang="en-US" sz="1600">
                <a:solidFill>
                  <a:srgbClr val="404040"/>
                </a:solidFill>
                <a:latin typeface="-apple-system"/>
              </a:rPr>
              <a:t>、插入操作需要旋转</a:t>
            </a:r>
            <a:br>
              <a:rPr lang="zh-CN" altLang="en-US" sz="1600">
                <a:solidFill>
                  <a:srgbClr val="404040"/>
                </a:solidFill>
                <a:latin typeface="-apple-system"/>
              </a:rPr>
            </a:br>
            <a:r>
              <a:rPr lang="en-US" altLang="zh-CN" sz="1600">
                <a:solidFill>
                  <a:srgbClr val="404040"/>
                </a:solidFill>
                <a:latin typeface="-apple-system"/>
              </a:rPr>
              <a:t>b</a:t>
            </a:r>
            <a:r>
              <a:rPr lang="zh-CN" altLang="en-US" sz="1600">
                <a:solidFill>
                  <a:srgbClr val="404040"/>
                </a:solidFill>
                <a:latin typeface="-apple-system"/>
              </a:rPr>
              <a:t>、支持范围查询，但回旋查询效率较低，比如要查找大于</a:t>
            </a:r>
            <a:r>
              <a:rPr lang="en-US" altLang="zh-CN" sz="1600">
                <a:solidFill>
                  <a:srgbClr val="404040"/>
                </a:solidFill>
                <a:latin typeface="-apple-system"/>
              </a:rPr>
              <a:t>8</a:t>
            </a:r>
            <a:r>
              <a:rPr lang="zh-CN" altLang="en-US" sz="1600">
                <a:solidFill>
                  <a:srgbClr val="404040"/>
                </a:solidFill>
                <a:latin typeface="-apple-system"/>
              </a:rPr>
              <a:t>的，会回旋到父节点</a:t>
            </a:r>
            <a:r>
              <a:rPr lang="en-US" altLang="zh-CN" sz="1600">
                <a:solidFill>
                  <a:srgbClr val="404040"/>
                </a:solidFill>
                <a:latin typeface="-apple-system"/>
              </a:rPr>
              <a:t>7</a:t>
            </a:r>
            <a:r>
              <a:rPr lang="zh-CN" altLang="en-US" sz="1600">
                <a:solidFill>
                  <a:srgbClr val="404040"/>
                </a:solidFill>
                <a:latin typeface="-apple-system"/>
              </a:rPr>
              <a:t>、</a:t>
            </a:r>
            <a:r>
              <a:rPr lang="en-US" altLang="zh-CN" sz="1600">
                <a:solidFill>
                  <a:srgbClr val="404040"/>
                </a:solidFill>
                <a:latin typeface="-apple-system"/>
              </a:rPr>
              <a:t>10</a:t>
            </a:r>
            <a:r>
              <a:rPr lang="zh-CN" altLang="en-US" sz="1600">
                <a:solidFill>
                  <a:srgbClr val="404040"/>
                </a:solidFill>
                <a:latin typeface="-apple-system"/>
              </a:rPr>
              <a:t>。</a:t>
            </a:r>
            <a:br>
              <a:rPr lang="zh-CN" altLang="en-US" sz="1600">
                <a:solidFill>
                  <a:srgbClr val="404040"/>
                </a:solidFill>
                <a:latin typeface="-apple-system"/>
              </a:rPr>
            </a:br>
            <a:r>
              <a:rPr lang="en-US" altLang="zh-CN" sz="1600">
                <a:solidFill>
                  <a:srgbClr val="404040"/>
                </a:solidFill>
                <a:latin typeface="-apple-system"/>
              </a:rPr>
              <a:t>c</a:t>
            </a:r>
            <a:r>
              <a:rPr lang="zh-CN" altLang="en-US" sz="1600">
                <a:solidFill>
                  <a:srgbClr val="404040"/>
                </a:solidFill>
                <a:latin typeface="-apple-system"/>
              </a:rPr>
              <a:t>、如果存放几百条数据的情况下，树高度越高，查询效率会越慢</a:t>
            </a:r>
            <a:endParaRPr lang="en-US" altLang="zh-CN" sz="1600">
              <a:solidFill>
                <a:srgbClr val="404040"/>
              </a:solidFill>
              <a:latin typeface="-apple-system"/>
            </a:endParaRPr>
          </a:p>
        </p:txBody>
      </p:sp>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indent="-285750" eaLnBrk="0" fontAlgn="base" hangingPunct="0">
              <a:spcBef>
                <a:spcPct val="20000"/>
              </a:spcBef>
              <a:spcAft>
                <a:spcPct val="0"/>
              </a:spcAft>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索引的原理</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相关的算法</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pic>
        <p:nvPicPr>
          <p:cNvPr id="7" name="图片 6"/>
          <p:cNvPicPr>
            <a:picLocks noChangeAspect="1"/>
          </p:cNvPicPr>
          <p:nvPr/>
        </p:nvPicPr>
        <p:blipFill>
          <a:blip r:embed="rId1"/>
          <a:stretch>
            <a:fillRect/>
          </a:stretch>
        </p:blipFill>
        <p:spPr>
          <a:xfrm>
            <a:off x="859209" y="3144504"/>
            <a:ext cx="3940548" cy="2494735"/>
          </a:xfrm>
          <a:prstGeom prst="rect">
            <a:avLst/>
          </a:prstGeom>
        </p:spPr>
      </p:pic>
      <p:pic>
        <p:nvPicPr>
          <p:cNvPr id="10" name="图片 9"/>
          <p:cNvPicPr>
            <a:picLocks noChangeAspect="1"/>
          </p:cNvPicPr>
          <p:nvPr/>
        </p:nvPicPr>
        <p:blipFill>
          <a:blip r:embed="rId2"/>
          <a:stretch>
            <a:fillRect/>
          </a:stretch>
        </p:blipFill>
        <p:spPr>
          <a:xfrm>
            <a:off x="1401759" y="5967545"/>
            <a:ext cx="2321555" cy="580389"/>
          </a:xfrm>
          <a:prstGeom prst="rect">
            <a:avLst/>
          </a:prstGeom>
        </p:spPr>
      </p:pic>
      <p:sp>
        <p:nvSpPr>
          <p:cNvPr id="13" name="文本框 12"/>
          <p:cNvSpPr txBox="1"/>
          <p:nvPr/>
        </p:nvSpPr>
        <p:spPr>
          <a:xfrm>
            <a:off x="1279280" y="2250189"/>
            <a:ext cx="9799028" cy="584775"/>
          </a:xfrm>
          <a:prstGeom prst="rect">
            <a:avLst/>
          </a:prstGeom>
          <a:noFill/>
        </p:spPr>
        <p:txBody>
          <a:bodyPr wrap="square">
            <a:spAutoFit/>
          </a:bodyPr>
          <a:lstStyle/>
          <a:p>
            <a:r>
              <a:rPr lang="zh-CN" altLang="en-US" sz="1600" b="0" i="0">
                <a:solidFill>
                  <a:srgbClr val="4D4D4D"/>
                </a:solidFill>
                <a:effectLst/>
                <a:latin typeface="-apple-system"/>
              </a:rPr>
              <a:t>目前大部分数据库系统及文件系统都采用</a:t>
            </a:r>
            <a:r>
              <a:rPr lang="en-US" altLang="zh-CN" sz="1600" b="0" i="0">
                <a:solidFill>
                  <a:srgbClr val="4D4D4D"/>
                </a:solidFill>
                <a:effectLst/>
                <a:latin typeface="-apple-system"/>
              </a:rPr>
              <a:t>B-Tree</a:t>
            </a:r>
            <a:r>
              <a:rPr lang="zh-CN" altLang="en-US" sz="1600" b="0" i="0">
                <a:solidFill>
                  <a:srgbClr val="4D4D4D"/>
                </a:solidFill>
                <a:effectLst/>
                <a:latin typeface="-apple-system"/>
              </a:rPr>
              <a:t>或其变种</a:t>
            </a:r>
            <a:r>
              <a:rPr lang="en-US" altLang="zh-CN" sz="1600" b="0" i="0">
                <a:solidFill>
                  <a:srgbClr val="4D4D4D"/>
                </a:solidFill>
                <a:effectLst/>
                <a:latin typeface="-apple-system"/>
              </a:rPr>
              <a:t>B+Tree</a:t>
            </a:r>
            <a:r>
              <a:rPr lang="zh-CN" altLang="en-US" sz="1600" b="0" i="0">
                <a:solidFill>
                  <a:srgbClr val="4D4D4D"/>
                </a:solidFill>
                <a:effectLst/>
                <a:latin typeface="-apple-system"/>
              </a:rPr>
              <a:t>作为索引结构，</a:t>
            </a:r>
            <a:r>
              <a:rPr lang="en-US" altLang="zh-CN" sz="1600" b="0" i="0">
                <a:solidFill>
                  <a:srgbClr val="4D4D4D"/>
                </a:solidFill>
                <a:effectLst/>
                <a:latin typeface="-apple-system"/>
              </a:rPr>
              <a:t>Btree</a:t>
            </a:r>
            <a:r>
              <a:rPr lang="zh-CN" altLang="en-US" sz="1600" b="0" i="0">
                <a:solidFill>
                  <a:srgbClr val="4D4D4D"/>
                </a:solidFill>
                <a:effectLst/>
                <a:latin typeface="-apple-system"/>
              </a:rPr>
              <a:t>结构可以有效的解决之前的相关算法遇到的问题。</a:t>
            </a:r>
            <a:endParaRPr lang="zh-CN" altLang="en-US" sz="1600"/>
          </a:p>
        </p:txBody>
      </p:sp>
      <p:pic>
        <p:nvPicPr>
          <p:cNvPr id="14" name="图片 13"/>
          <p:cNvPicPr>
            <a:picLocks noChangeAspect="1"/>
          </p:cNvPicPr>
          <p:nvPr/>
        </p:nvPicPr>
        <p:blipFill>
          <a:blip r:embed="rId3"/>
          <a:stretch>
            <a:fillRect/>
          </a:stretch>
        </p:blipFill>
        <p:spPr>
          <a:xfrm>
            <a:off x="5417597" y="3245213"/>
            <a:ext cx="5915194" cy="2424912"/>
          </a:xfrm>
          <a:prstGeom prst="rect">
            <a:avLst/>
          </a:prstGeom>
        </p:spPr>
      </p:pic>
      <p:pic>
        <p:nvPicPr>
          <p:cNvPr id="15" name="图片 14"/>
          <p:cNvPicPr>
            <a:picLocks noChangeAspect="1"/>
          </p:cNvPicPr>
          <p:nvPr/>
        </p:nvPicPr>
        <p:blipFill>
          <a:blip r:embed="rId4"/>
          <a:stretch>
            <a:fillRect/>
          </a:stretch>
        </p:blipFill>
        <p:spPr>
          <a:xfrm>
            <a:off x="7689996" y="5818083"/>
            <a:ext cx="2130742" cy="596290"/>
          </a:xfrm>
          <a:prstGeom prst="rect">
            <a:avLst/>
          </a:prstGeom>
        </p:spPr>
      </p:pic>
      <p:sp>
        <p:nvSpPr>
          <p:cNvPr id="16" name="文本框 15"/>
          <p:cNvSpPr txBox="1"/>
          <p:nvPr/>
        </p:nvSpPr>
        <p:spPr>
          <a:xfrm>
            <a:off x="859209" y="1764359"/>
            <a:ext cx="9981446"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sz="1600">
                <a:solidFill>
                  <a:srgbClr val="FF0000"/>
                </a:solidFill>
                <a:latin typeface="Calibri" panose="020F0502020204030204"/>
                <a:ea typeface="黑体" panose="02010609060101010101" pitchFamily="49" charset="-122"/>
              </a:rPr>
              <a:t>BTREE</a:t>
            </a:r>
            <a:r>
              <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树</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2" name="文本框 1"/>
          <p:cNvSpPr txBox="1"/>
          <p:nvPr/>
        </p:nvSpPr>
        <p:spPr>
          <a:xfrm>
            <a:off x="3989705" y="1392555"/>
            <a:ext cx="5610225" cy="368300"/>
          </a:xfrm>
          <a:prstGeom prst="rect">
            <a:avLst/>
          </a:prstGeom>
          <a:noFill/>
        </p:spPr>
        <p:txBody>
          <a:bodyPr wrap="none">
            <a:spAutoFit/>
          </a:bodyPr>
          <a:p>
            <a:pPr algn="l" fontAlgn="auto">
              <a:spcBef>
                <a:spcPts val="0"/>
              </a:spcBef>
              <a:spcAft>
                <a:spcPts val="0"/>
              </a:spcAft>
            </a:pPr>
            <a:r>
              <a:rPr lang="zh-CN" altLang="en-US" dirty="0">
                <a:solidFill>
                  <a:schemeClr val="tx1">
                    <a:lumMod val="65000"/>
                    <a:lumOff val="35000"/>
                  </a:schemeClr>
                </a:solidFill>
                <a:latin typeface="+mn-lt"/>
                <a:ea typeface="+mn-ea"/>
              </a:rPr>
              <a:t>https://www.cs.usfca.edu/~galles/visualization/BTree.html</a:t>
            </a:r>
            <a:endParaRPr lang="zh-CN" altLang="en-US" dirty="0">
              <a:solidFill>
                <a:schemeClr val="tx1">
                  <a:lumMod val="65000"/>
                  <a:lumOff val="35000"/>
                </a:schemeClr>
              </a:solidFill>
              <a:latin typeface="+mn-lt"/>
              <a:ea typeface="+mn-ea"/>
            </a:endParaRPr>
          </a:p>
        </p:txBody>
      </p:sp>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710565" y="855345"/>
            <a:ext cx="10699115" cy="727075"/>
          </a:xfrm>
        </p:spPr>
        <p:txBody>
          <a:bodyPr/>
          <a:p>
            <a:r>
              <a:rPr sz="1600">
                <a:sym typeface="+mn-ea"/>
              </a:rPr>
              <a:t>当某一个节点里面数的数量==阶数的时候会把该节点中的中间一个数向上分裂，直到所有节点的节点数的数量&lt;阶数</a:t>
            </a:r>
            <a:br>
              <a:rPr sz="1600">
                <a:sym typeface="+mn-ea"/>
              </a:rPr>
            </a:br>
            <a:r>
              <a:rPr sz="1600" spc="-10">
                <a:solidFill>
                  <a:srgbClr val="0033B3">
                    <a:alpha val="100000"/>
                  </a:srgbClr>
                </a:solidFill>
                <a:latin typeface="微软雅黑" panose="020B0503020204020204" pitchFamily="34" charset="-122"/>
                <a:ea typeface="微软雅黑" panose="020B0503020204020204" pitchFamily="34" charset="-122"/>
                <a:cs typeface="微软雅黑" panose="020B0503020204020204" pitchFamily="34" charset="-122"/>
                <a:sym typeface="+mn-ea"/>
              </a:rPr>
              <a:t>插入 100 65 169 368 900 556 780 35 215 1200 234 888 158 90 10</a:t>
            </a:r>
            <a:r>
              <a:rPr sz="1600">
                <a:solidFill>
                  <a:srgbClr val="0033B3">
                    <a:alpha val="100000"/>
                  </a:srgbClr>
                </a:solidFill>
                <a:latin typeface="微软雅黑" panose="020B0503020204020204" pitchFamily="34" charset="-122"/>
                <a:ea typeface="微软雅黑" panose="020B0503020204020204" pitchFamily="34" charset="-122"/>
                <a:cs typeface="微软雅黑" panose="020B0503020204020204" pitchFamily="34" charset="-122"/>
                <a:sym typeface="+mn-ea"/>
              </a:rPr>
              <a:t>00 88 120 268 250 数据为例。</a:t>
            </a:r>
            <a:endParaRPr lang="zh-CN" altLang="en-US" sz="1600"/>
          </a:p>
        </p:txBody>
      </p:sp>
      <p:sp>
        <p:nvSpPr>
          <p:cNvPr id="3" name="文本占位符 2"/>
          <p:cNvSpPr>
            <a:spLocks noGrp="1"/>
          </p:cNvSpPr>
          <p:nvPr>
            <p:ph type="body" sz="quarter" idx="11"/>
          </p:nvPr>
        </p:nvSpPr>
        <p:spPr>
          <a:xfrm>
            <a:off x="710565" y="1706245"/>
            <a:ext cx="10699115" cy="3375660"/>
          </a:xfrm>
        </p:spPr>
        <p:txBody>
          <a:bodyPr/>
          <a:p>
            <a:endParaRPr lang="zh-CN" altLang="en-US"/>
          </a:p>
        </p:txBody>
      </p:sp>
      <p:pic>
        <p:nvPicPr>
          <p:cNvPr id="19" name="图片 18"/>
          <p:cNvPicPr>
            <a:picLocks noChangeAspect="1"/>
          </p:cNvPicPr>
          <p:nvPr/>
        </p:nvPicPr>
        <p:blipFill>
          <a:blip r:embed="rId1"/>
          <a:stretch>
            <a:fillRect/>
          </a:stretch>
        </p:blipFill>
        <p:spPr>
          <a:xfrm>
            <a:off x="1098550" y="2120265"/>
            <a:ext cx="552450" cy="323850"/>
          </a:xfrm>
          <a:prstGeom prst="rect">
            <a:avLst/>
          </a:prstGeom>
        </p:spPr>
      </p:pic>
      <p:pic>
        <p:nvPicPr>
          <p:cNvPr id="20" name="图片 19"/>
          <p:cNvPicPr>
            <a:picLocks noChangeAspect="1"/>
          </p:cNvPicPr>
          <p:nvPr/>
        </p:nvPicPr>
        <p:blipFill>
          <a:blip r:embed="rId2"/>
          <a:stretch>
            <a:fillRect/>
          </a:stretch>
        </p:blipFill>
        <p:spPr>
          <a:xfrm>
            <a:off x="2118360" y="2124075"/>
            <a:ext cx="933450" cy="361950"/>
          </a:xfrm>
          <a:prstGeom prst="rect">
            <a:avLst/>
          </a:prstGeom>
        </p:spPr>
      </p:pic>
      <p:pic>
        <p:nvPicPr>
          <p:cNvPr id="21" name="图片 20"/>
          <p:cNvPicPr>
            <a:picLocks noChangeAspect="1"/>
          </p:cNvPicPr>
          <p:nvPr/>
        </p:nvPicPr>
        <p:blipFill>
          <a:blip r:embed="rId3"/>
          <a:stretch>
            <a:fillRect/>
          </a:stretch>
        </p:blipFill>
        <p:spPr>
          <a:xfrm>
            <a:off x="3519170" y="2130425"/>
            <a:ext cx="1352550" cy="342900"/>
          </a:xfrm>
          <a:prstGeom prst="rect">
            <a:avLst/>
          </a:prstGeom>
        </p:spPr>
      </p:pic>
      <p:pic>
        <p:nvPicPr>
          <p:cNvPr id="22" name="图片 21"/>
          <p:cNvPicPr>
            <a:picLocks noChangeAspect="1"/>
          </p:cNvPicPr>
          <p:nvPr/>
        </p:nvPicPr>
        <p:blipFill>
          <a:blip r:embed="rId4"/>
          <a:stretch>
            <a:fillRect/>
          </a:stretch>
        </p:blipFill>
        <p:spPr>
          <a:xfrm>
            <a:off x="5339080" y="2139315"/>
            <a:ext cx="1781175" cy="323850"/>
          </a:xfrm>
          <a:prstGeom prst="rect">
            <a:avLst/>
          </a:prstGeom>
        </p:spPr>
      </p:pic>
      <p:pic>
        <p:nvPicPr>
          <p:cNvPr id="23" name="图片 22"/>
          <p:cNvPicPr>
            <a:picLocks noChangeAspect="1"/>
          </p:cNvPicPr>
          <p:nvPr/>
        </p:nvPicPr>
        <p:blipFill>
          <a:blip r:embed="rId5"/>
          <a:stretch>
            <a:fillRect/>
          </a:stretch>
        </p:blipFill>
        <p:spPr>
          <a:xfrm>
            <a:off x="8213725" y="1850390"/>
            <a:ext cx="1876425" cy="866775"/>
          </a:xfrm>
          <a:prstGeom prst="rect">
            <a:avLst/>
          </a:prstGeom>
        </p:spPr>
      </p:pic>
      <p:pic>
        <p:nvPicPr>
          <p:cNvPr id="24" name="图片 23"/>
          <p:cNvPicPr>
            <a:picLocks noChangeAspect="1"/>
          </p:cNvPicPr>
          <p:nvPr/>
        </p:nvPicPr>
        <p:blipFill>
          <a:blip r:embed="rId6"/>
          <a:stretch>
            <a:fillRect/>
          </a:stretch>
        </p:blipFill>
        <p:spPr>
          <a:xfrm>
            <a:off x="1548765" y="3088005"/>
            <a:ext cx="2228850" cy="771525"/>
          </a:xfrm>
          <a:prstGeom prst="rect">
            <a:avLst/>
          </a:prstGeom>
        </p:spPr>
      </p:pic>
      <p:pic>
        <p:nvPicPr>
          <p:cNvPr id="25" name="图片 24"/>
          <p:cNvPicPr>
            <a:picLocks noChangeAspect="1"/>
          </p:cNvPicPr>
          <p:nvPr/>
        </p:nvPicPr>
        <p:blipFill>
          <a:blip r:embed="rId7"/>
          <a:stretch>
            <a:fillRect/>
          </a:stretch>
        </p:blipFill>
        <p:spPr>
          <a:xfrm>
            <a:off x="4098925" y="3078480"/>
            <a:ext cx="2657475" cy="790575"/>
          </a:xfrm>
          <a:prstGeom prst="rect">
            <a:avLst/>
          </a:prstGeom>
        </p:spPr>
      </p:pic>
      <p:pic>
        <p:nvPicPr>
          <p:cNvPr id="26" name="图片 25"/>
          <p:cNvPicPr>
            <a:picLocks noChangeAspect="1"/>
          </p:cNvPicPr>
          <p:nvPr/>
        </p:nvPicPr>
        <p:blipFill>
          <a:blip r:embed="rId8"/>
          <a:stretch>
            <a:fillRect/>
          </a:stretch>
        </p:blipFill>
        <p:spPr>
          <a:xfrm>
            <a:off x="7013575" y="3078480"/>
            <a:ext cx="3076575" cy="828675"/>
          </a:xfrm>
          <a:prstGeom prst="rect">
            <a:avLst/>
          </a:prstGeom>
        </p:spPr>
      </p:pic>
      <p:pic>
        <p:nvPicPr>
          <p:cNvPr id="27" name="图片 26"/>
          <p:cNvPicPr>
            <a:picLocks noChangeAspect="1"/>
          </p:cNvPicPr>
          <p:nvPr/>
        </p:nvPicPr>
        <p:blipFill>
          <a:blip r:embed="rId9"/>
          <a:stretch>
            <a:fillRect/>
          </a:stretch>
        </p:blipFill>
        <p:spPr>
          <a:xfrm>
            <a:off x="1115695" y="4237990"/>
            <a:ext cx="3095625" cy="809625"/>
          </a:xfrm>
          <a:prstGeom prst="rect">
            <a:avLst/>
          </a:prstGeom>
        </p:spPr>
      </p:pic>
      <p:pic>
        <p:nvPicPr>
          <p:cNvPr id="29" name="图片 28"/>
          <p:cNvPicPr>
            <a:picLocks noChangeAspect="1"/>
          </p:cNvPicPr>
          <p:nvPr/>
        </p:nvPicPr>
        <p:blipFill>
          <a:blip r:embed="rId10"/>
          <a:stretch>
            <a:fillRect/>
          </a:stretch>
        </p:blipFill>
        <p:spPr>
          <a:xfrm>
            <a:off x="7120255" y="4204970"/>
            <a:ext cx="3543300" cy="876300"/>
          </a:xfrm>
          <a:prstGeom prst="rect">
            <a:avLst/>
          </a:prstGeom>
        </p:spPr>
      </p:pic>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sz="1600">
                <a:sym typeface="+mn-ea"/>
              </a:rPr>
              <a:t>当某一个节点里面数的数量==阶数的时候会把该节点中的中间一个数向上分裂，直到所有节点的节点数的数量&lt;阶数</a:t>
            </a:r>
            <a:endParaRPr lang="zh-CN" altLang="en-US" sz="1600"/>
          </a:p>
        </p:txBody>
      </p:sp>
      <p:sp>
        <p:nvSpPr>
          <p:cNvPr id="3" name="文本占位符 2"/>
          <p:cNvSpPr>
            <a:spLocks noGrp="1"/>
          </p:cNvSpPr>
          <p:nvPr>
            <p:ph type="body" sz="quarter" idx="11"/>
          </p:nvPr>
        </p:nvSpPr>
        <p:spPr/>
        <p:txBody>
          <a:bodyPr/>
          <a:p>
            <a:endParaRPr lang="zh-CN" altLang="en-US"/>
          </a:p>
        </p:txBody>
      </p:sp>
      <p:pic>
        <p:nvPicPr>
          <p:cNvPr id="32" name="图片 31"/>
          <p:cNvPicPr>
            <a:picLocks noChangeAspect="1"/>
          </p:cNvPicPr>
          <p:nvPr/>
        </p:nvPicPr>
        <p:blipFill>
          <a:blip r:embed="rId1"/>
          <a:stretch>
            <a:fillRect/>
          </a:stretch>
        </p:blipFill>
        <p:spPr>
          <a:xfrm>
            <a:off x="672465" y="3145155"/>
            <a:ext cx="4791075" cy="800100"/>
          </a:xfrm>
          <a:prstGeom prst="rect">
            <a:avLst/>
          </a:prstGeom>
        </p:spPr>
      </p:pic>
      <p:pic>
        <p:nvPicPr>
          <p:cNvPr id="33" name="图片 32"/>
          <p:cNvPicPr>
            <a:picLocks noChangeAspect="1"/>
          </p:cNvPicPr>
          <p:nvPr/>
        </p:nvPicPr>
        <p:blipFill>
          <a:blip r:embed="rId2"/>
          <a:stretch>
            <a:fillRect/>
          </a:stretch>
        </p:blipFill>
        <p:spPr>
          <a:xfrm>
            <a:off x="6042025" y="3145155"/>
            <a:ext cx="4810125" cy="819150"/>
          </a:xfrm>
          <a:prstGeom prst="rect">
            <a:avLst/>
          </a:prstGeom>
        </p:spPr>
      </p:pic>
      <p:pic>
        <p:nvPicPr>
          <p:cNvPr id="34" name="图片 33"/>
          <p:cNvPicPr>
            <a:picLocks noChangeAspect="1"/>
          </p:cNvPicPr>
          <p:nvPr/>
        </p:nvPicPr>
        <p:blipFill>
          <a:blip r:embed="rId3"/>
          <a:stretch>
            <a:fillRect/>
          </a:stretch>
        </p:blipFill>
        <p:spPr>
          <a:xfrm>
            <a:off x="672465" y="4540250"/>
            <a:ext cx="4829175" cy="819150"/>
          </a:xfrm>
          <a:prstGeom prst="rect">
            <a:avLst/>
          </a:prstGeom>
        </p:spPr>
      </p:pic>
      <p:pic>
        <p:nvPicPr>
          <p:cNvPr id="35" name="图片 34"/>
          <p:cNvPicPr>
            <a:picLocks noChangeAspect="1"/>
          </p:cNvPicPr>
          <p:nvPr/>
        </p:nvPicPr>
        <p:blipFill>
          <a:blip r:embed="rId4"/>
          <a:stretch>
            <a:fillRect/>
          </a:stretch>
        </p:blipFill>
        <p:spPr>
          <a:xfrm>
            <a:off x="5903595" y="4549775"/>
            <a:ext cx="5210175" cy="800100"/>
          </a:xfrm>
          <a:prstGeom prst="rect">
            <a:avLst/>
          </a:prstGeom>
        </p:spPr>
      </p:pic>
      <p:pic>
        <p:nvPicPr>
          <p:cNvPr id="31" name="图片 30"/>
          <p:cNvPicPr>
            <a:picLocks noChangeAspect="1"/>
          </p:cNvPicPr>
          <p:nvPr/>
        </p:nvPicPr>
        <p:blipFill>
          <a:blip r:embed="rId5"/>
          <a:stretch>
            <a:fillRect/>
          </a:stretch>
        </p:blipFill>
        <p:spPr>
          <a:xfrm>
            <a:off x="6042025" y="1913255"/>
            <a:ext cx="4419600" cy="838200"/>
          </a:xfrm>
          <a:prstGeom prst="rect">
            <a:avLst/>
          </a:prstGeom>
        </p:spPr>
      </p:pic>
      <p:pic>
        <p:nvPicPr>
          <p:cNvPr id="30" name="图片 29"/>
          <p:cNvPicPr>
            <a:picLocks noChangeAspect="1"/>
          </p:cNvPicPr>
          <p:nvPr/>
        </p:nvPicPr>
        <p:blipFill>
          <a:blip r:embed="rId6"/>
          <a:stretch>
            <a:fillRect/>
          </a:stretch>
        </p:blipFill>
        <p:spPr>
          <a:xfrm>
            <a:off x="992505" y="1913255"/>
            <a:ext cx="3943350" cy="838200"/>
          </a:xfrm>
          <a:prstGeom prst="rect">
            <a:avLst/>
          </a:prstGeom>
        </p:spPr>
      </p:pic>
    </p:spTree>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710880" y="1154632"/>
            <a:ext cx="10698800" cy="517190"/>
          </a:xfrm>
        </p:spPr>
        <p:txBody>
          <a:bodyPr/>
          <a:p>
            <a:r>
              <a:rPr sz="1800">
                <a:sym typeface="+mn-ea"/>
              </a:rPr>
              <a:t>当某一个节点里面数的数量==阶数的时候会把该节点中的中间一个数向上分裂，直到所有节点的节点数的数量&lt;阶数</a:t>
            </a:r>
            <a:br>
              <a:rPr lang="zh-CN" altLang="en-US" sz="1800"/>
            </a:br>
            <a:endParaRPr lang="zh-CN" altLang="en-US" sz="1800"/>
          </a:p>
        </p:txBody>
      </p:sp>
      <p:sp>
        <p:nvSpPr>
          <p:cNvPr id="3" name="文本占位符 2"/>
          <p:cNvSpPr>
            <a:spLocks noGrp="1"/>
          </p:cNvSpPr>
          <p:nvPr>
            <p:ph type="body" sz="quarter" idx="11"/>
          </p:nvPr>
        </p:nvSpPr>
        <p:spPr>
          <a:xfrm>
            <a:off x="710880" y="1776604"/>
            <a:ext cx="10698800" cy="3861223"/>
          </a:xfrm>
        </p:spPr>
        <p:txBody>
          <a:bodyPr/>
          <a:p>
            <a:endParaRPr lang="zh-CN" altLang="en-US"/>
          </a:p>
        </p:txBody>
      </p:sp>
      <p:pic>
        <p:nvPicPr>
          <p:cNvPr id="4" name="图片 3"/>
          <p:cNvPicPr>
            <a:picLocks noChangeAspect="1"/>
          </p:cNvPicPr>
          <p:nvPr/>
        </p:nvPicPr>
        <p:blipFill>
          <a:blip r:embed="rId1"/>
          <a:stretch>
            <a:fillRect/>
          </a:stretch>
        </p:blipFill>
        <p:spPr>
          <a:xfrm>
            <a:off x="2696845" y="4126230"/>
            <a:ext cx="6086475" cy="1304925"/>
          </a:xfrm>
          <a:prstGeom prst="rect">
            <a:avLst/>
          </a:prstGeom>
        </p:spPr>
      </p:pic>
      <p:pic>
        <p:nvPicPr>
          <p:cNvPr id="36" name="图片 35"/>
          <p:cNvPicPr>
            <a:picLocks noChangeAspect="1"/>
          </p:cNvPicPr>
          <p:nvPr/>
        </p:nvPicPr>
        <p:blipFill>
          <a:blip r:embed="rId2"/>
          <a:stretch>
            <a:fillRect/>
          </a:stretch>
        </p:blipFill>
        <p:spPr>
          <a:xfrm>
            <a:off x="2804795" y="1922780"/>
            <a:ext cx="5667375" cy="819150"/>
          </a:xfrm>
          <a:prstGeom prst="rect">
            <a:avLst/>
          </a:prstGeom>
        </p:spPr>
      </p:pic>
      <p:pic>
        <p:nvPicPr>
          <p:cNvPr id="37" name="图片 36"/>
          <p:cNvPicPr>
            <a:picLocks noChangeAspect="1"/>
          </p:cNvPicPr>
          <p:nvPr/>
        </p:nvPicPr>
        <p:blipFill>
          <a:blip r:embed="rId3"/>
          <a:stretch>
            <a:fillRect/>
          </a:stretch>
        </p:blipFill>
        <p:spPr>
          <a:xfrm>
            <a:off x="2687320" y="3060065"/>
            <a:ext cx="6096000" cy="819150"/>
          </a:xfrm>
          <a:prstGeom prst="rect">
            <a:avLst/>
          </a:prstGeom>
        </p:spPr>
      </p:pic>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MyISAM</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引擎使用</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B+Tree</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8" name="文本框 7"/>
          <p:cNvSpPr txBox="1"/>
          <p:nvPr/>
        </p:nvSpPr>
        <p:spPr>
          <a:xfrm>
            <a:off x="721200" y="1953018"/>
            <a:ext cx="3965100" cy="583565"/>
          </a:xfrm>
          <a:prstGeom prst="rect">
            <a:avLst/>
          </a:prstGeom>
          <a:noFill/>
        </p:spPr>
        <p:txBody>
          <a:bodyPr wrap="square">
            <a:spAutoFit/>
          </a:bodyPr>
          <a:lstStyle/>
          <a:p>
            <a:r>
              <a:rPr lang="en-US" altLang="zh-CN" sz="1600" b="0" i="0">
                <a:solidFill>
                  <a:srgbClr val="4D4D4D"/>
                </a:solidFill>
                <a:effectLst/>
                <a:latin typeface="-apple-system"/>
              </a:rPr>
              <a:t>MyISAM</a:t>
            </a:r>
            <a:r>
              <a:rPr lang="zh-CN" altLang="en-US" sz="1600" b="0" i="0">
                <a:solidFill>
                  <a:srgbClr val="4D4D4D"/>
                </a:solidFill>
                <a:effectLst/>
                <a:latin typeface="-apple-system"/>
              </a:rPr>
              <a:t>引擎使用</a:t>
            </a:r>
            <a:r>
              <a:rPr lang="en-US" altLang="zh-CN" sz="1600" b="0" i="0">
                <a:solidFill>
                  <a:srgbClr val="4D4D4D"/>
                </a:solidFill>
                <a:effectLst/>
                <a:latin typeface="-apple-system"/>
              </a:rPr>
              <a:t>B+Tree</a:t>
            </a:r>
            <a:r>
              <a:rPr lang="zh-CN" altLang="en-US" sz="1600" b="0" i="0">
                <a:solidFill>
                  <a:srgbClr val="4D4D4D"/>
                </a:solidFill>
                <a:effectLst/>
                <a:latin typeface="-apple-system"/>
              </a:rPr>
              <a:t>作为索引结构，叶节点的</a:t>
            </a:r>
            <a:r>
              <a:rPr lang="en-US" altLang="zh-CN" sz="1600" b="1" i="0">
                <a:solidFill>
                  <a:srgbClr val="FF0000"/>
                </a:solidFill>
                <a:effectLst/>
                <a:latin typeface="-apple-system"/>
              </a:rPr>
              <a:t>data</a:t>
            </a:r>
            <a:r>
              <a:rPr lang="zh-CN" altLang="en-US" sz="1600" b="1" i="0">
                <a:solidFill>
                  <a:srgbClr val="FF0000"/>
                </a:solidFill>
                <a:effectLst/>
                <a:latin typeface="-apple-system"/>
              </a:rPr>
              <a:t>域存放的是数据记录的地址</a:t>
            </a:r>
            <a:r>
              <a:rPr lang="zh-CN" altLang="en-US" sz="1600" b="0" i="0">
                <a:solidFill>
                  <a:srgbClr val="4D4D4D"/>
                </a:solidFill>
                <a:effectLst/>
                <a:latin typeface="-apple-system"/>
              </a:rPr>
              <a:t>。</a:t>
            </a:r>
            <a:endParaRPr lang="zh-CN" altLang="en-US" sz="1600"/>
          </a:p>
        </p:txBody>
      </p:sp>
      <p:pic>
        <p:nvPicPr>
          <p:cNvPr id="5" name="图片 4"/>
          <p:cNvPicPr>
            <a:picLocks noChangeAspect="1"/>
          </p:cNvPicPr>
          <p:nvPr/>
        </p:nvPicPr>
        <p:blipFill>
          <a:blip r:embed="rId1"/>
          <a:stretch>
            <a:fillRect/>
          </a:stretch>
        </p:blipFill>
        <p:spPr>
          <a:xfrm>
            <a:off x="4960485" y="1353728"/>
            <a:ext cx="5734050" cy="4762500"/>
          </a:xfrm>
          <a:prstGeom prst="rect">
            <a:avLst/>
          </a:prstGeom>
        </p:spPr>
      </p:pic>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的索引</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576818" y="1399691"/>
            <a:ext cx="8478570" cy="369332"/>
          </a:xfrm>
          <a:prstGeom prst="rect">
            <a:avLst/>
          </a:prstGeom>
          <a:noFill/>
        </p:spPr>
        <p:txBody>
          <a:bodyPr wrap="square">
            <a:spAutoFit/>
          </a:bodyPr>
          <a:lstStyle/>
          <a:p>
            <a:pPr marL="285750" indent="-285750" eaLnBrk="0" fontAlgn="base" hangingPunct="0">
              <a:spcBef>
                <a:spcPct val="20000"/>
              </a:spcBef>
              <a:spcAft>
                <a:spcPct val="0"/>
              </a:spcAft>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InnoDB</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引擎使用</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B+Tree</a:t>
            </a:r>
            <a:endParaRPr kumimoji="0" lang="en-US" altLang="zh-CN" sz="1800" b="1" i="0" u="none" strike="noStrike" kern="1200" cap="none" spc="0" normalizeH="0" baseline="0" noProof="0">
              <a:ln>
                <a:noFill/>
              </a:ln>
              <a:solidFill>
                <a:srgbClr val="4BACC6"/>
              </a:solidFill>
              <a:effectLst/>
              <a:highlight>
                <a:srgbClr val="FFFF00"/>
              </a:highlight>
              <a:uLnTx/>
              <a:uFillTx/>
              <a:latin typeface="PingFang SC"/>
              <a:ea typeface="阿里巴巴普惠体" panose="00020600040101010101" pitchFamily="18" charset="-122"/>
              <a:cs typeface="+mn-cs"/>
            </a:endParaRPr>
          </a:p>
        </p:txBody>
      </p:sp>
      <p:sp>
        <p:nvSpPr>
          <p:cNvPr id="8" name="文本框 7"/>
          <p:cNvSpPr txBox="1"/>
          <p:nvPr/>
        </p:nvSpPr>
        <p:spPr>
          <a:xfrm>
            <a:off x="814209" y="1931441"/>
            <a:ext cx="10803389" cy="33718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b="0" i="0">
                <a:solidFill>
                  <a:srgbClr val="404040"/>
                </a:solidFill>
                <a:effectLst/>
                <a:latin typeface="Alibaba PuHuiTi B"/>
              </a:rPr>
              <a:t>InnoDB</a:t>
            </a:r>
            <a:r>
              <a:rPr lang="zh-CN" altLang="en-US" sz="1600" b="0" i="0">
                <a:solidFill>
                  <a:srgbClr val="404040"/>
                </a:solidFill>
                <a:effectLst/>
                <a:latin typeface="Alibaba PuHuiTi B"/>
              </a:rPr>
              <a:t>的叶节点的</a:t>
            </a:r>
            <a:r>
              <a:rPr lang="en-US" altLang="zh-CN" sz="1600" b="1" i="0">
                <a:solidFill>
                  <a:srgbClr val="FF0000"/>
                </a:solidFill>
                <a:effectLst/>
                <a:latin typeface="Alibaba PuHuiTi B"/>
              </a:rPr>
              <a:t>data</a:t>
            </a:r>
            <a:r>
              <a:rPr lang="zh-CN" altLang="en-US" sz="1600" b="1" i="0">
                <a:solidFill>
                  <a:srgbClr val="FF0000"/>
                </a:solidFill>
                <a:effectLst/>
                <a:latin typeface="Alibaba PuHuiTi B"/>
              </a:rPr>
              <a:t>域存放的是数据</a:t>
            </a:r>
            <a:r>
              <a:rPr lang="zh-CN" altLang="en-US" sz="1600" b="0" i="0">
                <a:solidFill>
                  <a:srgbClr val="404040"/>
                </a:solidFill>
                <a:effectLst/>
                <a:latin typeface="Alibaba PuHuiTi B"/>
              </a:rPr>
              <a:t>，相比</a:t>
            </a:r>
            <a:r>
              <a:rPr lang="en-US" altLang="zh-CN" sz="1600" b="0" i="0">
                <a:solidFill>
                  <a:srgbClr val="404040"/>
                </a:solidFill>
                <a:effectLst/>
                <a:latin typeface="Alibaba PuHuiTi B"/>
              </a:rPr>
              <a:t>MyISAM</a:t>
            </a:r>
            <a:r>
              <a:rPr lang="zh-CN" altLang="en-US" sz="1600" b="0" i="0">
                <a:solidFill>
                  <a:srgbClr val="404040"/>
                </a:solidFill>
                <a:effectLst/>
                <a:latin typeface="Alibaba PuHuiTi B"/>
              </a:rPr>
              <a:t>效率要高一些，但是比较占硬盘内存大小。</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endParaRPr>
          </a:p>
        </p:txBody>
      </p:sp>
      <p:pic>
        <p:nvPicPr>
          <p:cNvPr id="4" name="图片 3"/>
          <p:cNvPicPr>
            <a:picLocks noChangeAspect="1"/>
          </p:cNvPicPr>
          <p:nvPr/>
        </p:nvPicPr>
        <p:blipFill>
          <a:blip r:embed="rId1"/>
          <a:stretch>
            <a:fillRect/>
          </a:stretch>
        </p:blipFill>
        <p:spPr>
          <a:xfrm>
            <a:off x="1106487" y="2587104"/>
            <a:ext cx="6337385" cy="2871205"/>
          </a:xfrm>
          <a:prstGeom prst="rect">
            <a:avLst/>
          </a:prstGeom>
        </p:spPr>
      </p:pic>
      <p:pic>
        <p:nvPicPr>
          <p:cNvPr id="9" name="图片 8"/>
          <p:cNvPicPr>
            <a:picLocks noChangeAspect="1"/>
          </p:cNvPicPr>
          <p:nvPr/>
        </p:nvPicPr>
        <p:blipFill>
          <a:blip r:embed="rId2"/>
          <a:stretch>
            <a:fillRect/>
          </a:stretch>
        </p:blipFill>
        <p:spPr>
          <a:xfrm>
            <a:off x="8283956" y="2741796"/>
            <a:ext cx="2136582" cy="2716513"/>
          </a:xfrm>
          <a:prstGeom prst="rect">
            <a:avLst/>
          </a:prstGeom>
        </p:spPr>
      </p:pic>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的存储引擎</a:t>
            </a:r>
            <a:endParaRPr kumimoji="1" lang="zh-CN" alt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pPr marL="0" indent="0" algn="l">
              <a:buNone/>
            </a:pPr>
            <a:r>
              <a:rPr lang="zh-CN" altLang="en-US"/>
              <a:t>①</a:t>
            </a:r>
            <a:r>
              <a:rPr lang="en-US" altLang="zh-CN"/>
              <a:t>MySQL</a:t>
            </a:r>
            <a:r>
              <a:rPr lang="zh-CN" altLang="en-US"/>
              <a:t>数据库是用</a:t>
            </a:r>
            <a:r>
              <a:rPr lang="en-US" altLang="zh-CN"/>
              <a:t>C</a:t>
            </a:r>
            <a:r>
              <a:rPr lang="zh-CN" altLang="en-US"/>
              <a:t>和</a:t>
            </a:r>
            <a:r>
              <a:rPr lang="en-US" altLang="zh-CN"/>
              <a:t>C++</a:t>
            </a:r>
            <a:r>
              <a:rPr lang="zh-CN" altLang="en-US"/>
              <a:t>语言编写的，以保证源码的可移植性</a:t>
            </a:r>
            <a:endParaRPr lang="zh-CN" altLang="en-US"/>
          </a:p>
          <a:p>
            <a:pPr marL="0" indent="0" algn="l">
              <a:buNone/>
            </a:pPr>
            <a:r>
              <a:rPr lang="zh-CN" altLang="en-US"/>
              <a:t>②支持多个操作系统例如：</a:t>
            </a:r>
            <a:r>
              <a:rPr lang="en-US" altLang="zh-CN"/>
              <a:t>Windows</a:t>
            </a:r>
            <a:r>
              <a:rPr lang="zh-CN" altLang="en-US"/>
              <a:t>、</a:t>
            </a:r>
            <a:r>
              <a:rPr lang="en-US" altLang="zh-CN"/>
              <a:t>Linux</a:t>
            </a:r>
            <a:r>
              <a:rPr lang="zh-CN" altLang="en-US"/>
              <a:t>、</a:t>
            </a:r>
            <a:r>
              <a:rPr lang="en-US" altLang="zh-CN"/>
              <a:t>Mac OS</a:t>
            </a:r>
            <a:r>
              <a:rPr lang="zh-CN" altLang="en-US"/>
              <a:t>等等</a:t>
            </a:r>
            <a:endParaRPr lang="en-US" altLang="zh-CN"/>
          </a:p>
          <a:p>
            <a:pPr marL="0" indent="0" algn="l">
              <a:buNone/>
            </a:pPr>
            <a:r>
              <a:rPr lang="zh-CN" altLang="en-US" dirty="0"/>
              <a:t>③</a:t>
            </a:r>
            <a:r>
              <a:rPr lang="zh-CN" altLang="en-US"/>
              <a:t>支持多线程，可以充分的利用</a:t>
            </a:r>
            <a:r>
              <a:rPr lang="en-US" altLang="zh-CN"/>
              <a:t>CPU</a:t>
            </a:r>
            <a:r>
              <a:rPr lang="zh-CN" altLang="en-US"/>
              <a:t>资源</a:t>
            </a:r>
            <a:endParaRPr lang="zh-CN" altLang="en-US"/>
          </a:p>
          <a:p>
            <a:pPr marL="0" indent="0" algn="l">
              <a:buNone/>
            </a:pPr>
            <a:r>
              <a:rPr lang="zh-CN" altLang="en-US" dirty="0"/>
              <a:t>④</a:t>
            </a:r>
            <a:r>
              <a:rPr lang="zh-CN" altLang="en-US"/>
              <a:t>为多种编程语言提供</a:t>
            </a:r>
            <a:r>
              <a:rPr lang="en-US" altLang="zh-CN"/>
              <a:t>API</a:t>
            </a:r>
            <a:r>
              <a:rPr lang="zh-CN" altLang="en-US"/>
              <a:t>，包括</a:t>
            </a:r>
            <a:r>
              <a:rPr lang="en-US" altLang="zh-CN"/>
              <a:t>C</a:t>
            </a:r>
            <a:r>
              <a:rPr lang="zh-CN" altLang="en-US"/>
              <a:t>语言，</a:t>
            </a:r>
            <a:r>
              <a:rPr lang="en-US" altLang="zh-CN"/>
              <a:t>Java</a:t>
            </a:r>
            <a:r>
              <a:rPr lang="zh-CN" altLang="en-US"/>
              <a:t>，</a:t>
            </a:r>
            <a:r>
              <a:rPr lang="en-US" altLang="zh-CN"/>
              <a:t>PHP</a:t>
            </a:r>
            <a:r>
              <a:rPr lang="zh-CN" altLang="en-US"/>
              <a:t>。</a:t>
            </a:r>
            <a:r>
              <a:rPr lang="en-US" altLang="zh-CN"/>
              <a:t>Python</a:t>
            </a:r>
            <a:r>
              <a:rPr lang="zh-CN" altLang="en-US"/>
              <a:t>语言等</a:t>
            </a:r>
            <a:endParaRPr lang="zh-CN" altLang="en-US"/>
          </a:p>
          <a:p>
            <a:pPr marL="0" indent="0" algn="l">
              <a:buNone/>
            </a:pPr>
            <a:r>
              <a:rPr lang="zh-CN" altLang="en-US"/>
              <a:t>⑤</a:t>
            </a:r>
            <a:r>
              <a:rPr lang="en-US" altLang="zh-CN"/>
              <a:t>MySQL</a:t>
            </a:r>
            <a:r>
              <a:rPr lang="zh-CN" altLang="en-US"/>
              <a:t>优化了</a:t>
            </a:r>
            <a:r>
              <a:rPr lang="en-US" altLang="zh-CN"/>
              <a:t>SQL</a:t>
            </a:r>
            <a:r>
              <a:rPr lang="zh-CN" altLang="en-US"/>
              <a:t>算法，有效的提高了查询速度</a:t>
            </a:r>
            <a:endParaRPr lang="en-US" altLang="zh-CN"/>
          </a:p>
          <a:p>
            <a:pPr marL="0" indent="0" algn="l">
              <a:buNone/>
            </a:pPr>
            <a:r>
              <a:rPr lang="zh-CN" altLang="en-US"/>
              <a:t>⑥</a:t>
            </a:r>
            <a:r>
              <a:rPr lang="en-US" altLang="zh-CN"/>
              <a:t>MySQL</a:t>
            </a:r>
            <a:r>
              <a:rPr lang="zh-CN" altLang="en-US"/>
              <a:t>开放源代码且无版权制约，自主性强、使用成本低。</a:t>
            </a:r>
            <a:endParaRPr lang="en-US" altLang="zh-CN"/>
          </a:p>
          <a:p>
            <a:pPr marL="0" indent="0" algn="l">
              <a:buNone/>
            </a:pPr>
            <a:r>
              <a:rPr lang="zh-CN" altLang="en-US"/>
              <a:t>⑧</a:t>
            </a:r>
            <a:r>
              <a:rPr lang="en-US" altLang="zh-CN"/>
              <a:t>MySQL</a:t>
            </a:r>
            <a:r>
              <a:rPr lang="zh-CN" altLang="en-US"/>
              <a:t>历史悠久、社区及用户非常活跃，遇到问题，可以很快获取到帮助。</a:t>
            </a:r>
            <a:endParaRPr lang="zh-CN" altLang="en-US" dirty="0"/>
          </a:p>
        </p:txBody>
      </p:sp>
      <p:sp>
        <p:nvSpPr>
          <p:cNvPr id="3" name="标题 2"/>
          <p:cNvSpPr>
            <a:spLocks noGrp="1"/>
          </p:cNvSpPr>
          <p:nvPr>
            <p:ph type="title"/>
          </p:nvPr>
        </p:nvSpPr>
        <p:spPr/>
        <p:txBody>
          <a:bodyPr/>
          <a:lstStyle/>
          <a:p>
            <a:r>
              <a:rPr kumimoji="1" lang="en-US" altLang="zh-CN"/>
              <a:t>MySQL</a:t>
            </a:r>
            <a:r>
              <a:rPr kumimoji="1" lang="zh-CN" altLang="en-US"/>
              <a:t>简介</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a:t>
            </a:r>
            <a:r>
              <a:rPr kumimoji="1" lang="en-US" altLang="zh-CN"/>
              <a:t>MySQL</a:t>
            </a:r>
            <a:r>
              <a:rPr kumimoji="1" lang="zh-CN" altLang="en-US"/>
              <a:t>的特点</a:t>
            </a:r>
            <a:endParaRPr kumimoji="1" lang="zh-CN" altLang="en-US" dirty="0"/>
          </a:p>
        </p:txBody>
      </p:sp>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的存储引擎</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概念</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980038" y="1930029"/>
            <a:ext cx="8975301" cy="2554545"/>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数据库存储引擎是数据库底层软件组织，数据库管理系统（</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DBMS</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）使用数据引擎进行创建、查询、更新和删除数据。</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不同的存储引擎提供不同的存储机制、索引技巧、锁定水平等功能。现在许多不同的数据库管理系统都支持多种不同的数据引擎。</a:t>
            </a:r>
            <a:r>
              <a:rPr kumimoji="0" lang="en-US" altLang="zh-CN" sz="1600" b="0" i="0" u="none" strike="noStrike" kern="1200" cap="none" spc="0" normalizeH="0" baseline="0" noProof="0">
                <a:ln>
                  <a:noFill/>
                </a:ln>
                <a:solidFill>
                  <a:srgbClr val="FF0000"/>
                </a:solidFill>
                <a:effectLst/>
                <a:highlight>
                  <a:srgbClr val="FFFFFF"/>
                </a:highligh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srgbClr val="FF0000"/>
                </a:solidFill>
                <a:effectLst/>
                <a:highlight>
                  <a:srgbClr val="FFFFFF"/>
                </a:highlight>
                <a:uLnTx/>
                <a:uFillTx/>
                <a:latin typeface="Calibri" panose="020F0502020204030204"/>
                <a:ea typeface="黑体" panose="02010609060101010101" pitchFamily="49" charset="-122"/>
                <a:cs typeface="+mn-cs"/>
              </a:rPr>
              <a:t>的核心就是存储引擎。</a:t>
            </a:r>
            <a:endParaRPr kumimoji="0" lang="en-US" altLang="zh-CN" sz="1600" b="0" i="0" u="none" strike="noStrike" kern="1200" cap="none" spc="0" normalizeH="0" baseline="0" noProof="0">
              <a:ln>
                <a:noFill/>
              </a:ln>
              <a:solidFill>
                <a:srgbClr val="FF0000"/>
              </a:solidFill>
              <a:effectLst/>
              <a:highlight>
                <a:srgbClr val="FFFFFF"/>
              </a:highligh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用户可以根据不同的需求为数据表选择不同的存储引擎</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可以使用 </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SHOW ENGINES </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命令 可以查看</a:t>
            </a: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的所有执行引擎我们 可以到 默认的执行引擎是</a:t>
            </a: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innoDB </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支持事务，行级锁定和外键。</a:t>
            </a:r>
            <a:endParaRPr kumimoji="0" lang="zh-CN" altLang="en-US" sz="16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b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b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1763711" y="4308947"/>
            <a:ext cx="4953180" cy="2090989"/>
          </a:xfrm>
          <a:prstGeom prst="rect">
            <a:avLst/>
          </a:prstGeom>
        </p:spPr>
      </p:pic>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存储引擎</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分类</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AutoShape 2"/>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867424" y="1905505"/>
            <a:ext cx="10241177" cy="3016210"/>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1" i="0" u="none" strike="noStrike" kern="1200" cap="none" spc="0" normalizeH="0" baseline="0" noProof="0">
                <a:ln>
                  <a:noFill/>
                </a:ln>
                <a:solidFill>
                  <a:srgbClr val="333333"/>
                </a:solidFill>
                <a:effectLst/>
                <a:highlight>
                  <a:srgbClr val="FFFF00"/>
                </a:highlight>
                <a:uLnTx/>
                <a:uFillTx/>
                <a:latin typeface="Alibaba PuHuiTi B"/>
                <a:ea typeface="黑体" panose="02010609060101010101" pitchFamily="49" charset="-122"/>
              </a:rPr>
              <a:t>MyISAM</a:t>
            </a:r>
            <a:r>
              <a:rPr kumimoji="0" lang="zh-CN" altLang="en-US" sz="1600" b="1" i="0" u="none" strike="noStrike" kern="1200" cap="none" spc="0" normalizeH="0" baseline="0" noProof="0">
                <a:ln>
                  <a:noFill/>
                </a:ln>
                <a:solidFill>
                  <a:srgbClr val="333333"/>
                </a:solidFill>
                <a:effectLst/>
                <a:highlight>
                  <a:srgbClr val="FFFF00"/>
                </a:highlight>
                <a:uLnTx/>
                <a:uFillTx/>
                <a:latin typeface="Alibaba PuHuiTi B"/>
                <a:ea typeface="黑体" panose="02010609060101010101" pitchFamily="49" charset="-122"/>
              </a:rPr>
              <a:t>：</a:t>
            </a:r>
            <a:r>
              <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Mysql 5.5</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之前的默认数据库引擎，最为常用。拥有较高的插入，查询速度，但不支持事务</a:t>
            </a:r>
            <a:endPar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1" i="0" u="none" strike="noStrike" kern="1200" cap="none" spc="0" normalizeH="0" baseline="0" noProof="0">
                <a:ln>
                  <a:noFill/>
                </a:ln>
                <a:solidFill>
                  <a:srgbClr val="333333"/>
                </a:solidFill>
                <a:effectLst/>
                <a:highlight>
                  <a:srgbClr val="FFFF00"/>
                </a:highlight>
                <a:uLnTx/>
                <a:uFillTx/>
                <a:latin typeface="Alibaba PuHuiTi B"/>
                <a:ea typeface="黑体" panose="02010609060101010101" pitchFamily="49" charset="-122"/>
              </a:rPr>
              <a:t>InnoDB</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：事务型速记的首选引擎，支持</a:t>
            </a:r>
            <a:r>
              <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ACID</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事务，支持行级锁定，</a:t>
            </a:r>
            <a:r>
              <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MySQL5.5</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成为默认数据库引擎</a:t>
            </a:r>
            <a:endPar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333333"/>
                </a:solidFill>
                <a:effectLst/>
                <a:highlight>
                  <a:srgbClr val="FFFF00"/>
                </a:highlight>
                <a:uLnTx/>
                <a:uFillTx/>
                <a:latin typeface="Alibaba PuHuiTi B"/>
                <a:ea typeface="黑体" panose="02010609060101010101" pitchFamily="49" charset="-122"/>
              </a:rPr>
              <a:t>Memory</a:t>
            </a:r>
            <a:r>
              <a:rPr kumimoji="0" lang="zh-CN" altLang="en-US" sz="1600" b="0" i="0" u="none" strike="noStrike" kern="1200" cap="none" spc="0" normalizeH="0" baseline="0" noProof="0">
                <a:ln>
                  <a:noFill/>
                </a:ln>
                <a:solidFill>
                  <a:srgbClr val="333333"/>
                </a:solidFill>
                <a:effectLst/>
                <a:highlight>
                  <a:srgbClr val="FFFF00"/>
                </a:highlight>
                <a:uLnTx/>
                <a:uFillTx/>
                <a:latin typeface="Alibaba PuHuiTi B"/>
                <a:ea typeface="黑体" panose="02010609060101010101" pitchFamily="49" charset="-122"/>
              </a:rPr>
              <a:t>： </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所有数据置于内存的存储引擎，拥有极高的插入，更新和查询效率。但是会占用和数据量成正比的内存空间。并且其内容会在</a:t>
            </a:r>
            <a:r>
              <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MYSQL</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重新启动是会丢失。</a:t>
            </a:r>
            <a:endParaRPr lang="en-US" altLang="zh-CN" sz="1600">
              <a:solidFill>
                <a:srgbClr val="333333"/>
              </a:solidFill>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333333"/>
                </a:solidFill>
                <a:effectLst/>
                <a:highlight>
                  <a:srgbClr val="FFFF00"/>
                </a:highlight>
                <a:uLnTx/>
                <a:uFillTx/>
                <a:latin typeface="Alibaba PuHuiTi B"/>
                <a:ea typeface="黑体" panose="02010609060101010101" pitchFamily="49" charset="-122"/>
              </a:rPr>
              <a:t>Archive </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：非常适合存储大量的独立的，作为历史记录的数据。因为它们不经常被读取。</a:t>
            </a:r>
            <a:r>
              <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Archive </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拥有高效的插入速度，但其对查询的支持相对较差</a:t>
            </a:r>
            <a:endPar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333333"/>
                </a:solidFill>
                <a:effectLst/>
                <a:highlight>
                  <a:srgbClr val="FFFF00"/>
                </a:highlight>
                <a:uLnTx/>
                <a:uFillTx/>
                <a:latin typeface="Alibaba PuHuiTi B"/>
                <a:ea typeface="黑体" panose="02010609060101010101" pitchFamily="49" charset="-122"/>
              </a:rPr>
              <a:t>Federated </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：将不同的 </a:t>
            </a:r>
            <a:r>
              <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MySQL </a:t>
            </a:r>
            <a:r>
              <a:rPr kumimoji="0" lang="zh-CN" altLang="en-US" sz="1600" b="0" i="0" u="none" strike="noStrike" kern="1200" cap="none" spc="0" normalizeH="0" baseline="0" noProof="0">
                <a:ln>
                  <a:noFill/>
                </a:ln>
                <a:solidFill>
                  <a:srgbClr val="333333"/>
                </a:solidFill>
                <a:effectLst/>
                <a:uLnTx/>
                <a:uFillTx/>
                <a:latin typeface="Alibaba PuHuiTi B"/>
                <a:ea typeface="黑体" panose="02010609060101010101" pitchFamily="49" charset="-122"/>
              </a:rPr>
              <a:t>服务器联合起来，逻辑上组成一个完整的数据库。非常适合分布式应用</a:t>
            </a:r>
            <a:endPar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zh-CN" altLang="en-US" sz="14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endParaRPr>
          </a:p>
        </p:txBody>
      </p:sp>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存储引擎</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分类</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AutoShape 2"/>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867424" y="1905505"/>
            <a:ext cx="10614423" cy="2515666"/>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333333"/>
                </a:solidFill>
                <a:effectLst/>
                <a:highlight>
                  <a:srgbClr val="FFFF00"/>
                </a:highlight>
                <a:uLnTx/>
                <a:uFillTx/>
                <a:latin typeface="PingFang SC"/>
                <a:ea typeface="Alibaba PuHuiTi B"/>
              </a:rPr>
              <a:t>CSV </a:t>
            </a:r>
            <a:r>
              <a:rPr kumimoji="0" lang="zh-CN" altLang="en-US" sz="1600" b="0" i="0" u="none" strike="noStrike" kern="1200" cap="none" spc="0" normalizeH="0" baseline="0" noProof="0">
                <a:ln>
                  <a:noFill/>
                </a:ln>
                <a:solidFill>
                  <a:srgbClr val="333333"/>
                </a:solidFill>
                <a:effectLst/>
                <a:highlight>
                  <a:srgbClr val="FFFF00"/>
                </a:highlight>
                <a:uLnTx/>
                <a:uFillTx/>
                <a:latin typeface="PingFang SC"/>
                <a:ea typeface="Alibaba PuHuiTi B"/>
              </a:rPr>
              <a:t>：</a:t>
            </a:r>
            <a:r>
              <a:rPr kumimoji="0" lang="zh-CN" altLang="en-US" sz="1600" b="0" i="0" u="none" strike="noStrike" kern="1200" cap="none" spc="0" normalizeH="0" baseline="0" noProof="0">
                <a:ln>
                  <a:noFill/>
                </a:ln>
                <a:solidFill>
                  <a:srgbClr val="333333"/>
                </a:solidFill>
                <a:effectLst/>
                <a:uLnTx/>
                <a:uFillTx/>
                <a:latin typeface="PingFang SC"/>
                <a:ea typeface="Alibaba PuHuiTi B"/>
              </a:rPr>
              <a:t>逻辑上由逗号分割数据的存储引擎。它会在数据库子目录里为每个数据表创建一个 </a:t>
            </a:r>
            <a:r>
              <a:rPr kumimoji="0" lang="en-US" altLang="zh-CN" sz="1600" b="0" i="0" u="none" strike="noStrike" kern="1200" cap="none" spc="0" normalizeH="0" baseline="0" noProof="0">
                <a:ln>
                  <a:noFill/>
                </a:ln>
                <a:solidFill>
                  <a:srgbClr val="333333"/>
                </a:solidFill>
                <a:effectLst/>
                <a:uLnTx/>
                <a:uFillTx/>
                <a:latin typeface="PingFang SC"/>
                <a:ea typeface="Alibaba PuHuiTi B"/>
              </a:rPr>
              <a:t>.csv </a:t>
            </a:r>
            <a:r>
              <a:rPr kumimoji="0" lang="zh-CN" altLang="en-US" sz="1600" b="0" i="0" u="none" strike="noStrike" kern="1200" cap="none" spc="0" normalizeH="0" baseline="0" noProof="0">
                <a:ln>
                  <a:noFill/>
                </a:ln>
                <a:solidFill>
                  <a:srgbClr val="333333"/>
                </a:solidFill>
                <a:effectLst/>
                <a:uLnTx/>
                <a:uFillTx/>
                <a:latin typeface="PingFang SC"/>
                <a:ea typeface="Alibaba PuHuiTi B"/>
              </a:rPr>
              <a:t>文件。这是一种普通文本文件，每个数据行占用一个文本行。</a:t>
            </a:r>
            <a:r>
              <a:rPr kumimoji="0" lang="en-US" altLang="zh-CN" sz="1600" b="0" i="0" u="none" strike="noStrike" kern="1200" cap="none" spc="0" normalizeH="0" baseline="0" noProof="0">
                <a:ln>
                  <a:noFill/>
                </a:ln>
                <a:solidFill>
                  <a:srgbClr val="333333"/>
                </a:solidFill>
                <a:effectLst/>
                <a:uLnTx/>
                <a:uFillTx/>
                <a:latin typeface="PingFang SC"/>
                <a:ea typeface="Alibaba PuHuiTi B"/>
              </a:rPr>
              <a:t>CSV </a:t>
            </a:r>
            <a:r>
              <a:rPr kumimoji="0" lang="zh-CN" altLang="en-US" sz="1600" b="0" i="0" u="none" strike="noStrike" kern="1200" cap="none" spc="0" normalizeH="0" baseline="0" noProof="0">
                <a:ln>
                  <a:noFill/>
                </a:ln>
                <a:solidFill>
                  <a:srgbClr val="333333"/>
                </a:solidFill>
                <a:effectLst/>
                <a:uLnTx/>
                <a:uFillTx/>
                <a:latin typeface="PingFang SC"/>
                <a:ea typeface="Alibaba PuHuiTi B"/>
              </a:rPr>
              <a:t>存储引擎不支持索引。</a:t>
            </a:r>
            <a:endParaRPr kumimoji="0" lang="en-US" altLang="zh-CN" sz="1600" b="0" i="0" u="none" strike="noStrike" kern="1200" cap="none" spc="0" normalizeH="0" baseline="0" noProof="0">
              <a:ln>
                <a:noFill/>
              </a:ln>
              <a:solidFill>
                <a:srgbClr val="333333"/>
              </a:solidFill>
              <a:effectLst/>
              <a:uLnTx/>
              <a:uFillTx/>
              <a:latin typeface="PingFang SC"/>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333333"/>
              </a:solidFill>
              <a:effectLst/>
              <a:uLnTx/>
              <a:uFillTx/>
              <a:latin typeface="PingFang SC"/>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altLang="zh-CN" sz="1600">
                <a:solidFill>
                  <a:srgbClr val="333333"/>
                </a:solidFill>
                <a:highlight>
                  <a:srgbClr val="FFFF00"/>
                </a:highlight>
                <a:latin typeface="PingFang SC"/>
                <a:ea typeface="Alibaba PuHuiTi B"/>
              </a:rPr>
              <a:t>BlackHole</a:t>
            </a:r>
            <a:r>
              <a:rPr lang="zh-CN" altLang="en-US" sz="1600">
                <a:solidFill>
                  <a:srgbClr val="333333"/>
                </a:solidFill>
                <a:highlight>
                  <a:srgbClr val="FFFF00"/>
                </a:highlight>
                <a:latin typeface="PingFang SC"/>
                <a:ea typeface="Alibaba PuHuiTi B"/>
              </a:rPr>
              <a:t>： </a:t>
            </a:r>
            <a:r>
              <a:rPr kumimoji="0" lang="zh-CN" altLang="en-US" sz="1600" b="0" i="0" u="none" strike="noStrike" kern="1200" cap="none" spc="0" normalizeH="0" baseline="0" noProof="0">
                <a:ln>
                  <a:noFill/>
                </a:ln>
                <a:solidFill>
                  <a:srgbClr val="333333"/>
                </a:solidFill>
                <a:effectLst/>
                <a:uLnTx/>
                <a:uFillTx/>
                <a:latin typeface="PingFang SC"/>
                <a:ea typeface="Alibaba PuHuiTi B"/>
              </a:rPr>
              <a:t>黑洞引擎，写入的任何数据都会消失，一般用于记录 </a:t>
            </a:r>
            <a:r>
              <a:rPr kumimoji="0" lang="en-US" altLang="zh-CN" sz="1600" b="0" i="0" u="none" strike="noStrike" kern="1200" cap="none" spc="0" normalizeH="0" baseline="0" noProof="0">
                <a:ln>
                  <a:noFill/>
                </a:ln>
                <a:solidFill>
                  <a:srgbClr val="333333"/>
                </a:solidFill>
                <a:effectLst/>
                <a:uLnTx/>
                <a:uFillTx/>
                <a:latin typeface="PingFang SC"/>
                <a:ea typeface="Alibaba PuHuiTi B"/>
              </a:rPr>
              <a:t>binlog </a:t>
            </a:r>
            <a:r>
              <a:rPr kumimoji="0" lang="zh-CN" altLang="en-US" sz="1600" b="0" i="0" u="none" strike="noStrike" kern="1200" cap="none" spc="0" normalizeH="0" baseline="0" noProof="0">
                <a:ln>
                  <a:noFill/>
                </a:ln>
                <a:solidFill>
                  <a:srgbClr val="333333"/>
                </a:solidFill>
                <a:effectLst/>
                <a:uLnTx/>
                <a:uFillTx/>
                <a:latin typeface="PingFang SC"/>
                <a:ea typeface="Alibaba PuHuiTi B"/>
              </a:rPr>
              <a:t>做复制的中继</a:t>
            </a:r>
            <a:endParaRPr kumimoji="0" lang="en-US" altLang="zh-CN" sz="1600" b="0" i="0" u="none" strike="noStrike" kern="1200" cap="none" spc="0" normalizeH="0" baseline="0" noProof="0">
              <a:ln>
                <a:noFill/>
              </a:ln>
              <a:solidFill>
                <a:srgbClr val="333333"/>
              </a:solidFill>
              <a:effectLst/>
              <a:uLnTx/>
              <a:uFillTx/>
              <a:latin typeface="PingFang SC"/>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333333"/>
              </a:solidFill>
              <a:effectLst/>
              <a:uLnTx/>
              <a:uFillTx/>
              <a:latin typeface="PingFang SC"/>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333333"/>
                </a:solidFill>
                <a:effectLst/>
                <a:highlight>
                  <a:srgbClr val="FFFF00"/>
                </a:highlight>
                <a:uLnTx/>
                <a:uFillTx/>
                <a:latin typeface="PingFang SC"/>
                <a:ea typeface="Alibaba PuHuiTi B"/>
              </a:rPr>
              <a:t>ERFORMANCE_SCHEMA</a:t>
            </a:r>
            <a:r>
              <a:rPr kumimoji="0" lang="zh-CN" altLang="en-US" sz="1600" b="0" i="0" u="none" strike="noStrike" kern="1200" cap="none" spc="0" normalizeH="0" baseline="0" noProof="0">
                <a:ln>
                  <a:noFill/>
                </a:ln>
                <a:solidFill>
                  <a:srgbClr val="333333"/>
                </a:solidFill>
                <a:effectLst/>
                <a:uLnTx/>
                <a:uFillTx/>
                <a:latin typeface="PingFang SC"/>
                <a:ea typeface="Alibaba PuHuiTi B"/>
              </a:rPr>
              <a:t>存储引擎该引擎主要用于收集数据库服务器性能参数。</a:t>
            </a:r>
            <a:endParaRPr kumimoji="0" lang="en-US" altLang="zh-CN" sz="1600" b="0" i="0" u="none" strike="noStrike" kern="1200" cap="none" spc="0" normalizeH="0" baseline="0" noProof="0">
              <a:ln>
                <a:noFill/>
              </a:ln>
              <a:solidFill>
                <a:srgbClr val="333333"/>
              </a:solidFill>
              <a:effectLst/>
              <a:uLnTx/>
              <a:uFillTx/>
              <a:latin typeface="PingFang SC"/>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srgbClr val="333333"/>
              </a:solidFill>
              <a:effectLst/>
              <a:uLnTx/>
              <a:uFillTx/>
              <a:latin typeface="PingFang SC"/>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srgbClr val="4D4D4D"/>
                </a:solidFill>
                <a:effectLst/>
                <a:highlight>
                  <a:srgbClr val="FFFF00"/>
                </a:highlight>
                <a:uLnTx/>
                <a:uFillTx/>
                <a:latin typeface="-apple-system"/>
                <a:ea typeface="Alibaba PuHuiTi B"/>
              </a:rPr>
              <a:t>Mrg_Myisam Merge</a:t>
            </a:r>
            <a:r>
              <a:rPr kumimoji="0" lang="zh-CN" altLang="en-US" sz="1600" b="0" i="0" u="none" strike="noStrike" kern="1200" cap="none" spc="0" normalizeH="0" baseline="0" noProof="0">
                <a:ln>
                  <a:noFill/>
                </a:ln>
                <a:solidFill>
                  <a:srgbClr val="4D4D4D"/>
                </a:solidFill>
                <a:effectLst/>
                <a:uLnTx/>
                <a:uFillTx/>
                <a:latin typeface="-apple-system"/>
                <a:ea typeface="Alibaba PuHuiTi B"/>
              </a:rPr>
              <a:t>存储引擎，是一组</a:t>
            </a:r>
            <a:r>
              <a:rPr kumimoji="0" lang="en-US" altLang="zh-CN" sz="1600" b="0" i="0" u="none" strike="noStrike" kern="1200" cap="none" spc="0" normalizeH="0" baseline="0" noProof="0">
                <a:ln>
                  <a:noFill/>
                </a:ln>
                <a:solidFill>
                  <a:srgbClr val="4D4D4D"/>
                </a:solidFill>
                <a:effectLst/>
                <a:uLnTx/>
                <a:uFillTx/>
                <a:latin typeface="-apple-system"/>
                <a:ea typeface="Alibaba PuHuiTi B"/>
              </a:rPr>
              <a:t>MyIsam</a:t>
            </a:r>
            <a:r>
              <a:rPr kumimoji="0" lang="zh-CN" altLang="en-US" sz="1600" b="0" i="0" u="none" strike="noStrike" kern="1200" cap="none" spc="0" normalizeH="0" baseline="0" noProof="0">
                <a:ln>
                  <a:noFill/>
                </a:ln>
                <a:solidFill>
                  <a:srgbClr val="4D4D4D"/>
                </a:solidFill>
                <a:effectLst/>
                <a:uLnTx/>
                <a:uFillTx/>
                <a:latin typeface="-apple-system"/>
                <a:ea typeface="Alibaba PuHuiTi B"/>
              </a:rPr>
              <a:t>的组合，也就是说，他将</a:t>
            </a:r>
            <a:r>
              <a:rPr kumimoji="0" lang="en-US" altLang="zh-CN" sz="1600" b="0" i="0" u="none" strike="noStrike" kern="1200" cap="none" spc="0" normalizeH="0" baseline="0" noProof="0">
                <a:ln>
                  <a:noFill/>
                </a:ln>
                <a:solidFill>
                  <a:srgbClr val="4D4D4D"/>
                </a:solidFill>
                <a:effectLst/>
                <a:uLnTx/>
                <a:uFillTx/>
                <a:latin typeface="-apple-system"/>
                <a:ea typeface="Alibaba PuHuiTi B"/>
              </a:rPr>
              <a:t>MyIsam</a:t>
            </a:r>
            <a:r>
              <a:rPr kumimoji="0" lang="zh-CN" altLang="en-US" sz="1600" b="0" i="0" u="none" strike="noStrike" kern="1200" cap="none" spc="0" normalizeH="0" baseline="0" noProof="0">
                <a:ln>
                  <a:noFill/>
                </a:ln>
                <a:solidFill>
                  <a:srgbClr val="4D4D4D"/>
                </a:solidFill>
                <a:effectLst/>
                <a:uLnTx/>
                <a:uFillTx/>
                <a:latin typeface="-apple-system"/>
                <a:ea typeface="Alibaba PuHuiTi B"/>
              </a:rPr>
              <a:t>引擎的多个表聚合起来，但是他的内部没有数据，真正的数据依然是</a:t>
            </a:r>
            <a:r>
              <a:rPr kumimoji="0" lang="en-US" altLang="zh-CN" sz="1600" b="0" i="0" u="none" strike="noStrike" kern="1200" cap="none" spc="0" normalizeH="0" baseline="0" noProof="0">
                <a:ln>
                  <a:noFill/>
                </a:ln>
                <a:solidFill>
                  <a:srgbClr val="4D4D4D"/>
                </a:solidFill>
                <a:effectLst/>
                <a:uLnTx/>
                <a:uFillTx/>
                <a:latin typeface="-apple-system"/>
                <a:ea typeface="Alibaba PuHuiTi B"/>
              </a:rPr>
              <a:t>MyIsam</a:t>
            </a:r>
            <a:r>
              <a:rPr kumimoji="0" lang="zh-CN" altLang="en-US" sz="1600" b="0" i="0" u="none" strike="noStrike" kern="1200" cap="none" spc="0" normalizeH="0" baseline="0" noProof="0">
                <a:ln>
                  <a:noFill/>
                </a:ln>
                <a:solidFill>
                  <a:srgbClr val="4D4D4D"/>
                </a:solidFill>
                <a:effectLst/>
                <a:uLnTx/>
                <a:uFillTx/>
                <a:latin typeface="-apple-system"/>
                <a:ea typeface="Alibaba PuHuiTi B"/>
              </a:rPr>
              <a:t>引擎的表中，但是可以直接进行查询、删除更新等操作。</a:t>
            </a:r>
            <a:endParaRPr kumimoji="0" lang="zh-CN" altLang="en-US" sz="1600" b="0" i="0" u="none" strike="noStrike" kern="1200" cap="none" spc="0" normalizeH="0" baseline="0" noProof="0">
              <a:ln>
                <a:noFill/>
              </a:ln>
              <a:solidFill>
                <a:srgbClr val="4D4D4D"/>
              </a:solidFill>
              <a:effectLst/>
              <a:uLnTx/>
              <a:uFillTx/>
              <a:latin typeface="-apple-system"/>
              <a:ea typeface="Alibaba PuHuiTi B"/>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zh-CN" altLang="en-US" sz="1400" b="0" i="0" u="none" strike="noStrike" kern="1200" cap="none" spc="0" normalizeH="0" baseline="0" noProof="0">
              <a:ln>
                <a:noFill/>
              </a:ln>
              <a:solidFill>
                <a:srgbClr val="333333"/>
              </a:solidFill>
              <a:effectLst/>
              <a:uLnTx/>
              <a:uFillTx/>
              <a:latin typeface="PingFang SC"/>
              <a:ea typeface="黑体" panose="02010609060101010101" pitchFamily="49" charset="-122"/>
              <a:cs typeface="+mn-cs"/>
            </a:endParaRPr>
          </a:p>
        </p:txBody>
      </p:sp>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存储引擎</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分类</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AutoShape 2"/>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22049" y="1906178"/>
            <a:ext cx="7620000" cy="42100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存储引擎</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40245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操作</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AutoShape 2"/>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966373" y="1911205"/>
            <a:ext cx="10259253" cy="424731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查询当前数据库支持的存储引擎：</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engines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查看当前的默认存储引擎：</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variables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like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‘%storage_engine%</a:t>
            </a:r>
            <a:r>
              <a:rPr lang="en-US" altLang="zh-CN"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 </a:t>
            </a:r>
            <a:r>
              <a:rPr kumimoji="0" lang="zh-CN" altLang="en-US"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查看某个表用了什么引擎</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zh-CN" altLang="en-US"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在显示结果里参数</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engine</a:t>
            </a:r>
            <a:r>
              <a:rPr kumimoji="0" lang="zh-CN" altLang="en-US"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后面的就表示该表当前用的存储引擎</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 </a:t>
            </a:r>
            <a:endPar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show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create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student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创建新表时指定存储引擎：</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engine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MyISAM</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修改数据库引擎</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alter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 engine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INNODB</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alter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student engine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MyISAM</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存储引擎</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40245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操作</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AutoShape 2"/>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013650" y="2047106"/>
            <a:ext cx="10692481" cy="156966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Alibaba PuHuiTi B"/>
                <a:ea typeface="黑体" panose="02010609060101010101" pitchFamily="49" charset="-122"/>
              </a:rPr>
              <a:t>-- </a:t>
            </a:r>
            <a:r>
              <a:rPr kumimoji="0" lang="zh-CN" altLang="en-US" sz="1600" b="0" i="0" u="none" strike="noStrike" kern="1200" cap="none" spc="0" normalizeH="0" baseline="0" noProof="0">
                <a:ln>
                  <a:noFill/>
                </a:ln>
                <a:solidFill>
                  <a:srgbClr val="008000"/>
                </a:solidFill>
                <a:effectLst/>
                <a:uLnTx/>
                <a:uFillTx/>
                <a:latin typeface="Alibaba PuHuiTi B"/>
                <a:ea typeface="黑体" panose="02010609060101010101" pitchFamily="49" charset="-122"/>
              </a:rPr>
              <a:t>修改</a:t>
            </a:r>
            <a:r>
              <a:rPr kumimoji="0" lang="en-US" altLang="zh-CN" sz="1600" b="0" i="0" u="none" strike="noStrike" kern="1200" cap="none" spc="0" normalizeH="0" baseline="0" noProof="0">
                <a:ln>
                  <a:noFill/>
                </a:ln>
                <a:solidFill>
                  <a:srgbClr val="008000"/>
                </a:solidFill>
                <a:effectLst/>
                <a:uLnTx/>
                <a:uFillTx/>
                <a:latin typeface="Alibaba PuHuiTi B"/>
                <a:ea typeface="黑体" panose="02010609060101010101" pitchFamily="49" charset="-122"/>
              </a:rPr>
              <a:t>MySQL</a:t>
            </a:r>
            <a:r>
              <a:rPr kumimoji="0" lang="zh-CN" altLang="en-US" sz="1600" b="0" i="0" u="none" strike="noStrike" kern="1200" cap="none" spc="0" normalizeH="0" baseline="0" noProof="0">
                <a:ln>
                  <a:noFill/>
                </a:ln>
                <a:solidFill>
                  <a:srgbClr val="008000"/>
                </a:solidFill>
                <a:effectLst/>
                <a:uLnTx/>
                <a:uFillTx/>
                <a:latin typeface="Alibaba PuHuiTi B"/>
                <a:ea typeface="黑体" panose="02010609060101010101" pitchFamily="49" charset="-122"/>
              </a:rPr>
              <a:t>默认存储引擎方法</a:t>
            </a:r>
            <a:endParaRPr kumimoji="0" lang="en-US" altLang="zh-CN" sz="1600" b="0" i="0" u="none" strike="noStrike" kern="1200" cap="none" spc="0" normalizeH="0" baseline="0" noProof="0">
              <a:ln>
                <a:noFill/>
              </a:ln>
              <a:solidFill>
                <a:srgbClr val="008000"/>
              </a:solidFill>
              <a:effectLst/>
              <a:uLnTx/>
              <a:uFillTx/>
              <a:latin typeface="Alibaba PuHuiTi B"/>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FF8000"/>
                </a:solidFill>
                <a:effectLst/>
                <a:uLnTx/>
                <a:uFillTx/>
                <a:latin typeface="Alibaba PuHuiTi B"/>
                <a:ea typeface="黑体" panose="02010609060101010101" pitchFamily="49" charset="-122"/>
              </a:rPr>
              <a:t>1.</a:t>
            </a:r>
            <a:r>
              <a:rPr kumimoji="0" lang="zh-CN" altLang="en-US" sz="1600" b="0" i="0" u="none" strike="noStrike" kern="1200" cap="none" spc="0" normalizeH="0" baseline="0" noProof="0">
                <a:ln>
                  <a:noFill/>
                </a:ln>
                <a:solidFill>
                  <a:srgbClr val="FF8000"/>
                </a:solidFill>
                <a:effectLst/>
                <a:uLnTx/>
                <a:uFillTx/>
                <a:latin typeface="Alibaba PuHuiTi B"/>
                <a:ea typeface="黑体" panose="02010609060101010101" pitchFamily="49" charset="-122"/>
              </a:rPr>
              <a:t> </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关闭</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mysql</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服务 </a:t>
            </a:r>
            <a:endPar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FF8000"/>
                </a:solidFill>
                <a:effectLst/>
                <a:uLnTx/>
                <a:uFillTx/>
                <a:latin typeface="Alibaba PuHuiTi B"/>
                <a:ea typeface="黑体" panose="02010609060101010101" pitchFamily="49" charset="-122"/>
              </a:rPr>
              <a:t>2.</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 </a:t>
            </a:r>
            <a:r>
              <a:rPr kumimoji="0" lang="zh-CN" altLang="en-US"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找</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到</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mysql</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安装目录下的</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my</a:t>
            </a:r>
            <a:r>
              <a:rPr kumimoji="0" lang="en-US" altLang="zh-CN"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ini</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文件： </a:t>
            </a:r>
            <a:endPar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FF8000"/>
                </a:solidFill>
                <a:effectLst/>
                <a:uLnTx/>
                <a:uFillTx/>
                <a:latin typeface="Alibaba PuHuiTi B"/>
                <a:ea typeface="黑体" panose="02010609060101010101" pitchFamily="49" charset="-122"/>
              </a:rPr>
              <a:t>3.</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 </a:t>
            </a:r>
            <a:r>
              <a:rPr kumimoji="0" lang="zh-CN" altLang="en-US"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找</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到</a:t>
            </a:r>
            <a:r>
              <a:rPr kumimoji="0" lang="en-US" altLang="zh-CN" sz="1600" b="1" i="0" u="none" strike="noStrike" kern="1200" cap="none" spc="0" normalizeH="0" baseline="0" noProof="0">
                <a:ln>
                  <a:noFill/>
                </a:ln>
                <a:solidFill>
                  <a:srgbClr val="0000FF"/>
                </a:solidFill>
                <a:effectLst/>
                <a:uLnTx/>
                <a:uFillTx/>
                <a:latin typeface="Alibaba PuHuiTi B"/>
                <a:ea typeface="黑体" panose="02010609060101010101" pitchFamily="49" charset="-122"/>
              </a:rPr>
              <a:t>default</a:t>
            </a:r>
            <a:r>
              <a:rPr kumimoji="0" lang="en-US" altLang="zh-CN"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storage</a:t>
            </a:r>
            <a:r>
              <a:rPr kumimoji="0" lang="en-US" altLang="zh-CN"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engine</a:t>
            </a:r>
            <a:r>
              <a:rPr kumimoji="0" lang="en-US" altLang="zh-CN"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INNODB </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改</a:t>
            </a:r>
            <a:r>
              <a:rPr kumimoji="0" lang="zh-CN" altLang="en-US"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为</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目标引擎，</a:t>
            </a:r>
            <a:endPar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   </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如：</a:t>
            </a:r>
            <a:r>
              <a:rPr kumimoji="0" lang="en-US" altLang="zh-CN" sz="1600" b="1" i="0" u="none" strike="noStrike" kern="1200" cap="none" spc="0" normalizeH="0" baseline="0" noProof="0">
                <a:ln>
                  <a:noFill/>
                </a:ln>
                <a:solidFill>
                  <a:srgbClr val="0000FF"/>
                </a:solidFill>
                <a:effectLst/>
                <a:uLnTx/>
                <a:uFillTx/>
                <a:latin typeface="Alibaba PuHuiTi B"/>
                <a:ea typeface="黑体" panose="02010609060101010101" pitchFamily="49" charset="-122"/>
              </a:rPr>
              <a:t>default</a:t>
            </a:r>
            <a:r>
              <a:rPr kumimoji="0" lang="en-US" altLang="zh-CN"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storage</a:t>
            </a:r>
            <a:r>
              <a:rPr kumimoji="0" lang="en-US" altLang="zh-CN"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engine</a:t>
            </a:r>
            <a:r>
              <a:rPr kumimoji="0" lang="en-US" altLang="zh-CN"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MYISAM </a:t>
            </a:r>
            <a:endPar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FF8000"/>
                </a:solidFill>
                <a:effectLst/>
                <a:uLnTx/>
                <a:uFillTx/>
                <a:latin typeface="Alibaba PuHuiTi B"/>
                <a:ea typeface="黑体" panose="02010609060101010101" pitchFamily="49" charset="-122"/>
              </a:rPr>
              <a:t>4.</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 </a:t>
            </a:r>
            <a:r>
              <a:rPr kumimoji="0" lang="zh-CN" altLang="en-US" sz="1600" b="1" i="0" u="none" strike="noStrike" kern="1200" cap="none" spc="0" normalizeH="0" baseline="0" noProof="0">
                <a:ln>
                  <a:noFill/>
                </a:ln>
                <a:solidFill>
                  <a:srgbClr val="000080"/>
                </a:solidFill>
                <a:effectLst/>
                <a:uLnTx/>
                <a:uFillTx/>
                <a:latin typeface="Alibaba PuHuiTi B"/>
                <a:ea typeface="黑体" panose="02010609060101010101" pitchFamily="49" charset="-122"/>
              </a:rPr>
              <a:t>启</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动</a:t>
            </a:r>
            <a:r>
              <a:rPr kumimoji="0" lang="en-US" altLang="zh-CN"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mysql</a:t>
            </a:r>
            <a:r>
              <a:rPr kumimoji="0" lang="zh-CN" altLang="en-US" sz="1600" b="0" i="0" u="none" strike="noStrike" kern="1200" cap="none" spc="0" normalizeH="0" baseline="0" noProof="0">
                <a:ln>
                  <a:noFill/>
                </a:ln>
                <a:solidFill>
                  <a:srgbClr val="000000"/>
                </a:solidFill>
                <a:effectLst/>
                <a:uLnTx/>
                <a:uFillTx/>
                <a:latin typeface="Alibaba PuHuiTi B"/>
                <a:ea typeface="黑体" panose="02010609060101010101" pitchFamily="49" charset="-122"/>
              </a:rPr>
              <a:t>服务</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endParaRPr>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的事务</a:t>
            </a:r>
            <a:endParaRPr kumimoji="1" lang="zh-CN" altLang="en-US" dirty="0"/>
          </a:p>
        </p:txBody>
      </p:sp>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概念</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980038" y="1930029"/>
            <a:ext cx="8975301" cy="2554545"/>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数据库存储引擎是数据库底层软件组织，数据库管理系统（</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DBMS</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）使用数据引擎进行创建、查询、更新和删除数据。</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不同的存储引擎提供不同的存储机制、索引技巧、锁定水平等功能。现在许多不同的数据库管理系统都支持多种不同的数据引擎。</a:t>
            </a:r>
            <a:r>
              <a:rPr kumimoji="0" lang="en-US" altLang="zh-CN" sz="1600" b="0" i="0" u="none" strike="noStrike" kern="1200" cap="none" spc="0" normalizeH="0" baseline="0" noProof="0">
                <a:ln>
                  <a:noFill/>
                </a:ln>
                <a:solidFill>
                  <a:srgbClr val="FF0000"/>
                </a:solidFill>
                <a:effectLst/>
                <a:highlight>
                  <a:srgbClr val="FFFFFF"/>
                </a:highligh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srgbClr val="FF0000"/>
                </a:solidFill>
                <a:effectLst/>
                <a:highlight>
                  <a:srgbClr val="FFFFFF"/>
                </a:highlight>
                <a:uLnTx/>
                <a:uFillTx/>
                <a:latin typeface="Calibri" panose="020F0502020204030204"/>
                <a:ea typeface="黑体" panose="02010609060101010101" pitchFamily="49" charset="-122"/>
                <a:cs typeface="+mn-cs"/>
              </a:rPr>
              <a:t>的核心就是存储引擎。</a:t>
            </a:r>
            <a:endParaRPr kumimoji="0" lang="en-US" altLang="zh-CN" sz="1600" b="0" i="0" u="none" strike="noStrike" kern="1200" cap="none" spc="0" normalizeH="0" baseline="0" noProof="0">
              <a:ln>
                <a:noFill/>
              </a:ln>
              <a:solidFill>
                <a:srgbClr val="FF0000"/>
              </a:solidFill>
              <a:effectLst/>
              <a:highlight>
                <a:srgbClr val="FFFFFF"/>
              </a:highligh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用户可以根据不同的需求为数据表选择不同的存储引擎</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可以使用 </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SHOW ENGINES </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命令 可以查看</a:t>
            </a: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的所有执行引擎我们 可以到 默认的执行引擎是</a:t>
            </a: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innoDB </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支持事务，行级锁定和外键。</a:t>
            </a:r>
            <a:endParaRPr kumimoji="0" lang="zh-CN" altLang="en-US" sz="16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b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b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1763711" y="4308947"/>
            <a:ext cx="4953180" cy="2090989"/>
          </a:xfrm>
          <a:prstGeom prst="rect">
            <a:avLst/>
          </a:prstGeom>
        </p:spPr>
      </p:pic>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什么是事务</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1121017" y="2055030"/>
            <a:ext cx="10018837" cy="1754326"/>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在</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中的事务（</a:t>
            </a:r>
            <a:r>
              <a:rPr kumimoji="0" lang="en-US" altLang="zh-CN" sz="18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Transaction</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）是由存储引擎实现的，在</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中，只有</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InnoDB</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存储引擎才支持事务。</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事务处理可以用来维护数据库的完整性，保证成批的 </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语句要么全部执行，要么全部不执行。</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事务用来管理 </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DDL</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DML</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DCL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操作，比如 </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insert,update,delete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语句，默认是自动提交的。</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10" name="图片 9"/>
          <p:cNvPicPr>
            <a:picLocks noChangeAspect="1"/>
          </p:cNvPicPr>
          <p:nvPr/>
        </p:nvPicPr>
        <p:blipFill>
          <a:blip r:embed="rId1"/>
          <a:stretch>
            <a:fillRect/>
          </a:stretch>
        </p:blipFill>
        <p:spPr>
          <a:xfrm>
            <a:off x="2971801" y="4161231"/>
            <a:ext cx="4328994" cy="2266734"/>
          </a:xfrm>
          <a:prstGeom prst="rect">
            <a:avLst/>
          </a:prstGeom>
        </p:spPr>
      </p:pic>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理解事务</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45171" y="1940730"/>
            <a:ext cx="9544051"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在银行转账时，必须保证转账绝对安全，这时需要事务参与</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1224097" y="2541864"/>
            <a:ext cx="3154135" cy="1072662"/>
          </a:xfrm>
          <a:prstGeom prst="rect">
            <a:avLst/>
          </a:prstGeom>
        </p:spPr>
      </p:pic>
      <p:sp>
        <p:nvSpPr>
          <p:cNvPr id="8" name="文本框 7"/>
          <p:cNvSpPr txBox="1"/>
          <p:nvPr/>
        </p:nvSpPr>
        <p:spPr>
          <a:xfrm>
            <a:off x="813286" y="4083903"/>
            <a:ext cx="9412167" cy="64633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update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account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money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money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200</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id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1</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update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account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money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800080"/>
                </a:solidFill>
                <a:effectLst/>
                <a:uLnTx/>
                <a:uFillTx/>
                <a:latin typeface="Courier New" panose="02070409020205090404" pitchFamily="49" charset="0"/>
                <a:ea typeface="黑体" panose="02010609060101010101" pitchFamily="49" charset="-122"/>
                <a:cs typeface="+mn-cs"/>
              </a:rPr>
              <a:t>money</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200</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id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813286" y="5203701"/>
            <a:ext cx="9675936"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rPr>
              <a:t>假如在第一次</a:t>
            </a:r>
            <a:r>
              <a:rPr kumimoji="0" lang="en-US" altLang="zh-CN" sz="18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rPr>
              <a:t>update</a:t>
            </a:r>
            <a:r>
              <a:rPr kumimoji="0" lang="zh-CN" altLang="en-US" sz="18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rPr>
              <a:t>之后，出现了意外、异常，没有执行第二次</a:t>
            </a:r>
            <a:r>
              <a:rPr kumimoji="0" lang="en-US" altLang="zh-CN" sz="18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rPr>
              <a:t>update</a:t>
            </a:r>
            <a:r>
              <a:rPr kumimoji="0" lang="zh-CN" altLang="en-US" sz="18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rPr>
              <a:t>，这时转账是否会出现异常？</a:t>
            </a:r>
            <a:endParaRPr kumimoji="0" lang="zh-CN" altLang="en-US" sz="18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012857" cy="1015503"/>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rPr>
              <a:t>    我能</a:t>
            </a:r>
            <a:r>
              <a:rPr kumimoji="0"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学到</a:t>
            </a:r>
            <a:r>
              <a:rPr lang="zh-CN" altLang="en-US">
                <a:solidFill>
                  <a:prstClr val="black"/>
                </a:solidFill>
                <a:latin typeface="微软雅黑" panose="020B0503020204020204" pitchFamily="34" charset="-122"/>
                <a:ea typeface="Alibaba PuHuiTi"/>
              </a:rPr>
              <a:t>什么</a:t>
            </a:r>
            <a:r>
              <a:rPr kumimoji="0"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a:t>
            </a: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10880" y="1457271"/>
            <a:ext cx="10845579" cy="4764395"/>
          </a:xfrm>
        </p:spPr>
        <p:txBody>
          <a:bodyPr/>
          <a:lstStyle/>
          <a:p>
            <a:pPr marL="0" indent="0" algn="l">
              <a:buNone/>
            </a:pPr>
            <a:r>
              <a:rPr lang="zh-CN" altLang="en-US"/>
              <a:t>针对不同的用户，</a:t>
            </a:r>
            <a:r>
              <a:rPr lang="en-US" altLang="zh-CN"/>
              <a:t>MySQL</a:t>
            </a:r>
            <a:r>
              <a:rPr lang="zh-CN" altLang="en-US"/>
              <a:t>分为两种不同的版本：</a:t>
            </a:r>
            <a:endParaRPr lang="en-US" altLang="zh-CN"/>
          </a:p>
          <a:p>
            <a:pPr algn="l">
              <a:buFont typeface="Wingdings" panose="05000000000000000000" pitchFamily="2" charset="2"/>
              <a:buChar char="u"/>
            </a:pPr>
            <a:r>
              <a:rPr lang="en-US" altLang="zh-CN" b="1">
                <a:solidFill>
                  <a:srgbClr val="FF0000"/>
                </a:solidFill>
              </a:rPr>
              <a:t>MySQL Community Server</a:t>
            </a:r>
            <a:endParaRPr lang="en-US" altLang="zh-CN" b="1">
              <a:solidFill>
                <a:srgbClr val="FF0000"/>
              </a:solidFill>
            </a:endParaRPr>
          </a:p>
          <a:p>
            <a:pPr marL="0" indent="0" algn="l">
              <a:buNone/>
            </a:pPr>
            <a:r>
              <a:rPr lang="zh-CN" altLang="en-US" b="0" i="0">
                <a:solidFill>
                  <a:srgbClr val="17233F"/>
                </a:solidFill>
                <a:effectLst/>
                <a:latin typeface="-apple-system"/>
              </a:rPr>
              <a:t>    社区版本，免费，但是</a:t>
            </a:r>
            <a:r>
              <a:rPr lang="en-US" altLang="zh-CN" b="0" i="0">
                <a:solidFill>
                  <a:srgbClr val="17233F"/>
                </a:solidFill>
                <a:effectLst/>
                <a:latin typeface="-apple-system"/>
              </a:rPr>
              <a:t>Mysql</a:t>
            </a:r>
            <a:r>
              <a:rPr lang="zh-CN" altLang="en-US" b="0" i="0">
                <a:solidFill>
                  <a:srgbClr val="17233F"/>
                </a:solidFill>
                <a:effectLst/>
                <a:latin typeface="-apple-system"/>
              </a:rPr>
              <a:t>不提供官方技术支持。</a:t>
            </a:r>
            <a:endParaRPr lang="en-US" altLang="zh-CN"/>
          </a:p>
          <a:p>
            <a:pPr>
              <a:buFont typeface="Wingdings" panose="05000000000000000000" pitchFamily="2" charset="2"/>
              <a:buChar char="u"/>
            </a:pPr>
            <a:r>
              <a:rPr lang="en-US" altLang="zh-CN" b="1">
                <a:solidFill>
                  <a:srgbClr val="FF0000"/>
                </a:solidFill>
              </a:rPr>
              <a:t>MySQL Enterprise </a:t>
            </a:r>
            <a:r>
              <a:rPr lang="en-US" altLang="zh-CN" b="1" dirty="0">
                <a:solidFill>
                  <a:srgbClr val="FF0000"/>
                </a:solidFill>
              </a:rPr>
              <a:t>Edition</a:t>
            </a:r>
            <a:endParaRPr lang="en-US" altLang="zh-CN" b="1" dirty="0">
              <a:solidFill>
                <a:srgbClr val="FF0000"/>
              </a:solidFill>
            </a:endParaRPr>
          </a:p>
          <a:p>
            <a:pPr marL="0" indent="0">
              <a:buNone/>
            </a:pPr>
            <a:r>
              <a:rPr lang="en-US" altLang="zh-CN"/>
              <a:t>   </a:t>
            </a:r>
            <a:r>
              <a:rPr lang="zh-CN" altLang="en-US" dirty="0"/>
              <a:t>商业版，</a:t>
            </a:r>
            <a:r>
              <a:rPr lang="zh-CN" altLang="en-US" b="0" i="0" dirty="0">
                <a:solidFill>
                  <a:srgbClr val="17233F"/>
                </a:solidFill>
                <a:effectLst/>
                <a:latin typeface="-apple-system"/>
              </a:rPr>
              <a:t>该版本是收费版本，可以试用</a:t>
            </a:r>
            <a:r>
              <a:rPr lang="en-US" altLang="zh-CN" b="0" i="0" dirty="0">
                <a:solidFill>
                  <a:srgbClr val="17233F"/>
                </a:solidFill>
                <a:effectLst/>
                <a:latin typeface="-apple-system"/>
              </a:rPr>
              <a:t>30</a:t>
            </a:r>
            <a:r>
              <a:rPr lang="zh-CN" altLang="en-US" b="0" i="0" dirty="0">
                <a:solidFill>
                  <a:srgbClr val="17233F"/>
                </a:solidFill>
                <a:effectLst/>
                <a:latin typeface="-apple-system"/>
              </a:rPr>
              <a:t>天，官方提供技术支持</a:t>
            </a:r>
            <a:endParaRPr lang="en-US" altLang="zh-CN" b="0" i="0" dirty="0">
              <a:solidFill>
                <a:srgbClr val="17233F"/>
              </a:solidFill>
              <a:effectLst/>
              <a:latin typeface="-apple-system"/>
            </a:endParaRPr>
          </a:p>
          <a:p>
            <a:pPr>
              <a:buFont typeface="Wingdings" panose="05000000000000000000" pitchFamily="2" charset="2"/>
              <a:buChar char="u"/>
            </a:pPr>
            <a:r>
              <a:rPr lang="en-US" altLang="zh-CN" b="1" dirty="0">
                <a:solidFill>
                  <a:srgbClr val="FF0000"/>
                </a:solidFill>
              </a:rPr>
              <a:t>MySQL Cluster </a:t>
            </a:r>
            <a:endParaRPr lang="en-US" altLang="zh-CN" b="1" dirty="0">
              <a:solidFill>
                <a:srgbClr val="FF0000"/>
              </a:solidFill>
            </a:endParaRPr>
          </a:p>
          <a:p>
            <a:pPr marL="0" indent="0">
              <a:buNone/>
            </a:pPr>
            <a:r>
              <a:rPr lang="zh-CN" altLang="en-US" dirty="0">
                <a:solidFill>
                  <a:srgbClr val="17233F"/>
                </a:solidFill>
                <a:latin typeface="-apple-system"/>
              </a:rPr>
              <a:t>    集群版，开源免费，可将几个</a:t>
            </a:r>
            <a:r>
              <a:rPr lang="en-US" altLang="zh-CN" dirty="0">
                <a:solidFill>
                  <a:srgbClr val="17233F"/>
                </a:solidFill>
                <a:latin typeface="-apple-system"/>
              </a:rPr>
              <a:t>MySQL Server</a:t>
            </a:r>
            <a:r>
              <a:rPr lang="zh-CN" altLang="en-US" dirty="0">
                <a:solidFill>
                  <a:srgbClr val="17233F"/>
                </a:solidFill>
                <a:latin typeface="-apple-system"/>
              </a:rPr>
              <a:t>封装成一个</a:t>
            </a:r>
            <a:r>
              <a:rPr lang="en-US" altLang="zh-CN" dirty="0">
                <a:solidFill>
                  <a:srgbClr val="17233F"/>
                </a:solidFill>
                <a:latin typeface="-apple-system"/>
              </a:rPr>
              <a:t>Server</a:t>
            </a:r>
            <a:r>
              <a:rPr lang="zh-CN" altLang="en-US" dirty="0">
                <a:solidFill>
                  <a:srgbClr val="17233F"/>
                </a:solidFill>
                <a:latin typeface="-apple-system"/>
              </a:rPr>
              <a:t>。</a:t>
            </a:r>
            <a:endParaRPr lang="en-US" altLang="zh-CN" dirty="0">
              <a:solidFill>
                <a:srgbClr val="17233F"/>
              </a:solidFill>
              <a:latin typeface="-apple-system"/>
            </a:endParaRPr>
          </a:p>
          <a:p>
            <a:pPr>
              <a:buFont typeface="Wingdings" panose="05000000000000000000" pitchFamily="2" charset="2"/>
              <a:buChar char="u"/>
            </a:pPr>
            <a:r>
              <a:rPr lang="en-US" altLang="zh-CN" b="1" dirty="0">
                <a:solidFill>
                  <a:srgbClr val="FF0000"/>
                </a:solidFill>
              </a:rPr>
              <a:t>MySQL Cluster CGE </a:t>
            </a:r>
            <a:endParaRPr lang="en-US" altLang="zh-CN" b="1" dirty="0">
              <a:solidFill>
                <a:srgbClr val="FF0000"/>
              </a:solidFill>
            </a:endParaRPr>
          </a:p>
          <a:p>
            <a:pPr marL="0" indent="0">
              <a:buNone/>
            </a:pPr>
            <a:r>
              <a:rPr lang="en-US" altLang="zh-CN" b="1" dirty="0">
                <a:solidFill>
                  <a:schemeClr val="accent1"/>
                </a:solidFill>
              </a:rPr>
              <a:t>     </a:t>
            </a:r>
            <a:r>
              <a:rPr lang="zh-CN" altLang="en-US" dirty="0"/>
              <a:t>高级集群版，需付费。</a:t>
            </a:r>
            <a:endParaRPr lang="en-US" altLang="zh-CN" dirty="0"/>
          </a:p>
          <a:p>
            <a:pPr>
              <a:buFont typeface="Wingdings" panose="05000000000000000000" pitchFamily="2" charset="2"/>
              <a:buChar char="u"/>
            </a:pPr>
            <a:r>
              <a:rPr lang="en-US" altLang="zh-CN" b="1" dirty="0">
                <a:solidFill>
                  <a:srgbClr val="FF0000"/>
                </a:solidFill>
              </a:rPr>
              <a:t>MySQL Workbench</a:t>
            </a:r>
            <a:r>
              <a:rPr lang="zh-CN" altLang="en-US" b="1" dirty="0">
                <a:solidFill>
                  <a:srgbClr val="FF0000"/>
                </a:solidFill>
              </a:rPr>
              <a:t>（</a:t>
            </a:r>
            <a:r>
              <a:rPr lang="en-US" altLang="zh-CN" b="1" dirty="0">
                <a:solidFill>
                  <a:srgbClr val="FF0000"/>
                </a:solidFill>
              </a:rPr>
              <a:t>GUI TOOL</a:t>
            </a:r>
            <a:r>
              <a:rPr lang="zh-CN" altLang="en-US" b="1" dirty="0">
                <a:solidFill>
                  <a:srgbClr val="FF0000"/>
                </a:solidFill>
              </a:rPr>
              <a:t>）</a:t>
            </a:r>
            <a:endParaRPr lang="en-US" altLang="zh-CN" b="1" dirty="0">
              <a:solidFill>
                <a:srgbClr val="FF0000"/>
              </a:solidFill>
            </a:endParaRPr>
          </a:p>
          <a:p>
            <a:pPr marL="0" indent="0">
              <a:buNone/>
            </a:pPr>
            <a:r>
              <a:rPr lang="en-US" altLang="zh-CN" dirty="0"/>
              <a:t>  </a:t>
            </a:r>
            <a:r>
              <a:rPr lang="zh-CN" altLang="en-US" dirty="0"/>
              <a:t>一款专为</a:t>
            </a:r>
            <a:r>
              <a:rPr lang="en-US" altLang="zh-CN" dirty="0"/>
              <a:t>MySQL</a:t>
            </a:r>
            <a:r>
              <a:rPr lang="zh-CN" altLang="en-US" dirty="0"/>
              <a:t>设计的</a:t>
            </a:r>
            <a:r>
              <a:rPr lang="en-US" altLang="zh-CN" dirty="0"/>
              <a:t>ER/</a:t>
            </a:r>
            <a:r>
              <a:rPr lang="zh-CN" altLang="en-US" dirty="0"/>
              <a:t>数据库建模工具。</a:t>
            </a:r>
            <a:r>
              <a:rPr lang="en-US" altLang="zh-CN" dirty="0"/>
              <a:t>MySQL Workbench</a:t>
            </a:r>
            <a:r>
              <a:rPr lang="zh-CN" altLang="en-US" dirty="0"/>
              <a:t>又分为两个版本，分别是社区版（</a:t>
            </a:r>
            <a:r>
              <a:rPr lang="en-US" altLang="zh-CN" dirty="0"/>
              <a:t>MySQL Workbench OSS</a:t>
            </a:r>
            <a:r>
              <a:rPr lang="zh-CN" altLang="en-US" dirty="0"/>
              <a:t>）、商用版（</a:t>
            </a:r>
            <a:r>
              <a:rPr lang="en-US" altLang="zh-CN" dirty="0"/>
              <a:t>MySQL Workbench SE</a:t>
            </a:r>
            <a:r>
              <a:rPr lang="zh-CN" altLang="en-US" dirty="0"/>
              <a:t>）。</a:t>
            </a:r>
            <a:endParaRPr lang="zh-CN" altLang="en-US" dirty="0"/>
          </a:p>
        </p:txBody>
      </p:sp>
      <p:sp>
        <p:nvSpPr>
          <p:cNvPr id="3" name="标题 2"/>
          <p:cNvSpPr>
            <a:spLocks noGrp="1"/>
          </p:cNvSpPr>
          <p:nvPr>
            <p:ph type="title"/>
          </p:nvPr>
        </p:nvSpPr>
        <p:spPr/>
        <p:txBody>
          <a:bodyPr/>
          <a:lstStyle/>
          <a:p>
            <a:r>
              <a:rPr kumimoji="1" lang="en-US" altLang="zh-CN"/>
              <a:t>MySQL</a:t>
            </a:r>
            <a:r>
              <a:rPr kumimoji="1" lang="zh-CN" altLang="en-US"/>
              <a:t>简介</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MySQL</a:t>
            </a:r>
            <a:r>
              <a:rPr kumimoji="1" lang="zh-CN" altLang="en-US"/>
              <a:t>的版本</a:t>
            </a:r>
            <a:endParaRPr kumimoji="1" lang="zh-CN" altLang="en-US" dirty="0"/>
          </a:p>
        </p:txBody>
      </p:sp>
    </p:spTree>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事务操作</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9" name="文本框 8"/>
          <p:cNvSpPr txBox="1"/>
          <p:nvPr/>
        </p:nvSpPr>
        <p:spPr>
          <a:xfrm>
            <a:off x="1456695" y="2573904"/>
            <a:ext cx="9111659" cy="304698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1</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、开启事务：</a:t>
            </a: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Start Transaction</a:t>
            </a: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任何一条</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DML</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语句</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(insert</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update</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delete)</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执行，标志事务的开启</a:t>
            </a:r>
            <a:endPar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命令：</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BEGIN </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或 </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START TRANSACTION</a:t>
            </a:r>
            <a:endPar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2</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、提交事务：</a:t>
            </a: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Commit Transaction</a:t>
            </a: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成功的结束，将所有的</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DML</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语句操作历史记录和底层硬盘数据来一次同步</a:t>
            </a:r>
            <a:endPar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命令：</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COMMIT</a:t>
            </a:r>
            <a:endPar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3</a:t>
            </a:r>
            <a:r>
              <a:rPr kumimoji="0" lang="zh-CN" altLang="en-US"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、回滚事务：</a:t>
            </a:r>
            <a:r>
              <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rPr>
              <a:t>Rollback Transaction</a:t>
            </a:r>
            <a:endPar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失败的结束，将所有的</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DML</a:t>
            </a: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语句操作历史记录全部清空</a:t>
            </a:r>
            <a:endPar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命令：</a:t>
            </a:r>
            <a:r>
              <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rPr>
              <a:t>ROLLBACK </a:t>
            </a:r>
            <a:endParaRPr kumimoji="0" lang="en-US" altLang="zh-CN" sz="1600" b="0" i="0" u="none" strike="noStrike" kern="1200" cap="none" spc="0" normalizeH="0" baseline="0" noProof="0">
              <a:ln>
                <a:noFill/>
              </a:ln>
              <a:solidFill>
                <a:srgbClr val="FF0000"/>
              </a:solidFill>
              <a:effectLst/>
              <a:uLnTx/>
              <a:uFillTx/>
              <a:latin typeface="-apple-system"/>
              <a:ea typeface="黑体" panose="02010609060101010101" pitchFamily="49" charset="-122"/>
              <a:cs typeface="+mn-cs"/>
            </a:endParaRPr>
          </a:p>
        </p:txBody>
      </p:sp>
      <p:sp>
        <p:nvSpPr>
          <p:cNvPr id="7" name="文本框 6"/>
          <p:cNvSpPr txBox="1"/>
          <p:nvPr/>
        </p:nvSpPr>
        <p:spPr>
          <a:xfrm>
            <a:off x="1553411" y="1881526"/>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的事务操作主要有以下三种：</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事务操作</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1122588" y="1848331"/>
            <a:ext cx="10298620" cy="1569660"/>
          </a:xfrm>
          <a:prstGeom prst="rect">
            <a:avLst/>
          </a:prstGeom>
          <a:noFill/>
        </p:spPr>
        <p:txBody>
          <a:bodyPr wrap="square">
            <a:spAutoFit/>
          </a:bodyPr>
          <a:lstStyle/>
          <a:p>
            <a:pPr marL="285750" marR="0" lvl="0" indent="-28575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Alibaba PuHuiTi B"/>
                <a:ea typeface="Alibaba PuHuiTi B"/>
                <a:cs typeface="+mn-cs"/>
              </a:rPr>
              <a:t>之前的所有</a:t>
            </a:r>
            <a:r>
              <a:rPr kumimoji="0" lang="en-US" altLang="zh-CN" sz="1600" b="0" i="0" u="none" strike="noStrike" kern="1200" cap="none" spc="0" normalizeH="0" baseline="0" noProof="0">
                <a:ln>
                  <a:noFill/>
                </a:ln>
                <a:solidFill>
                  <a:prstClr val="black"/>
                </a:solidFill>
                <a:effectLst/>
                <a:uLnTx/>
                <a:uFillTx/>
                <a:latin typeface="Alibaba PuHuiTi B"/>
                <a:ea typeface="Alibaba PuHuiTi B"/>
                <a:cs typeface="+mn-cs"/>
              </a:rPr>
              <a:t>SQL</a:t>
            </a:r>
            <a:r>
              <a:rPr kumimoji="0" lang="zh-CN" altLang="en-US" sz="1600" b="0" i="0" u="none" strike="noStrike" kern="1200" cap="none" spc="0" normalizeH="0" baseline="0" noProof="0">
                <a:ln>
                  <a:noFill/>
                </a:ln>
                <a:solidFill>
                  <a:prstClr val="black"/>
                </a:solidFill>
                <a:effectLst/>
                <a:uLnTx/>
                <a:uFillTx/>
                <a:latin typeface="Alibaba PuHuiTi B"/>
                <a:ea typeface="Alibaba PuHuiTi B"/>
                <a:cs typeface="+mn-cs"/>
              </a:rPr>
              <a:t>操作其实也有事务，只是</a:t>
            </a:r>
            <a:r>
              <a:rPr kumimoji="0" lang="en-US" altLang="zh-CN" sz="1600" b="0" i="0" u="none" strike="noStrike" kern="1200" cap="none" spc="0" normalizeH="0" baseline="0" noProof="0">
                <a:ln>
                  <a:noFill/>
                </a:ln>
                <a:solidFill>
                  <a:prstClr val="black"/>
                </a:solidFill>
                <a:effectLst/>
                <a:uLnTx/>
                <a:uFillTx/>
                <a:latin typeface="Alibaba PuHuiTi B"/>
                <a:ea typeface="Alibaba PuHuiTi B"/>
                <a:cs typeface="+mn-cs"/>
              </a:rPr>
              <a:t>MySQL</a:t>
            </a:r>
            <a:r>
              <a:rPr kumimoji="0" lang="zh-CN" altLang="en-US" sz="1600" b="0" i="0" u="none" strike="noStrike" kern="1200" cap="none" spc="0" normalizeH="0" baseline="0" noProof="0">
                <a:ln>
                  <a:noFill/>
                </a:ln>
                <a:solidFill>
                  <a:prstClr val="black"/>
                </a:solidFill>
                <a:effectLst/>
                <a:uLnTx/>
                <a:uFillTx/>
                <a:latin typeface="Alibaba PuHuiTi B"/>
                <a:ea typeface="Alibaba PuHuiTi B"/>
                <a:cs typeface="+mn-cs"/>
              </a:rPr>
              <a:t>自动帮我们完成的，每执行一条</a:t>
            </a:r>
            <a:r>
              <a:rPr kumimoji="0" lang="en-US" altLang="zh-CN" sz="1600" b="0" i="0" u="none" strike="noStrike" kern="1200" cap="none" spc="0" normalizeH="0" baseline="0" noProof="0">
                <a:ln>
                  <a:noFill/>
                </a:ln>
                <a:solidFill>
                  <a:prstClr val="black"/>
                </a:solidFill>
                <a:effectLst/>
                <a:uLnTx/>
                <a:uFillTx/>
                <a:latin typeface="Alibaba PuHuiTi B"/>
                <a:ea typeface="Alibaba PuHuiTi B"/>
                <a:cs typeface="+mn-cs"/>
              </a:rPr>
              <a:t>SQL</a:t>
            </a:r>
            <a:r>
              <a:rPr kumimoji="0" lang="zh-CN" altLang="en-US" sz="1600" b="0" i="0" u="none" strike="noStrike" kern="1200" cap="none" spc="0" normalizeH="0" baseline="0" noProof="0">
                <a:ln>
                  <a:noFill/>
                </a:ln>
                <a:solidFill>
                  <a:prstClr val="black"/>
                </a:solidFill>
                <a:effectLst/>
                <a:uLnTx/>
                <a:uFillTx/>
                <a:latin typeface="Alibaba PuHuiTi B"/>
                <a:ea typeface="Alibaba PuHuiTi B"/>
                <a:cs typeface="+mn-cs"/>
              </a:rPr>
              <a:t>时</a:t>
            </a:r>
            <a:r>
              <a:rPr kumimoji="0" lang="en-US" altLang="zh-CN" sz="1600" b="0" i="0" u="none" strike="noStrike" kern="1200" cap="none" spc="0" normalizeH="0" baseline="0" noProof="0">
                <a:ln>
                  <a:noFill/>
                </a:ln>
                <a:solidFill>
                  <a:prstClr val="black"/>
                </a:solidFill>
                <a:effectLst/>
                <a:uLnTx/>
                <a:uFillTx/>
                <a:latin typeface="Alibaba PuHuiTi B"/>
                <a:ea typeface="Alibaba PuHuiTi B"/>
                <a:cs typeface="+mn-cs"/>
              </a:rPr>
              <a:t>MySQL</a:t>
            </a:r>
            <a:r>
              <a:rPr kumimoji="0" lang="zh-CN" altLang="en-US" sz="1600" b="0" i="0" u="none" strike="noStrike" kern="1200" cap="none" spc="0" normalizeH="0" baseline="0" noProof="0">
                <a:ln>
                  <a:noFill/>
                </a:ln>
                <a:solidFill>
                  <a:prstClr val="black"/>
                </a:solidFill>
                <a:effectLst/>
                <a:uLnTx/>
                <a:uFillTx/>
                <a:latin typeface="Alibaba PuHuiTi B"/>
                <a:ea typeface="Alibaba PuHuiTi B"/>
                <a:cs typeface="+mn-cs"/>
              </a:rPr>
              <a:t>就帮我们自动提交事务，因此如果想要手动控制事务，则必须关闭</a:t>
            </a:r>
            <a:r>
              <a:rPr kumimoji="0" lang="en-US" altLang="zh-CN" sz="1600" b="0" i="0" u="none" strike="noStrike" kern="1200" cap="none" spc="0" normalizeH="0" baseline="0" noProof="0">
                <a:ln>
                  <a:noFill/>
                </a:ln>
                <a:solidFill>
                  <a:prstClr val="black"/>
                </a:solidFill>
                <a:effectLst/>
                <a:uLnTx/>
                <a:uFillTx/>
                <a:latin typeface="Alibaba PuHuiTi B"/>
                <a:ea typeface="Alibaba PuHuiTi B"/>
                <a:cs typeface="+mn-cs"/>
              </a:rPr>
              <a:t>MySQL</a:t>
            </a:r>
            <a:r>
              <a:rPr kumimoji="0" lang="zh-CN" altLang="en-US" sz="1600" b="0" i="0" u="none" strike="noStrike" kern="1200" cap="none" spc="0" normalizeH="0" baseline="0" noProof="0">
                <a:ln>
                  <a:noFill/>
                </a:ln>
                <a:solidFill>
                  <a:prstClr val="black"/>
                </a:solidFill>
                <a:effectLst/>
                <a:uLnTx/>
                <a:uFillTx/>
                <a:latin typeface="Alibaba PuHuiTi B"/>
                <a:ea typeface="Alibaba PuHuiTi B"/>
                <a:cs typeface="+mn-cs"/>
              </a:rPr>
              <a:t>的事务自动提交。</a:t>
            </a:r>
            <a:endParaRPr kumimoji="0" lang="en-US" altLang="zh-CN" sz="1600" b="0" i="0" u="none" strike="noStrike" kern="1200" cap="none" spc="0" normalizeH="0" baseline="0" noProof="0">
              <a:ln>
                <a:noFill/>
              </a:ln>
              <a:solidFill>
                <a:prstClr val="black"/>
              </a:solidFill>
              <a:effectLst/>
              <a:uLnTx/>
              <a:uFillTx/>
              <a:latin typeface="Alibaba PuHuiTi B"/>
              <a:ea typeface="Alibaba PuHuiTi B"/>
              <a:cs typeface="+mn-cs"/>
            </a:endParaRPr>
          </a:p>
          <a:p>
            <a:pPr marL="285750" marR="0" lvl="0" indent="-28575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endParaRPr kumimoji="0" lang="en-US" altLang="zh-CN" sz="1600" b="0" i="0" u="none" strike="noStrike" kern="1200" cap="none" spc="0" normalizeH="0" baseline="0" noProof="0">
              <a:ln>
                <a:noFill/>
              </a:ln>
              <a:solidFill>
                <a:prstClr val="black"/>
              </a:solidFill>
              <a:effectLst/>
              <a:uLnTx/>
              <a:uFillTx/>
              <a:latin typeface="Alibaba PuHuiTi B"/>
              <a:ea typeface="Alibaba PuHuiTi B"/>
              <a:cs typeface="+mn-cs"/>
            </a:endParaRPr>
          </a:p>
          <a:p>
            <a:pPr marL="285750" marR="0" lvl="0" indent="-285750" algn="l" defTabSz="914400" rtl="0" eaLnBrk="1" fontAlgn="auto" latinLnBrk="1"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Alibaba PuHuiTi B"/>
                <a:ea typeface="Alibaba PuHuiTi B"/>
                <a:cs typeface="+mn-cs"/>
              </a:rPr>
              <a:t>在</a:t>
            </a:r>
            <a:r>
              <a:rPr kumimoji="0" lang="en-US" altLang="zh-CN" sz="1600" b="0" i="0" u="none" strike="noStrike" kern="1200" cap="none" spc="0" normalizeH="0" baseline="0" noProof="0">
                <a:ln>
                  <a:noFill/>
                </a:ln>
                <a:solidFill>
                  <a:prstClr val="black"/>
                </a:solidFill>
                <a:effectLst/>
                <a:uLnTx/>
                <a:uFillTx/>
                <a:latin typeface="Alibaba PuHuiTi B"/>
                <a:ea typeface="Alibaba PuHuiTi B"/>
                <a:cs typeface="+mn-cs"/>
              </a:rPr>
              <a:t>MySQL</a:t>
            </a:r>
            <a:r>
              <a:rPr kumimoji="0" lang="zh-CN" altLang="en-US" sz="1600" b="0" i="0" u="none" strike="noStrike" kern="1200" cap="none" spc="0" normalizeH="0" baseline="0" noProof="0">
                <a:ln>
                  <a:noFill/>
                </a:ln>
                <a:solidFill>
                  <a:prstClr val="black"/>
                </a:solidFill>
                <a:effectLst/>
                <a:uLnTx/>
                <a:uFillTx/>
                <a:latin typeface="Alibaba PuHuiTi B"/>
                <a:ea typeface="Alibaba PuHuiTi B"/>
                <a:cs typeface="+mn-cs"/>
              </a:rPr>
              <a:t>中</a:t>
            </a:r>
            <a:r>
              <a:rPr kumimoji="0" lang="zh-CN" altLang="en-US" sz="1600" b="0" i="0" u="none" strike="noStrike" kern="1200" cap="none" spc="0" normalizeH="0" baseline="0" noProof="0">
                <a:ln>
                  <a:noFill/>
                </a:ln>
                <a:solidFill>
                  <a:srgbClr val="333333"/>
                </a:solidFill>
                <a:effectLst/>
                <a:uLnTx/>
                <a:uFillTx/>
                <a:latin typeface="Alibaba PuHuiTi B"/>
                <a:ea typeface="Alibaba PuHuiTi B"/>
                <a:cs typeface="+mn-cs"/>
              </a:rPr>
              <a:t>直接用 </a:t>
            </a:r>
            <a:r>
              <a:rPr kumimoji="0" lang="en-US" altLang="zh-CN" sz="1600" b="0" i="0" u="none" strike="noStrike" kern="1200" cap="none" spc="0" normalizeH="0" baseline="0" noProof="0">
                <a:ln>
                  <a:noFill/>
                </a:ln>
                <a:solidFill>
                  <a:srgbClr val="333333"/>
                </a:solidFill>
                <a:effectLst/>
                <a:uLnTx/>
                <a:uFillTx/>
                <a:latin typeface="Alibaba PuHuiTi B"/>
                <a:ea typeface="Alibaba PuHuiTi B"/>
                <a:cs typeface="+mn-cs"/>
              </a:rPr>
              <a:t>SET </a:t>
            </a:r>
            <a:r>
              <a:rPr kumimoji="0" lang="zh-CN" altLang="en-US" sz="1600" b="0" i="0" u="none" strike="noStrike" kern="1200" cap="none" spc="0" normalizeH="0" baseline="0" noProof="0">
                <a:ln>
                  <a:noFill/>
                </a:ln>
                <a:solidFill>
                  <a:srgbClr val="333333"/>
                </a:solidFill>
                <a:effectLst/>
                <a:uLnTx/>
                <a:uFillTx/>
                <a:latin typeface="Alibaba PuHuiTi B"/>
                <a:ea typeface="Alibaba PuHuiTi B"/>
                <a:cs typeface="+mn-cs"/>
              </a:rPr>
              <a:t>来改变 </a:t>
            </a:r>
            <a:r>
              <a:rPr kumimoji="0" lang="en-US" altLang="zh-CN" sz="1600" b="0" i="0" u="none" strike="noStrike" kern="1200" cap="none" spc="0" normalizeH="0" baseline="0" noProof="0">
                <a:ln>
                  <a:noFill/>
                </a:ln>
                <a:solidFill>
                  <a:srgbClr val="333333"/>
                </a:solidFill>
                <a:effectLst/>
                <a:uLnTx/>
                <a:uFillTx/>
                <a:latin typeface="Alibaba PuHuiTi B"/>
                <a:ea typeface="Alibaba PuHuiTi B"/>
                <a:cs typeface="+mn-cs"/>
              </a:rPr>
              <a:t>MySQL </a:t>
            </a:r>
            <a:r>
              <a:rPr kumimoji="0" lang="zh-CN" altLang="en-US" sz="1600" b="0" i="0" u="none" strike="noStrike" kern="1200" cap="none" spc="0" normalizeH="0" baseline="0" noProof="0">
                <a:ln>
                  <a:noFill/>
                </a:ln>
                <a:solidFill>
                  <a:srgbClr val="333333"/>
                </a:solidFill>
                <a:effectLst/>
                <a:uLnTx/>
                <a:uFillTx/>
                <a:latin typeface="Alibaba PuHuiTi B"/>
                <a:ea typeface="Alibaba PuHuiTi B"/>
                <a:cs typeface="+mn-cs"/>
              </a:rPr>
              <a:t>的自动提交模式</a:t>
            </a:r>
            <a:r>
              <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cs typeface="+mn-cs"/>
              </a:rPr>
              <a:t>:</a:t>
            </a:r>
            <a:endParaRPr kumimoji="0" lang="en-US" altLang="zh-CN" sz="1600" b="0" i="0" u="none" strike="noStrike" kern="1200" cap="none" spc="0" normalizeH="0" baseline="0" noProof="0">
              <a:ln>
                <a:noFill/>
              </a:ln>
              <a:solidFill>
                <a:srgbClr val="333333"/>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apple-system"/>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1419956" y="3440010"/>
            <a:ext cx="6774473" cy="64633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autocommit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0</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禁止自动提交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autocommit</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1</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开</a:t>
            </a:r>
            <a:r>
              <a:rPr kumimoji="0" lang="zh-CN" altLang="en-US"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启</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自动提交 </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事务操作</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1173771" y="2019845"/>
            <a:ext cx="9420960" cy="386220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database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not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mydb12_transcation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mydb12_transcation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创建账户表</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account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id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账户</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id</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账户名</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money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double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金额</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插入数据</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account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'zhangsan'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account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'lisi'</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1000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事务操作</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1173771" y="2019845"/>
            <a:ext cx="8840667" cy="4247317"/>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设置</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MySQL</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的事务为手动提交</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关闭自动提交</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@@autocommit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autocommit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模拟账户转账</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开启事务</a:t>
            </a:r>
            <a:r>
              <a:rPr kumimoji="0" lang="zh-CN" altLang="zh-CN" sz="18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begin</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update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account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money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money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200</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'zhangsan'</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update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account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money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money</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200</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'lisi'</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提交事务</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commit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如果转账中的任何一条出现问题，则回滚事务</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rollback</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事务的特性</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pic>
        <p:nvPicPr>
          <p:cNvPr id="4" name="图片 3"/>
          <p:cNvPicPr>
            <a:picLocks noChangeAspect="1"/>
          </p:cNvPicPr>
          <p:nvPr/>
        </p:nvPicPr>
        <p:blipFill>
          <a:blip r:embed="rId1"/>
          <a:stretch>
            <a:fillRect/>
          </a:stretch>
        </p:blipFill>
        <p:spPr>
          <a:xfrm>
            <a:off x="1943100" y="1984822"/>
            <a:ext cx="7461198" cy="3973145"/>
          </a:xfrm>
          <a:prstGeom prst="rect">
            <a:avLst/>
          </a:prstGeom>
        </p:spPr>
      </p:pic>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事务的隔离级别</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9" name="文本框 8"/>
          <p:cNvSpPr txBox="1"/>
          <p:nvPr/>
        </p:nvSpPr>
        <p:spPr>
          <a:xfrm>
            <a:off x="958139" y="1911916"/>
            <a:ext cx="10797177"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333333"/>
                </a:solidFill>
                <a:effectLst/>
                <a:uLnTx/>
                <a:uFillTx/>
                <a:latin typeface="Arial" panose="020B0604020202020204" pitchFamily="34" charset="0"/>
                <a:ea typeface="黑体" panose="02010609060101010101" pitchFamily="49" charset="-122"/>
                <a:cs typeface="+mn-cs"/>
              </a:rPr>
              <a:t>Isolate</a:t>
            </a:r>
            <a:r>
              <a:rPr kumimoji="0" lang="zh-CN" altLang="en-US" sz="1800" b="0" i="0" u="none" strike="noStrike" kern="1200" cap="none" spc="0" normalizeH="0" baseline="0" noProof="0">
                <a:ln>
                  <a:noFill/>
                </a:ln>
                <a:solidFill>
                  <a:srgbClr val="333333"/>
                </a:solidFill>
                <a:effectLst/>
                <a:uLnTx/>
                <a:uFillTx/>
                <a:latin typeface="Arial" panose="020B0604020202020204" pitchFamily="34" charset="0"/>
                <a:ea typeface="黑体" panose="02010609060101010101" pitchFamily="49" charset="-122"/>
                <a:cs typeface="+mn-cs"/>
              </a:rPr>
              <a:t>，顾名思义就是将事务与另一个事务隔离开，为什么要隔离呢？如果一个事务正在操作的数据被另一个事务修改或删除了，最后的执行结果可能无法达到预期。如果没有隔离性还会导致其他问题。</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8" name="图片 7"/>
          <p:cNvPicPr>
            <a:picLocks noChangeAspect="1"/>
          </p:cNvPicPr>
          <p:nvPr/>
        </p:nvPicPr>
        <p:blipFill>
          <a:blip r:embed="rId1"/>
          <a:stretch>
            <a:fillRect/>
          </a:stretch>
        </p:blipFill>
        <p:spPr>
          <a:xfrm>
            <a:off x="3075780" y="2875779"/>
            <a:ext cx="5811837" cy="3275618"/>
          </a:xfrm>
          <a:prstGeom prst="rect">
            <a:avLst/>
          </a:prstGeom>
        </p:spPr>
      </p:pic>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事务的隔离级别</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pic>
        <p:nvPicPr>
          <p:cNvPr id="3" name="图片 2"/>
          <p:cNvPicPr>
            <a:picLocks noChangeAspect="1"/>
          </p:cNvPicPr>
          <p:nvPr/>
        </p:nvPicPr>
        <p:blipFill>
          <a:blip r:embed="rId1"/>
          <a:stretch>
            <a:fillRect/>
          </a:stretch>
        </p:blipFill>
        <p:spPr>
          <a:xfrm>
            <a:off x="1668899" y="2647274"/>
            <a:ext cx="7823322" cy="2090989"/>
          </a:xfrm>
          <a:prstGeom prst="rect">
            <a:avLst/>
          </a:prstGeom>
        </p:spPr>
      </p:pic>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事务的隔离级别</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961136" y="1967061"/>
            <a:ext cx="8851079" cy="3539430"/>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rPr>
              <a:t>读未提交</a:t>
            </a:r>
            <a:r>
              <a:rPr kumimoji="0" lang="en-US" altLang="zh-CN"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rPr>
              <a:t>(Read uncommitted)</a:t>
            </a:r>
            <a:endParaRPr kumimoji="0" lang="en-US" altLang="zh-CN"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一个事务可以读取另一个未提交事务的数据，最低级别，任何情况都无法保证</a:t>
            </a:r>
            <a:r>
              <a:rPr kumimoji="0" lang="en-US" altLang="zh-CN"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a:t>
            </a:r>
            <a:r>
              <a:rPr kumimoji="0" lang="zh-CN" altLang="en-US" sz="1600" b="0" i="0" u="none" strike="noStrike" kern="1200" cap="none" spc="0" normalizeH="0" baseline="0" noProof="0">
                <a:ln>
                  <a:noFill/>
                </a:ln>
                <a:solidFill>
                  <a:srgbClr val="000000"/>
                </a:solidFill>
                <a:effectLst/>
                <a:highlight>
                  <a:srgbClr val="FFFF00"/>
                </a:highlight>
                <a:uLnTx/>
                <a:uFillTx/>
                <a:latin typeface="Verdana" panose="020B0604030504040204" pitchFamily="34" charset="0"/>
                <a:ea typeface="黑体" panose="02010609060101010101" pitchFamily="49" charset="-122"/>
                <a:cs typeface="+mn-cs"/>
              </a:rPr>
              <a:t>会造成脏读</a:t>
            </a:r>
            <a:r>
              <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a:t>
            </a:r>
            <a:endPar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　　　　</a:t>
            </a:r>
            <a:endPar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rPr>
              <a:t>读已提交</a:t>
            </a:r>
            <a:r>
              <a:rPr kumimoji="0" lang="en-US" altLang="zh-CN"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rPr>
              <a:t>(Read committed)</a:t>
            </a:r>
            <a:endParaRPr kumimoji="0" lang="en-US" altLang="zh-CN"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一个事务要等另一个事务提交后才能读取数据，可避免脏读的发生，</a:t>
            </a:r>
            <a:r>
              <a:rPr kumimoji="0" lang="zh-CN" altLang="en-US" sz="1600" b="0" i="0" u="none" strike="noStrike" kern="1200" cap="none" spc="0" normalizeH="0" baseline="0" noProof="0">
                <a:ln>
                  <a:noFill/>
                </a:ln>
                <a:solidFill>
                  <a:srgbClr val="000000"/>
                </a:solidFill>
                <a:effectLst/>
                <a:highlight>
                  <a:srgbClr val="FFFF00"/>
                </a:highlight>
                <a:uLnTx/>
                <a:uFillTx/>
                <a:latin typeface="Verdana" panose="020B0604030504040204" pitchFamily="34" charset="0"/>
                <a:ea typeface="黑体" panose="02010609060101010101" pitchFamily="49" charset="-122"/>
                <a:cs typeface="+mn-cs"/>
              </a:rPr>
              <a:t>会造成不可重复读</a:t>
            </a:r>
            <a:r>
              <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a:t>
            </a:r>
            <a:endParaRPr kumimoji="0" lang="en-US" altLang="zh-CN"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rPr>
              <a:t>可重复读</a:t>
            </a:r>
            <a:r>
              <a:rPr kumimoji="0" lang="en-US" altLang="zh-CN"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rPr>
              <a:t>(Repeatable read)</a:t>
            </a:r>
            <a:endParaRPr kumimoji="0" lang="en-US" altLang="zh-CN"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就是在开始读取数据（事务开启）时，不再允许修改操作，可避免脏读、不可重复读的发生，</a:t>
            </a:r>
            <a:r>
              <a:rPr kumimoji="0" lang="zh-CN" altLang="en-US" sz="1600" b="0" i="0" u="none" strike="noStrike" kern="1200" cap="none" spc="0" normalizeH="0" baseline="0" noProof="0">
                <a:ln>
                  <a:noFill/>
                </a:ln>
                <a:solidFill>
                  <a:srgbClr val="000000"/>
                </a:solidFill>
                <a:effectLst/>
                <a:highlight>
                  <a:srgbClr val="FFFF00"/>
                </a:highlight>
                <a:uLnTx/>
                <a:uFillTx/>
                <a:latin typeface="Verdana" panose="020B0604030504040204" pitchFamily="34" charset="0"/>
                <a:ea typeface="黑体" panose="02010609060101010101" pitchFamily="49" charset="-122"/>
                <a:cs typeface="+mn-cs"/>
              </a:rPr>
              <a:t>但是会造成幻读。</a:t>
            </a:r>
            <a:endParaRPr kumimoji="0" lang="en-US" altLang="zh-CN" sz="1600" b="0" i="0" u="none" strike="noStrike" kern="1200" cap="none" spc="0" normalizeH="0" baseline="0" noProof="0">
              <a:ln>
                <a:noFill/>
              </a:ln>
              <a:solidFill>
                <a:srgbClr val="000000"/>
              </a:solidFill>
              <a:effectLst/>
              <a:highlight>
                <a:srgbClr val="FFFF00"/>
              </a:highlight>
              <a:uLnTx/>
              <a:uFillTx/>
              <a:latin typeface="Verdana" panose="020B0604030504040204" pitchFamily="34"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rPr>
              <a:t>串行</a:t>
            </a:r>
            <a:r>
              <a:rPr kumimoji="0" lang="en-US" altLang="zh-CN"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rPr>
              <a:t>(Serializable)</a:t>
            </a:r>
            <a:endParaRPr kumimoji="0" lang="en-US" altLang="zh-CN"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FF0000"/>
                </a:solidFill>
                <a:effectLst/>
                <a:uLnTx/>
                <a:uFillTx/>
                <a:latin typeface="Verdana" panose="020B0604030504040204" pitchFamily="34"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是最高的事务隔离级别，在该级别下，事务串行化顺序执行，可以避免脏读、不可重复读与幻读。但是这种事务隔离级别效率低下，比较耗数据库性能，一般不使用。</a:t>
            </a:r>
            <a:endPar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rPr>
              <a:t>　　　</a:t>
            </a:r>
            <a:endParaRPr kumimoji="0" lang="zh-CN" altLang="en-US" sz="1600" b="0" i="0" u="none" strike="noStrike" kern="1200" cap="none" spc="0" normalizeH="0" baseline="0" noProof="0">
              <a:ln>
                <a:noFill/>
              </a:ln>
              <a:solidFill>
                <a:srgbClr val="000000"/>
              </a:solidFill>
              <a:effectLst/>
              <a:uLnTx/>
              <a:uFillTx/>
              <a:latin typeface="Verdana" panose="020B0604030504040204" pitchFamily="34" charset="0"/>
              <a:ea typeface="黑体" panose="02010609060101010101" pitchFamily="49" charset="-122"/>
              <a:cs typeface="+mn-cs"/>
            </a:endParaRPr>
          </a:p>
        </p:txBody>
      </p:sp>
      <p:sp>
        <p:nvSpPr>
          <p:cNvPr id="8" name="文本框 7"/>
          <p:cNvSpPr txBox="1"/>
          <p:nvPr/>
        </p:nvSpPr>
        <p:spPr>
          <a:xfrm>
            <a:off x="1066643" y="5401085"/>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highlight>
                  <a:srgbClr val="FFFF00"/>
                </a:highlight>
                <a:uLnTx/>
                <a:uFillTx/>
                <a:latin typeface="Verdana" panose="020B0604030504040204" pitchFamily="34" charset="0"/>
                <a:ea typeface="黑体" panose="02010609060101010101" pitchFamily="49" charset="-122"/>
                <a:cs typeface="+mn-cs"/>
              </a:rPr>
              <a:t>Mysql</a:t>
            </a:r>
            <a:r>
              <a:rPr kumimoji="0" lang="zh-CN" altLang="en-US" sz="1800" b="0" i="0" u="none" strike="noStrike" kern="1200" cap="none" spc="0" normalizeH="0" baseline="0" noProof="0">
                <a:ln>
                  <a:noFill/>
                </a:ln>
                <a:solidFill>
                  <a:srgbClr val="000000"/>
                </a:solidFill>
                <a:effectLst/>
                <a:highlight>
                  <a:srgbClr val="FFFF00"/>
                </a:highlight>
                <a:uLnTx/>
                <a:uFillTx/>
                <a:latin typeface="Verdana" panose="020B0604030504040204" pitchFamily="34" charset="0"/>
                <a:ea typeface="黑体" panose="02010609060101010101" pitchFamily="49" charset="-122"/>
                <a:cs typeface="+mn-cs"/>
              </a:rPr>
              <a:t>的默认隔离级别是</a:t>
            </a:r>
            <a:r>
              <a:rPr kumimoji="0" lang="en-US" altLang="zh-CN" sz="1800" b="0" i="0" u="none" strike="noStrike" kern="1200" cap="none" spc="0" normalizeH="0" baseline="0" noProof="0">
                <a:ln>
                  <a:noFill/>
                </a:ln>
                <a:solidFill>
                  <a:srgbClr val="000000"/>
                </a:solidFill>
                <a:effectLst/>
                <a:highlight>
                  <a:srgbClr val="FFFF00"/>
                </a:highlight>
                <a:uLnTx/>
                <a:uFillTx/>
                <a:latin typeface="Verdana" panose="020B0604030504040204" pitchFamily="34" charset="0"/>
                <a:ea typeface="黑体" panose="02010609060101010101" pitchFamily="49" charset="-122"/>
                <a:cs typeface="+mn-cs"/>
              </a:rPr>
              <a:t>Repeatable read</a:t>
            </a:r>
            <a:r>
              <a:rPr kumimoji="0" lang="zh-CN" altLang="en-US" sz="1800" b="0" i="0" u="none" strike="noStrike" kern="1200" cap="none" spc="0" normalizeH="0" baseline="0" noProof="0">
                <a:ln>
                  <a:noFill/>
                </a:ln>
                <a:solidFill>
                  <a:srgbClr val="000000"/>
                </a:solidFill>
                <a:effectLst/>
                <a:highlight>
                  <a:srgbClr val="FFFF00"/>
                </a:highlight>
                <a:uLnTx/>
                <a:uFillTx/>
                <a:latin typeface="Verdana" panose="020B0604030504040204" pitchFamily="34" charset="0"/>
                <a:ea typeface="黑体" panose="02010609060101010101" pitchFamily="49" charset="-122"/>
                <a:cs typeface="+mn-cs"/>
              </a:rPr>
              <a:t>。</a:t>
            </a:r>
            <a:endParaRPr kumimoji="0" lang="zh-CN" altLang="en-US" sz="1800" b="0" i="0" u="none" strike="noStrike" kern="1200" cap="none" spc="0" normalizeH="0" baseline="0" noProof="0">
              <a:ln>
                <a:noFill/>
              </a:ln>
              <a:solidFill>
                <a:prstClr val="black"/>
              </a:solidFill>
              <a:effectLst/>
              <a:highlight>
                <a:srgbClr val="FFFF00"/>
              </a:highlight>
              <a:uLnTx/>
              <a:uFillTx/>
              <a:latin typeface="Calibri" panose="020F0502020204030204"/>
              <a:ea typeface="黑体" panose="02010609060101010101" pitchFamily="49" charset="-122"/>
              <a:cs typeface="+mn-cs"/>
            </a:endParaRPr>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事务的隔离级别</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397091" y="2098108"/>
            <a:ext cx="7126787" cy="312713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的事务</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事务的隔离级别</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操作</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721200" y="1703155"/>
            <a:ext cx="10594500" cy="480131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查看隔离级别</a:t>
            </a:r>
            <a:r>
              <a:rPr kumimoji="0" lang="zh-CN" altLang="zh-CN" sz="16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show variables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like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'%isolation%’</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设置隔离级别</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set session transaction isolation level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级别字符串</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级别字符串：</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read uncommitted</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read committed</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repeatable read</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serializable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设置</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read uncommitted</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session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transaction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isolation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level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read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uncommitted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设置</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read committed</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session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transaction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isolation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level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read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committed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设置</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repeatable read</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session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transaction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isolation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level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repeatable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read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设置</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serializable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session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transaction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isolation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level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serializable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10880" y="1457271"/>
            <a:ext cx="10845579" cy="4764395"/>
          </a:xfrm>
        </p:spPr>
        <p:txBody>
          <a:bodyPr/>
          <a:lstStyle/>
          <a:p>
            <a:pPr marL="0" indent="0" algn="l">
              <a:buNone/>
            </a:pPr>
            <a:r>
              <a:rPr lang="en-US" altLang="zh-CN"/>
              <a:t>MySQL</a:t>
            </a:r>
            <a:r>
              <a:rPr lang="zh-CN" altLang="en-US"/>
              <a:t>的命名机制使用由</a:t>
            </a:r>
            <a:r>
              <a:rPr lang="en-US" altLang="zh-CN"/>
              <a:t>3</a:t>
            </a:r>
            <a:r>
              <a:rPr lang="zh-CN" altLang="en-US"/>
              <a:t>个数字和一个后缀组成的版本号。例如，像</a:t>
            </a:r>
            <a:r>
              <a:rPr lang="en-US" altLang="zh-CN"/>
              <a:t>mysql-8.0.26</a:t>
            </a:r>
            <a:r>
              <a:rPr lang="zh-CN" altLang="en-US"/>
              <a:t>的版本号这样解释：、</a:t>
            </a:r>
            <a:endParaRPr lang="en-US" altLang="zh-CN"/>
          </a:p>
          <a:p>
            <a:pPr marL="0" indent="0" algn="l">
              <a:buNone/>
            </a:pPr>
            <a:r>
              <a:rPr lang="zh-CN" altLang="en-US"/>
              <a:t> 第</a:t>
            </a:r>
            <a:r>
              <a:rPr lang="en-US" altLang="zh-CN"/>
              <a:t>1</a:t>
            </a:r>
            <a:r>
              <a:rPr lang="zh-CN" altLang="en-US"/>
              <a:t>个数字</a:t>
            </a:r>
            <a:r>
              <a:rPr lang="en-US" altLang="zh-CN"/>
              <a:t>(8)</a:t>
            </a:r>
            <a:r>
              <a:rPr lang="zh-CN" altLang="en-US"/>
              <a:t>是主版本号，描述了文件格式。所有版本</a:t>
            </a:r>
            <a:r>
              <a:rPr lang="en-US" altLang="zh-CN"/>
              <a:t>5</a:t>
            </a:r>
            <a:r>
              <a:rPr lang="zh-CN" altLang="en-US"/>
              <a:t>的发行都有相同的文件格式。</a:t>
            </a:r>
            <a:endParaRPr lang="en-US" altLang="zh-CN"/>
          </a:p>
          <a:p>
            <a:pPr marL="0" indent="0" algn="l">
              <a:buNone/>
            </a:pPr>
            <a:r>
              <a:rPr lang="zh-CN" altLang="en-US"/>
              <a:t> 第</a:t>
            </a:r>
            <a:r>
              <a:rPr lang="en-US" altLang="zh-CN"/>
              <a:t>2</a:t>
            </a:r>
            <a:r>
              <a:rPr lang="zh-CN" altLang="en-US"/>
              <a:t>个数字</a:t>
            </a:r>
            <a:r>
              <a:rPr lang="en-US" altLang="zh-CN"/>
              <a:t>(0)</a:t>
            </a:r>
            <a:r>
              <a:rPr lang="zh-CN" altLang="en-US"/>
              <a:t>是发行级别。主版本号和发行级别组合到一起便构成了发行序列号。</a:t>
            </a:r>
            <a:endParaRPr lang="en-US" altLang="zh-CN"/>
          </a:p>
          <a:p>
            <a:pPr marL="0" indent="0" algn="l">
              <a:buNone/>
            </a:pPr>
            <a:r>
              <a:rPr lang="zh-CN" altLang="en-US"/>
              <a:t> 第</a:t>
            </a:r>
            <a:r>
              <a:rPr lang="en-US" altLang="zh-CN"/>
              <a:t>3</a:t>
            </a:r>
            <a:r>
              <a:rPr lang="zh-CN" altLang="en-US"/>
              <a:t>个数字</a:t>
            </a:r>
            <a:r>
              <a:rPr lang="en-US" altLang="zh-CN"/>
              <a:t>(26)</a:t>
            </a:r>
            <a:r>
              <a:rPr lang="zh-CN" altLang="en-US"/>
              <a:t>是在此发行系列的版本号，随每个新分发版递增。</a:t>
            </a:r>
            <a:endParaRPr lang="en-US" altLang="zh-CN"/>
          </a:p>
          <a:p>
            <a:pPr marL="0" indent="0" algn="l">
              <a:buNone/>
            </a:pPr>
            <a:endParaRPr lang="en-US" altLang="zh-CN"/>
          </a:p>
          <a:p>
            <a:pPr marL="0" indent="0">
              <a:buNone/>
            </a:pPr>
            <a:r>
              <a:rPr lang="zh-CN" altLang="zh-CN" sz="1600">
                <a:solidFill>
                  <a:srgbClr val="FF0000"/>
                </a:solidFill>
              </a:rPr>
              <a:t>目前，</a:t>
            </a:r>
            <a:r>
              <a:rPr lang="en-US" altLang="zh-CN" sz="1600">
                <a:solidFill>
                  <a:srgbClr val="FF0000"/>
                </a:solidFill>
              </a:rPr>
              <a:t>My SQL</a:t>
            </a:r>
            <a:r>
              <a:rPr lang="zh-CN" altLang="zh-CN" sz="1600">
                <a:solidFill>
                  <a:srgbClr val="FF0000"/>
                </a:solidFill>
              </a:rPr>
              <a:t>的最新版本为</a:t>
            </a:r>
            <a:r>
              <a:rPr lang="en-US" altLang="zh-CN" sz="1600">
                <a:solidFill>
                  <a:srgbClr val="FF0000"/>
                </a:solidFill>
              </a:rPr>
              <a:t>MySQL 8.0</a:t>
            </a:r>
            <a:r>
              <a:rPr lang="zh-CN" altLang="zh-CN" sz="1600">
                <a:solidFill>
                  <a:srgbClr val="FF0000"/>
                </a:solidFill>
              </a:rPr>
              <a:t>。</a:t>
            </a:r>
            <a:endParaRPr lang="zh-CN" altLang="zh-CN" sz="1600">
              <a:solidFill>
                <a:srgbClr val="FF0000"/>
              </a:solidFill>
            </a:endParaRPr>
          </a:p>
          <a:p>
            <a:pPr marL="0" indent="0" algn="l">
              <a:buNone/>
            </a:pPr>
            <a:endParaRPr lang="zh-CN" altLang="en-US"/>
          </a:p>
        </p:txBody>
      </p:sp>
      <p:sp>
        <p:nvSpPr>
          <p:cNvPr id="3" name="标题 2"/>
          <p:cNvSpPr>
            <a:spLocks noGrp="1"/>
          </p:cNvSpPr>
          <p:nvPr>
            <p:ph type="title"/>
          </p:nvPr>
        </p:nvSpPr>
        <p:spPr/>
        <p:txBody>
          <a:bodyPr/>
          <a:lstStyle/>
          <a:p>
            <a:r>
              <a:rPr kumimoji="1" lang="en-US" altLang="zh-CN"/>
              <a:t>MySQL</a:t>
            </a:r>
            <a:r>
              <a:rPr kumimoji="1" lang="zh-CN" altLang="en-US"/>
              <a:t>简介</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MySQL</a:t>
            </a:r>
            <a:r>
              <a:rPr kumimoji="1" lang="zh-CN" altLang="en-US"/>
              <a:t>的版本</a:t>
            </a:r>
            <a:endParaRPr kumimoji="1" lang="zh-CN" altLang="en-US" dirty="0"/>
          </a:p>
        </p:txBody>
      </p:sp>
    </p:spTree>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的锁机制</a:t>
            </a:r>
            <a:endParaRPr kumimoji="1" lang="zh-CN" altLang="en-US" dirty="0"/>
          </a:p>
        </p:txBody>
      </p:sp>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概述</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1080091" y="1975307"/>
            <a:ext cx="10031818" cy="160043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锁是计算机协调多个进程或线程并发访问某一资源的机制（避免争抢）。</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在数据库中，除传统的计算资源（如 CPU、RAM、I/O 等）的争用以外，数据也是一种供许多用户共享的资源。如何保证数据并发访问的一致性、有效性是所有数据库必须解决的一个问题，锁冲突也是影响数据库并发访问性能的一个重要因素。从这个角度来说，锁对数据库而言显得尤其重要，也更加复杂。</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2150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907686" y="3429000"/>
            <a:ext cx="3014109" cy="301410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概述</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1080091" y="1922144"/>
            <a:ext cx="10031818" cy="3323987"/>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黑体" panose="02010609060101010101" pitchFamily="49" charset="-122"/>
                <a:cs typeface="+mn-cs"/>
              </a:rPr>
              <a:t>从对数据操作的粒度分 ： </a:t>
            </a:r>
            <a:endParaRPr kumimoji="0" lang="zh-CN" altLang="en-US" sz="1600" b="0" i="0" u="none" strike="noStrike" kern="1200" cap="none" spc="0" normalizeH="0" baseline="0" noProof="0">
              <a:ln>
                <a:noFill/>
              </a:ln>
              <a:solidFill>
                <a:srgbClr val="FF0000"/>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1</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表锁：操作时，会锁定整个表。</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2</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行锁：操作时，会锁定当前操作行。</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黑体" panose="02010609060101010101" pitchFamily="49" charset="-122"/>
                <a:cs typeface="+mn-cs"/>
              </a:rPr>
              <a:t>从对数据操作的类型分：</a:t>
            </a:r>
            <a:endParaRPr kumimoji="0" lang="zh-CN" altLang="en-US" sz="1600" b="0" i="0" u="none" strike="noStrike" kern="1200" cap="none" spc="0" normalizeH="0" baseline="0" noProof="0">
              <a:ln>
                <a:noFill/>
              </a:ln>
              <a:solidFill>
                <a:srgbClr val="FF0000"/>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1</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读锁（共享锁）：针对同一份数据，多个读操作可以同时进行而不会互相影响。</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2</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 写锁（排它锁）：当前操作没有完成之前，它会阻断其他写锁和读锁。</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概述</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867425" y="1776152"/>
            <a:ext cx="10031818" cy="861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相对其他数据库而言，</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的锁机制比较简单，其最显著的特点是不同的存储引擎支持不同的锁机制。下表中罗列出了各存储引擎对锁的支持情况：</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4" name="图片 3"/>
          <p:cNvPicPr>
            <a:picLocks noChangeAspect="1"/>
          </p:cNvPicPr>
          <p:nvPr/>
        </p:nvPicPr>
        <p:blipFill>
          <a:blip r:embed="rId1"/>
          <a:stretch>
            <a:fillRect/>
          </a:stretch>
        </p:blipFill>
        <p:spPr>
          <a:xfrm>
            <a:off x="1059566" y="2925573"/>
            <a:ext cx="9349823" cy="1963781"/>
          </a:xfrm>
          <a:prstGeom prst="rect">
            <a:avLst/>
          </a:prstGeom>
        </p:spPr>
      </p:pic>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概述</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867425" y="1776152"/>
            <a:ext cx="1003181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锁的特性可大致归纳如下 ：</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stretch>
            <a:fillRect/>
          </a:stretch>
        </p:blipFill>
        <p:spPr>
          <a:xfrm>
            <a:off x="721200" y="2498131"/>
            <a:ext cx="9381625" cy="1184629"/>
          </a:xfrm>
          <a:prstGeom prst="rect">
            <a:avLst/>
          </a:prstGeom>
        </p:spPr>
      </p:pic>
      <p:sp>
        <p:nvSpPr>
          <p:cNvPr id="10" name="文本框 9"/>
          <p:cNvSpPr txBox="1"/>
          <p:nvPr/>
        </p:nvSpPr>
        <p:spPr>
          <a:xfrm>
            <a:off x="867424" y="4361902"/>
            <a:ext cx="10637003" cy="132343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从上述特点可见，很难笼统地说哪种锁更好，只能就具体应用的特点来说哪种锁更合适！仅从锁的角度来说：表级锁更适合于以查询为主，只有少量按索引条件更新数据的应用，如Web 应用；</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而行级锁则更适合于有大量按索引条件并发更新少量不同数据，同时又有并查询的应用，如一些在线事务处理（OLTP）系统。</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MyISAM </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表锁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1080091" y="1663225"/>
            <a:ext cx="1003181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MyISAM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存储引擎只支持表锁</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30621" y="2118560"/>
            <a:ext cx="612823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如何加表锁</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006718" y="2582477"/>
            <a:ext cx="9227527" cy="83099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MyISAM 在执行查询语句（SELECT）前，会自动给涉及的所有表加读锁，在执行更新操作（UPDATE、DELETE、INSERT 等）前，会自动给涉及的表加写锁，这个过程并不需要用户干预，因此，用户一般不需要直接用 LOCK TABLE 命令给 MyISAM 表显式加锁。</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2" name="文本框 11"/>
          <p:cNvSpPr txBox="1"/>
          <p:nvPr/>
        </p:nvSpPr>
        <p:spPr>
          <a:xfrm>
            <a:off x="1080091" y="3671006"/>
            <a:ext cx="8412130" cy="92333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加读锁 ：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lock</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table_name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read</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加写锁 ：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lock</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table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table_name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write</a:t>
            </a:r>
            <a:r>
              <a:rPr kumimoji="0" lang="zh-CN" altLang="en-US"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MyISAM </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表锁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809097" y="1682261"/>
            <a:ext cx="1003181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MyISAM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存储引擎只支持表锁</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809097" y="2107041"/>
            <a:ext cx="612823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表锁特点</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721200" y="2684228"/>
            <a:ext cx="10119715" cy="206210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对</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MyISAM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表的读操作，不会阻塞其他用户对同一表的读请求，但会阻塞对同一表的写请求；</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2</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对</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MyISAM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表的写操作，则会阻塞其他用户对同一表的读和写操作；</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简而言之，就是读锁会阻塞写，但是不会阻塞读。而写锁，则既会阻塞读，又会阻塞写。</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此外，</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MyISAM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的读写锁调度是写优先，这也是</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MyISAM</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不适合做写为主的表的存储引擎的原因。因为写锁后，其他线程不能做任何操作，大量的更新会使查询很难得到锁，从而造成永远阻塞。</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MyISAM </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表锁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809097" y="1682261"/>
            <a:ext cx="1003181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MyISAM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存储引擎只支持表锁</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809097" y="2107041"/>
            <a:ext cx="612823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表锁特点</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103434" y="2562599"/>
            <a:ext cx="8893420" cy="378565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MySQL</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的锁机制</a:t>
            </a:r>
            <a:endParaRPr kumimoji="0" lang="en-US"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database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mydb14_lock</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database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mydb14_lock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mydb14_lock</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`tb_book`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`id`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auto_increment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`publish_time`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date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char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engine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myisam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charset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utf8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tb_book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publish_time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'java</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编程思想</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'2088-08-01'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tb_book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publish_time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'solr</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编程思想</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'2088-08-08'</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MyISAM </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表锁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809097" y="1682261"/>
            <a:ext cx="1003181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MyISAM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存储引擎只支持表锁</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809097" y="2107041"/>
            <a:ext cx="612823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表锁特点</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077058" y="2828065"/>
            <a:ext cx="6128238" cy="212365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`tb_user`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`id`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auto_increment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primary</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key</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engine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myisam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default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charset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utf8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tb_user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令狐冲</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tb_user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null</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田伯光</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InnoDB</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行锁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9" name="文本框 8"/>
          <p:cNvSpPr txBox="1"/>
          <p:nvPr/>
        </p:nvSpPr>
        <p:spPr>
          <a:xfrm>
            <a:off x="867425" y="1647010"/>
            <a:ext cx="6128238"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阿里巴巴普惠体" panose="00020600040101010101"/>
                <a:cs typeface="+mn-cs"/>
              </a:rPr>
              <a:t>行锁特点</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阿里巴巴普惠体" panose="00020600040101010101"/>
              <a:cs typeface="+mn-cs"/>
            </a:endParaRPr>
          </a:p>
        </p:txBody>
      </p:sp>
      <p:sp>
        <p:nvSpPr>
          <p:cNvPr id="15" name="文本框 14"/>
          <p:cNvSpPr txBox="1"/>
          <p:nvPr/>
        </p:nvSpPr>
        <p:spPr>
          <a:xfrm>
            <a:off x="809097" y="2227412"/>
            <a:ext cx="10119715"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行锁特点 ：偏向</a:t>
            </a:r>
            <a:r>
              <a:rPr kumimoji="0" lang="en-US" altLang="zh-CN"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InnoDB </a:t>
            </a: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存储引擎，开销大，加锁慢；会出现死锁；锁定粒度最小，发生锁冲突的概率最低</a:t>
            </a:r>
            <a:r>
              <a:rPr kumimoji="0" lang="en-US" altLang="zh-CN"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a:t>
            </a: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并发度也最高。</a:t>
            </a:r>
            <a:endPar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InnoDB </a:t>
            </a: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与 </a:t>
            </a:r>
            <a:r>
              <a:rPr kumimoji="0" lang="en-US" altLang="zh-CN"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MyISAM </a:t>
            </a: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的最大不同有两点：一是支持事务；二是 采用了行级锁。</a:t>
            </a:r>
            <a:endPar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p:txBody>
      </p:sp>
      <p:sp>
        <p:nvSpPr>
          <p:cNvPr id="11" name="文本框 10"/>
          <p:cNvSpPr txBox="1"/>
          <p:nvPr/>
        </p:nvSpPr>
        <p:spPr>
          <a:xfrm>
            <a:off x="809096" y="3090445"/>
            <a:ext cx="6128238"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阿里巴巴普惠体" panose="00020600040101010101"/>
                <a:cs typeface="+mn-cs"/>
              </a:rPr>
              <a:t>行锁模式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阿里巴巴普惠体" panose="00020600040101010101"/>
              <a:cs typeface="+mn-cs"/>
            </a:endParaRPr>
          </a:p>
        </p:txBody>
      </p:sp>
      <p:sp>
        <p:nvSpPr>
          <p:cNvPr id="12" name="文本框 11"/>
          <p:cNvSpPr txBox="1"/>
          <p:nvPr/>
        </p:nvSpPr>
        <p:spPr>
          <a:xfrm>
            <a:off x="809096" y="3765618"/>
            <a:ext cx="10119715" cy="22453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InnoDB  实现了以下两种类型的行锁。</a:t>
            </a:r>
            <a:endPar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highlight>
                <a:srgbClr val="FFFF00"/>
              </a:highligh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prstClr val="black"/>
                </a:solidFill>
                <a:effectLst/>
                <a:highlight>
                  <a:srgbClr val="FFFF00"/>
                </a:highlight>
                <a:uLnTx/>
                <a:uFillTx/>
                <a:latin typeface="Calibri" panose="020F0502020204030204"/>
                <a:ea typeface="阿里巴巴普惠体" panose="00020600040101010101"/>
                <a:cs typeface="+mn-cs"/>
              </a:rPr>
              <a:t>共享锁（S）</a:t>
            </a: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：又称为读锁，简称S锁，共享锁就是多个事务对于同一数据可以共享一把锁，都能访问到数据，</a:t>
            </a:r>
            <a:r>
              <a:rPr kumimoji="0" lang="zh-CN" altLang="en-US" sz="1400" b="1" i="0" u="none" strike="noStrike" kern="1200" cap="none" spc="0" normalizeH="0" baseline="0" noProof="0">
                <a:ln>
                  <a:noFill/>
                </a:ln>
                <a:solidFill>
                  <a:srgbClr val="FF0000"/>
                </a:solidFill>
                <a:effectLst/>
                <a:uLnTx/>
                <a:uFillTx/>
                <a:latin typeface="Calibri" panose="020F0502020204030204"/>
                <a:ea typeface="阿里巴巴普惠体" panose="00020600040101010101"/>
                <a:cs typeface="+mn-cs"/>
              </a:rPr>
              <a:t>但是只能读不能修改。</a:t>
            </a:r>
            <a:endParaRPr kumimoji="0" lang="en-US" altLang="zh-CN" sz="1400" b="1" i="0" u="none" strike="noStrike" kern="1200" cap="none" spc="0" normalizeH="0" baseline="0" noProof="0">
              <a:ln>
                <a:noFill/>
              </a:ln>
              <a:solidFill>
                <a:srgbClr val="FF0000"/>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prstClr val="black"/>
                </a:solidFill>
                <a:effectLst/>
                <a:highlight>
                  <a:srgbClr val="FFFF00"/>
                </a:highlight>
                <a:uLnTx/>
                <a:uFillTx/>
                <a:latin typeface="Calibri" panose="020F0502020204030204"/>
                <a:ea typeface="阿里巴巴普惠体" panose="00020600040101010101"/>
                <a:cs typeface="+mn-cs"/>
              </a:rPr>
              <a:t>排他锁（X）</a:t>
            </a: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：又称为写锁，简称X锁，排他锁就是不能与其他锁并存，如一个事务获取了一个数据行的排他锁，其他事务就不能再获取该行的其他锁，包括共享锁和排他锁，</a:t>
            </a:r>
            <a:r>
              <a:rPr kumimoji="0" lang="zh-CN" altLang="en-US" sz="1400" b="1" i="0" u="none" strike="noStrike" kern="1200" cap="none" spc="0" normalizeH="0" baseline="0" noProof="0">
                <a:ln>
                  <a:noFill/>
                </a:ln>
                <a:solidFill>
                  <a:srgbClr val="FF0000"/>
                </a:solidFill>
                <a:effectLst/>
                <a:uLnTx/>
                <a:uFillTx/>
                <a:latin typeface="Calibri" panose="020F0502020204030204"/>
                <a:ea typeface="阿里巴巴普惠体" panose="00020600040101010101"/>
                <a:cs typeface="+mn-cs"/>
              </a:rPr>
              <a:t>但是获取排他锁的事务是可以对数据就行读取和修改。</a:t>
            </a:r>
            <a:endParaRPr kumimoji="0" lang="zh-CN" altLang="en-US" sz="1400" b="1" i="0" u="none" strike="noStrike" kern="1200" cap="none" spc="0" normalizeH="0" baseline="0" noProof="0">
              <a:ln>
                <a:noFill/>
              </a:ln>
              <a:solidFill>
                <a:srgbClr val="FF0000"/>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a:ln>
                <a:noFill/>
              </a:ln>
              <a:solidFill>
                <a:srgbClr val="FF0000"/>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对于UPDATE、DELETE和INSERT语句，InnoDB会自动给涉及数据集加排他锁（X)；</a:t>
            </a:r>
            <a:endPar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对于普通SELECT语句，InnoDB不会加任何锁</a:t>
            </a:r>
            <a:r>
              <a:rPr kumimoji="0" lang="zh-CN" altLang="en-US" sz="1400" b="0" i="0" u="none" strike="noStrike" kern="1200" cap="none" spc="0" normalizeH="0" baseline="0" noProof="0">
                <a:ln>
                  <a:noFill/>
                </a:ln>
                <a:solidFill>
                  <a:prstClr val="black"/>
                </a:solidFill>
                <a:effectLst/>
                <a:uLnTx/>
                <a:uFillTx/>
                <a:latin typeface="Alibaba PuHuiTi B"/>
                <a:ea typeface="阿里巴巴普惠体" panose="00020600040101010101"/>
                <a:cs typeface="+mn-cs"/>
              </a:rPr>
              <a:t>；</a:t>
            </a:r>
            <a:endParaRPr kumimoji="0" lang="zh-CN" altLang="en-US" sz="1400" b="0" i="0" u="none" strike="noStrike" kern="1200" cap="none" spc="0" normalizeH="0" baseline="0" noProof="0">
              <a:ln>
                <a:noFill/>
              </a:ln>
              <a:solidFill>
                <a:prstClr val="black"/>
              </a:solidFill>
              <a:effectLst/>
              <a:uLnTx/>
              <a:uFillTx/>
              <a:latin typeface="Alibaba PuHuiTi B"/>
              <a:ea typeface="阿里巴巴普惠体" panose="00020600040101010101"/>
              <a:cs typeface="+mn-c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Tree>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InnoDB</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行锁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5" name="文本框 14"/>
          <p:cNvSpPr txBox="1"/>
          <p:nvPr/>
        </p:nvSpPr>
        <p:spPr>
          <a:xfrm>
            <a:off x="809096" y="2137325"/>
            <a:ext cx="10119715"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可以通过以下语句显示给记录集加共享锁或排他锁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p:txBody>
      </p:sp>
      <p:sp>
        <p:nvSpPr>
          <p:cNvPr id="11" name="文本框 10"/>
          <p:cNvSpPr txBox="1"/>
          <p:nvPr/>
        </p:nvSpPr>
        <p:spPr>
          <a:xfrm>
            <a:off x="809096" y="1729691"/>
            <a:ext cx="6128238"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阿里巴巴普惠体" panose="00020600040101010101"/>
                <a:cs typeface="+mn-cs"/>
              </a:rPr>
              <a:t>行锁模式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阿里巴巴普惠体" panose="00020600040101010101"/>
              <a:cs typeface="+mn-cs"/>
            </a:endParaRPr>
          </a:p>
        </p:txBody>
      </p:sp>
      <p:sp>
        <p:nvSpPr>
          <p:cNvPr id="2" name="Rectangle 1"/>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defRPr/>
            </a:pPr>
            <a:br>
              <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rPr>
            </a:br>
            <a:r>
              <a:rPr kumimoji="0" lang="zh-CN" altLang="zh-CN" sz="12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rPr>
              <a:t>可以通过以下语句显示给记录集加共享锁或排他锁 。</a:t>
            </a:r>
            <a:r>
              <a:rPr kumimoji="0" lang="zh-CN" altLang="zh-CN" sz="8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endParaRPr>
          </a:p>
        </p:txBody>
      </p:sp>
      <p:sp>
        <p:nvSpPr>
          <p:cNvPr id="10" name="文本框 9"/>
          <p:cNvSpPr txBox="1"/>
          <p:nvPr/>
        </p:nvSpPr>
        <p:spPr>
          <a:xfrm>
            <a:off x="721200" y="2811511"/>
            <a:ext cx="9148397" cy="58477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共享锁（</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table_name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LOCK</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IN</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SHARE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MODE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排他锁（</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X</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table_name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FOR</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UPDATE</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的锁机制</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InnoDB</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行锁</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09096" y="1729691"/>
            <a:ext cx="6128238"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阿里巴巴普惠体" panose="00020600040101010101"/>
                <a:cs typeface="+mn-cs"/>
              </a:rPr>
              <a:t>行锁模式</a:t>
            </a:r>
            <a:endParaRPr kumimoji="0" lang="zh-CN" altLang="en-US" sz="1600" b="0" i="0" u="none" strike="noStrike" kern="1200" cap="none" spc="0" normalizeH="0" baseline="0" noProof="0">
              <a:ln>
                <a:noFill/>
              </a:ln>
              <a:solidFill>
                <a:srgbClr val="FF0000"/>
              </a:solidFill>
              <a:effectLst/>
              <a:uLnTx/>
              <a:uFillTx/>
              <a:latin typeface="Calibri" panose="020F0502020204030204"/>
              <a:ea typeface="阿里巴巴普惠体" panose="00020600040101010101"/>
              <a:cs typeface="+mn-cs"/>
            </a:endParaRPr>
          </a:p>
        </p:txBody>
      </p:sp>
      <p:sp>
        <p:nvSpPr>
          <p:cNvPr id="2" name="Rectangle 1"/>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defRPr/>
            </a:pPr>
            <a:br>
              <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rPr>
            </a:br>
            <a:r>
              <a:rPr kumimoji="0" lang="zh-CN" altLang="zh-CN" sz="1200" b="0" i="0" u="none" strike="noStrike" kern="1200" cap="none" spc="0" normalizeH="0" baseline="0" noProof="0">
                <a:ln>
                  <a:noFill/>
                </a:ln>
                <a:solidFill>
                  <a:srgbClr val="333333"/>
                </a:solidFill>
                <a:effectLst/>
                <a:uLnTx/>
                <a:uFillTx/>
                <a:latin typeface="open sans" panose="020B0606030504020204" pitchFamily="34" charset="0"/>
                <a:ea typeface="黑体" panose="02010609060101010101" pitchFamily="49" charset="-122"/>
                <a:cs typeface="open sans" panose="020B0606030504020204" pitchFamily="34" charset="0"/>
              </a:rPr>
              <a:t>可以通过以下语句显示给记录集加共享锁或排他锁 。</a:t>
            </a:r>
            <a:r>
              <a:rPr kumimoji="0" lang="zh-CN" altLang="zh-CN" sz="8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黑体" panose="02010609060101010101" pitchFamily="49" charset="-122"/>
              <a:cs typeface="+mn-cs"/>
            </a:endParaRPr>
          </a:p>
        </p:txBody>
      </p:sp>
      <p:sp>
        <p:nvSpPr>
          <p:cNvPr id="9" name="文本框 8"/>
          <p:cNvSpPr txBox="1"/>
          <p:nvPr/>
        </p:nvSpPr>
        <p:spPr>
          <a:xfrm>
            <a:off x="1068264" y="2169642"/>
            <a:ext cx="7961435" cy="3946586"/>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行锁</a:t>
            </a:r>
            <a:r>
              <a:rPr kumimoji="0" lang="zh-CN" altLang="zh-CN" sz="12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drop</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if</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exists</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id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int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16</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sex </a:t>
            </a:r>
            <a:r>
              <a:rPr kumimoji="0" lang="en-US" altLang="zh-CN" sz="1200" b="0" i="0" u="none" strike="noStrike" kern="0" cap="none" spc="0" normalizeH="0" baseline="0" noProof="0">
                <a:ln>
                  <a:noFill/>
                </a:ln>
                <a:solidFill>
                  <a:srgbClr val="800080"/>
                </a:solidFill>
                <a:effectLst/>
                <a:uLnTx/>
                <a:uFillTx/>
                <a:latin typeface="Courier New" panose="02070409020205090404" pitchFamily="49" charset="0"/>
                <a:ea typeface="宋体" panose="02010600030101010101" pitchFamily="2" charset="-122"/>
                <a:cs typeface="Times New Roman" panose="02020603050405020304" pitchFamily="18" charset="0"/>
              </a:rPr>
              <a:t>varchar</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engine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innodb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'100'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4</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'400'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5</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'500'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6</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'600'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7</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'700'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'800'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9</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'900'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index</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idx_test_innodb_lock_id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id</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create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index</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idx_test_innodb_lock_name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test_innodb_lock</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的日志</a:t>
            </a:r>
            <a:endParaRPr kumimoji="1" lang="zh-CN" altLang="en-US" dirty="0"/>
          </a:p>
        </p:txBody>
      </p: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 </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日志</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介绍</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788294" y="1776152"/>
            <a:ext cx="10448275"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在任何一种数据库中，都会有各种各样的日志，记录着数据库工作的方方面面，以帮助数据库管理员追踪数据库曾经发生过的各种事件。MySQL 也不例外。</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p:txBody>
      </p:sp>
      <p:sp>
        <p:nvSpPr>
          <p:cNvPr id="14" name="文本框 13"/>
          <p:cNvSpPr txBox="1"/>
          <p:nvPr/>
        </p:nvSpPr>
        <p:spPr>
          <a:xfrm>
            <a:off x="867425" y="2912749"/>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日志分类</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5" name="文本框 14"/>
          <p:cNvSpPr txBox="1"/>
          <p:nvPr/>
        </p:nvSpPr>
        <p:spPr>
          <a:xfrm>
            <a:off x="1252904" y="3575920"/>
            <a:ext cx="6128238" cy="1200329"/>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 错误日志</a:t>
            </a:r>
            <a:endPar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二进制日志</a:t>
            </a:r>
            <a:endPar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查询日志</a:t>
            </a:r>
            <a:endPar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慢查询日志</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 </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日志</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错误日志</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788294" y="1776152"/>
            <a:ext cx="10448275" cy="230832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错误日志是 </a:t>
            </a:r>
            <a:r>
              <a:rPr kumimoji="0" lang="en-US" altLang="zh-CN"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MySQL </a:t>
            </a: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中最重要的日志之一，它记录了当 </a:t>
            </a:r>
            <a:r>
              <a:rPr kumimoji="0" lang="en-US" altLang="zh-CN"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mysqld </a:t>
            </a: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启动和停止时，以及服务器在运行过程中发生任何严重错误时的相关信息。当数据库出现任何故障导致无法正常使用时，可以首先查看此日志。</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该日志是默认开启的 ， 默认存放目录为 </a:t>
            </a:r>
            <a:r>
              <a:rPr kumimoji="0" lang="en-US" altLang="zh-CN"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mysql </a:t>
            </a: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的数据目录</a:t>
            </a:r>
            <a:r>
              <a:rPr kumimoji="0" lang="en-US" altLang="zh-CN"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默认的日志文件名为  </a:t>
            </a:r>
            <a:r>
              <a:rPr kumimoji="0" lang="en-US" altLang="zh-CN"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hostname.err</a:t>
            </a: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hostname</a:t>
            </a: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是主机名）。</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rPr>
              <a:t>查看日志位置指令 ：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阿里巴巴普惠体" panose="00020600040101010101"/>
              <a:cs typeface="+mn-cs"/>
            </a:endParaRPr>
          </a:p>
        </p:txBody>
      </p:sp>
      <p:sp>
        <p:nvSpPr>
          <p:cNvPr id="9" name="文本框 8"/>
          <p:cNvSpPr txBox="1"/>
          <p:nvPr/>
        </p:nvSpPr>
        <p:spPr>
          <a:xfrm>
            <a:off x="788293" y="4103946"/>
            <a:ext cx="9758993"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show variables like 'log_error%';</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 </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日志</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二进制日志</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-binlog</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1024304" y="1724567"/>
            <a:ext cx="612823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阿里巴巴普惠体" panose="00020600040101010101"/>
                <a:cs typeface="+mn-cs"/>
              </a:rPr>
              <a:t>概</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述</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024304" y="2164954"/>
            <a:ext cx="9994078" cy="156845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二进制日志（</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BINLOG</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）记录了所有的 </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DDL</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（数据定义语言）语句和 </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DML</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（数据操纵语言）语句，但是不包括数据查询语句。此日志对于灾难时的数据恢复起着极其重要的作用，</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MySQL</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的主从复制， 就是通过该</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binlog</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实现的。</a:t>
            </a:r>
            <a:endPar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二进制日志，</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MySQl8.0</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默认已经开启，低版本的</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的需要通过配置文件开启，并配置</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日志的格式。</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Windows</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系统：</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my.ini    Linux</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系统</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:my.cnf</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867425" y="4000826"/>
            <a:ext cx="10440867" cy="132343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配置开启</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binlog</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日志， 日志的文件前缀为 </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mysqlbin -----&gt;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生成的文件名如 </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mysqlbin.000001,mysqlbin.000002</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log_bin=mysqlbin</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配置二进制日志的格式</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binlog_format=STATEMENT</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 </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日志</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二进制日志</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-binlog</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1024304" y="1724567"/>
            <a:ext cx="6128238"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阿里巴巴普惠体" panose="00020600040101010101"/>
                <a:cs typeface="+mn-cs"/>
              </a:rPr>
              <a:t>日志格式</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024304" y="2164954"/>
            <a:ext cx="9994078" cy="3539430"/>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STATEMENT</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该日志格式在日志文件中记录的都是</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语句（</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statement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），每一条对数据进行修改的</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都会记录在日志文件中，通过</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提供的</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mysqlbinlog</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工具，可以清晰的查看到每条语句的文本。主从复制的时候，从库（</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slave</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）会将日志解析为原文本，并在从库重新执行一次。</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ROW</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该日志格式在日志文件中记录的是每一行的数据变更，而不是记录</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语句。比如，执行</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语句 ： </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update tb_book set status='1' ,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如果是</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STATEMENT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日志格式，在日志中会记录一行</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文件； 如果是</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ROW</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，由于是对全表进行更新，也就是每一行记录都会发生变更，</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ROW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格式的日志中会记录每一行的数据变更。</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MIXED</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混合了</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STATEMENT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和 </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ROW</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两种格式。</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 </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日志</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二进制日志</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-binlog</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1024304" y="1724567"/>
            <a:ext cx="6128238"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阿里巴巴普惠体" panose="00020600040101010101"/>
                <a:cs typeface="+mn-cs"/>
              </a:rPr>
              <a:t>日志格式</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24305" y="2159395"/>
            <a:ext cx="8771022" cy="452431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MySQL</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是否开启了</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binlog</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日志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variables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like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'log_bin'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binlog</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日志的格式</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variables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like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'binlog_format'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查看所有日志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binlog events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查看最新的日志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master status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查询指定的</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binlog</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日志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binlog events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'binlog.000010'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update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emp2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salary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8000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 </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日志</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二进制日志</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-binlog</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1024304" y="1724567"/>
            <a:ext cx="6128238"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srgbClr val="FF0000"/>
                </a:solidFill>
                <a:effectLst/>
                <a:uLnTx/>
                <a:uFillTx/>
                <a:latin typeface="Alibaba PuHuiTi B"/>
                <a:ea typeface="阿里巴巴普惠体" panose="00020600040101010101"/>
                <a:cs typeface="+mn-cs"/>
              </a:rPr>
              <a:t>日志格式</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208941" y="2268666"/>
            <a:ext cx="10300189" cy="313932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从指定的位置开始</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查看指定的</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Binlog</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日志</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binlog events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'binlog.000010'</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156</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从指定的位置开始</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查看指定的</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Binlog</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日志</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限制查询的条数</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binlog events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'binlog.000010'</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156</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limit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从指定的位置开始，带有偏移，查看指定的</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Binlog</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日志</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限制查询的条数</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binlog events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'binlog.000010'</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666</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limit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清空所有的</a:t>
            </a:r>
            <a:r>
              <a:rPr kumimoji="0" lang="en-US"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binlog </a:t>
            </a:r>
            <a:r>
              <a:rPr kumimoji="0" lang="zh-CN" altLang="zh-CN" sz="18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日志文件</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reset master</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 </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日志</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查询日志</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721200" y="2015485"/>
            <a:ext cx="9994078" cy="829945"/>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查询日志中记录了客户端的所有操作语句，而二进制日志不包含查询数据的</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SQL</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语句</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默认情况下， 查询日志是未开启的。如果需要开启查询日志，可以设置以下配置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42621" y="3272855"/>
            <a:ext cx="10106758" cy="147732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#该选项用来开启查询日志 ， 可选值 ： 0 或者 1 ； 0 代表关闭， 1 代表开启 </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general_log=1</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#设置日志的文件名 ， 如果没有指定， 默认的文件名为 host_name.log </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general_log_file=file_name</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、安装方式</a:t>
            </a:r>
            <a:endParaRPr kumimoji="1" lang="zh-CN" altLang="en-US" dirty="0"/>
          </a:p>
        </p:txBody>
      </p:sp>
      <p:sp>
        <p:nvSpPr>
          <p:cNvPr id="8" name="文本框 7"/>
          <p:cNvSpPr txBox="1"/>
          <p:nvPr/>
        </p:nvSpPr>
        <p:spPr>
          <a:xfrm>
            <a:off x="998280" y="1527760"/>
            <a:ext cx="5849992" cy="2585323"/>
          </a:xfrm>
          <a:prstGeom prst="rect">
            <a:avLst/>
          </a:prstGeom>
          <a:noFill/>
        </p:spPr>
        <p:txBody>
          <a:bodyPr wrap="square">
            <a:spAutoFit/>
          </a:bodyPr>
          <a:lstStyle/>
          <a:p>
            <a:pPr marL="0" indent="0" algn="l">
              <a:buNone/>
            </a:pPr>
            <a:r>
              <a:rPr lang="en-US" altLang="zh-CN"/>
              <a:t>MySQL</a:t>
            </a:r>
            <a:r>
              <a:rPr lang="zh-CN" altLang="en-US"/>
              <a:t>的安装有两种方式：</a:t>
            </a:r>
            <a:endParaRPr lang="en-US" altLang="zh-CN"/>
          </a:p>
          <a:p>
            <a:pPr marL="0" indent="0" algn="l">
              <a:buNone/>
            </a:pPr>
            <a:r>
              <a:rPr lang="en-US" altLang="zh-CN"/>
              <a:t> </a:t>
            </a:r>
            <a:endParaRPr lang="en-US" altLang="zh-CN"/>
          </a:p>
          <a:p>
            <a:pPr marL="285750" indent="-285750" algn="l">
              <a:buFont typeface="Wingdings" panose="05000000000000000000" pitchFamily="2" charset="2"/>
              <a:buChar char="u"/>
            </a:pPr>
            <a:r>
              <a:rPr lang="zh-CN" altLang="en-US"/>
              <a:t>解压配置方式</a:t>
            </a:r>
            <a:endParaRPr lang="en-US" altLang="zh-CN"/>
          </a:p>
          <a:p>
            <a:pPr marL="285750" indent="-285750" algn="l">
              <a:buFont typeface="Wingdings" panose="05000000000000000000" pitchFamily="2" charset="2"/>
              <a:buChar char="u"/>
            </a:pPr>
            <a:endParaRPr lang="en-US" altLang="zh-CN"/>
          </a:p>
          <a:p>
            <a:pPr algn="l"/>
            <a:endParaRPr lang="en-US" altLang="zh-CN"/>
          </a:p>
          <a:p>
            <a:pPr algn="l"/>
            <a:endParaRPr lang="en-US" altLang="zh-CN"/>
          </a:p>
          <a:p>
            <a:pPr algn="l"/>
            <a:endParaRPr lang="en-US" altLang="zh-CN"/>
          </a:p>
          <a:p>
            <a:pPr algn="l"/>
            <a:endParaRPr lang="en-US" altLang="zh-CN"/>
          </a:p>
          <a:p>
            <a:pPr marL="285750" indent="-285750" algn="l">
              <a:buFont typeface="Wingdings" panose="05000000000000000000" pitchFamily="2" charset="2"/>
              <a:buChar char="u"/>
            </a:pPr>
            <a:r>
              <a:rPr lang="zh-CN" altLang="en-US"/>
              <a:t>步骤安装方式</a:t>
            </a:r>
            <a:endParaRPr lang="en-US" altLang="zh-CN"/>
          </a:p>
        </p:txBody>
      </p:sp>
      <p:pic>
        <p:nvPicPr>
          <p:cNvPr id="10" name="图片 9"/>
          <p:cNvPicPr>
            <a:picLocks noChangeAspect="1"/>
          </p:cNvPicPr>
          <p:nvPr/>
        </p:nvPicPr>
        <p:blipFill>
          <a:blip r:embed="rId1"/>
          <a:stretch>
            <a:fillRect/>
          </a:stretch>
        </p:blipFill>
        <p:spPr>
          <a:xfrm>
            <a:off x="1478911" y="2797691"/>
            <a:ext cx="3352737" cy="490258"/>
          </a:xfrm>
          <a:prstGeom prst="rect">
            <a:avLst/>
          </a:prstGeom>
        </p:spPr>
      </p:pic>
      <p:pic>
        <p:nvPicPr>
          <p:cNvPr id="12" name="图片 11"/>
          <p:cNvPicPr>
            <a:picLocks noChangeAspect="1"/>
          </p:cNvPicPr>
          <p:nvPr/>
        </p:nvPicPr>
        <p:blipFill>
          <a:blip r:embed="rId2"/>
          <a:stretch>
            <a:fillRect/>
          </a:stretch>
        </p:blipFill>
        <p:spPr>
          <a:xfrm>
            <a:off x="1593771" y="4302527"/>
            <a:ext cx="4571459" cy="405659"/>
          </a:xfrm>
          <a:prstGeom prst="rect">
            <a:avLst/>
          </a:prstGeom>
        </p:spPr>
      </p:pic>
    </p:spTree>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 </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日志</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查询日志</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9" name="文本框 8"/>
          <p:cNvSpPr txBox="1"/>
          <p:nvPr/>
        </p:nvSpPr>
        <p:spPr>
          <a:xfrm>
            <a:off x="1024303" y="1776152"/>
            <a:ext cx="9447335" cy="304698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查看</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MySQL</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是否开启了查询日志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variables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like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'general_log'</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开启查询日志</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global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general_log</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mydb6_view</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mydb6_view</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update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emp2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salary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9000</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68696"/>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 </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日志</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慢查询日志</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721200" y="1982204"/>
            <a:ext cx="9994078" cy="5835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慢查询日志记录了所有执行时间超过参数 </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long_query_time </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设置值并且扫描记录数不小于 </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min_examined_row_limit </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的所有的</a:t>
            </a:r>
            <a:r>
              <a:rPr kumimoji="0" lang="en-US" altLang="zh-CN"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SQL</a:t>
            </a:r>
            <a:r>
              <a:rPr kumimoji="0" lang="zh-CN" altLang="en-US" sz="16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语句的日志</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long_query_time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默认为 </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10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秒，最小为 </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0</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精度可以到微秒。</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664859" y="2783966"/>
            <a:ext cx="11104645" cy="2585323"/>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该参数用来控制慢查询日志是否开启， 可取值： </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和 </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0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代表开启， </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0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代表关闭</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slow_query_log=1</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该参数用来指定慢查询日志的文件名</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slow_query_log_file=slow_query.log</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该选项用来配置查询的时间限制， 超过这个时间将认为值慢查询， 将需要进行日志记录， 默认</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10s</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long_query_time=10</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的优化</a:t>
            </a:r>
            <a:endParaRPr kumimoji="1" lang="zh-CN" altLang="en-US" dirty="0"/>
          </a:p>
        </p:txBody>
      </p:sp>
    </p:spTree>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3823"/>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概念</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1036427" y="1780022"/>
            <a:ext cx="10019139" cy="2800767"/>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在应用的的开发过程中，由于初期数据量小，开发人员写 </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SQL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语句时更重视功能上的实现，但是当应用系统正式上线后，随着生产数据量的急剧增长，很多 </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SQL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语句开始逐渐显露出性能问题，对生产的影响也越来越大，此时这些有问题的 </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SQL </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语句就成为整个系统性能的瓶颈，因此我们必须要对它们进行优化</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sz="1600">
              <a:solidFill>
                <a:prstClr val="black"/>
              </a:solidFill>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MySQL</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的优化方式有很多，大致我们可以从以下几点来优化</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MySQL:</a:t>
            </a:r>
            <a:endPar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600">
              <a:solidFill>
                <a:prstClr val="black"/>
              </a:solidFill>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libaba PuHuiTi B"/>
                <a:ea typeface="黑体" panose="02010609060101010101" pitchFamily="49" charset="-122"/>
              </a:rPr>
              <a:t>从设计上优化</a:t>
            </a:r>
            <a:endParaRPr kumimoji="0" lang="en-US" altLang="zh-CN" sz="1600" b="0" i="0" u="none" strike="noStrike" kern="1200" cap="none" spc="0" normalizeH="0" baseline="0" noProof="0">
              <a:ln>
                <a:noFill/>
              </a:ln>
              <a:solidFill>
                <a:srgbClr val="FF0000"/>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libaba PuHuiTi B"/>
                <a:ea typeface="黑体" panose="02010609060101010101" pitchFamily="49" charset="-122"/>
              </a:rPr>
              <a:t>从查询上优化</a:t>
            </a:r>
            <a:endParaRPr kumimoji="0" lang="en-US" altLang="zh-CN" sz="1600" b="0" i="0" u="none" strike="noStrike" kern="1200" cap="none" spc="0" normalizeH="0" baseline="0" noProof="0">
              <a:ln>
                <a:noFill/>
              </a:ln>
              <a:solidFill>
                <a:srgbClr val="FF0000"/>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libaba PuHuiTi B"/>
                <a:ea typeface="黑体" panose="02010609060101010101" pitchFamily="49" charset="-122"/>
              </a:rPr>
              <a:t>从索引上优化</a:t>
            </a:r>
            <a:endParaRPr kumimoji="0" lang="en-US" altLang="zh-CN" sz="1600" b="0" i="0" u="none" strike="noStrike" kern="1200" cap="none" spc="0" normalizeH="0" baseline="0" noProof="0">
              <a:ln>
                <a:noFill/>
              </a:ln>
              <a:solidFill>
                <a:srgbClr val="FF0000"/>
              </a:solidFill>
              <a:effectLst/>
              <a:uLnTx/>
              <a:uFillTx/>
              <a:latin typeface="Alibaba PuHuiTi B"/>
              <a:ea typeface="黑体" panose="02010609060101010101" pitchFamily="49" charset="-122"/>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a:ln>
                  <a:noFill/>
                </a:ln>
                <a:solidFill>
                  <a:srgbClr val="FF0000"/>
                </a:solidFill>
                <a:effectLst/>
                <a:uLnTx/>
                <a:uFillTx/>
                <a:latin typeface="Alibaba PuHuiTi B"/>
                <a:ea typeface="黑体" panose="02010609060101010101" pitchFamily="49" charset="-122"/>
              </a:rPr>
              <a:t>从存储上优化</a:t>
            </a:r>
            <a:endParaRPr kumimoji="0" lang="zh-CN" altLang="en-US" sz="1600" b="0" i="0" u="none" strike="noStrike" kern="1200" cap="none" spc="0" normalizeH="0" baseline="0" noProof="0">
              <a:ln>
                <a:noFill/>
              </a:ln>
              <a:solidFill>
                <a:srgbClr val="FF0000"/>
              </a:solidFill>
              <a:effectLst/>
              <a:uLnTx/>
              <a:uFillTx/>
              <a:latin typeface="Alibaba PuHuiTi B"/>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endParaRPr>
          </a:p>
        </p:txBody>
      </p:sp>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312626" y="3429000"/>
            <a:ext cx="4762500" cy="2476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查看</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执行频率</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721200" y="1801581"/>
            <a:ext cx="9943869"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 </a:t>
            </a:r>
            <a:r>
              <a:rPr kumimoji="0" lang="zh-CN" altLang="en-US"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客户端连接成功后，通过 </a:t>
            </a:r>
            <a:r>
              <a:rPr kumimoji="0" lang="en-US" altLang="zh-CN"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show [session|global] status </a:t>
            </a:r>
            <a:r>
              <a:rPr kumimoji="0" lang="zh-CN" altLang="en-US"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命令可以</a:t>
            </a:r>
            <a:r>
              <a:rPr lang="zh-CN" altLang="en-US">
                <a:solidFill>
                  <a:prstClr val="black"/>
                </a:solidFill>
                <a:latin typeface="Calibri" panose="020F0502020204030204"/>
                <a:ea typeface="黑体" panose="02010609060101010101" pitchFamily="49" charset="-122"/>
              </a:rPr>
              <a:t>查看</a:t>
            </a:r>
            <a:r>
              <a:rPr kumimoji="0" lang="zh-CN" altLang="en-US"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服务器状态信息。通过查看状态信息可以查看对当前数据库的主要操作类型</a:t>
            </a:r>
            <a:r>
              <a:rPr lang="zh-CN" altLang="en-US">
                <a:solidFill>
                  <a:prstClr val="black"/>
                </a:solidFill>
                <a:latin typeface="Calibri" panose="020F0502020204030204"/>
                <a:ea typeface="黑体" panose="02010609060101010101" pitchFamily="49" charset="-122"/>
              </a:rPr>
              <a:t>。</a:t>
            </a:r>
            <a:endParaRPr kumimoji="0" lang="en-US" altLang="zh-CN"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822079" y="3055175"/>
            <a:ext cx="10308983" cy="1477328"/>
          </a:xfrm>
          <a:prstGeom prst="rect">
            <a:avLst/>
          </a:prstGeom>
          <a:solidFill>
            <a:srgbClr val="FFFFE4"/>
          </a:solidFill>
          <a:ln>
            <a:solidFill>
              <a:schemeClr val="tx1"/>
            </a:solidFill>
          </a:ln>
        </p:spPr>
        <p:txBody>
          <a:bodyPr wrap="square">
            <a:spAutoFit/>
          </a:bodyPr>
          <a:lstStyle/>
          <a:p>
            <a:r>
              <a:rPr lang="en-US" altLang="zh-CN" kern="0">
                <a:solidFill>
                  <a:srgbClr val="008000"/>
                </a:solidFill>
                <a:latin typeface="Courier New" panose="02070409020205090404" pitchFamily="49" charset="0"/>
                <a:ea typeface="宋体" panose="02010600030101010101" pitchFamily="2" charset="-122"/>
                <a:cs typeface="Courier New" panose="02070409020205090404" pitchFamily="49" charset="0"/>
              </a:rPr>
              <a:t>--</a:t>
            </a:r>
            <a:r>
              <a:rPr lang="zh-CN" altLang="en-US" kern="0">
                <a:solidFill>
                  <a:srgbClr val="008000"/>
                </a:solidFill>
                <a:latin typeface="Courier New" panose="02070409020205090404" pitchFamily="49" charset="0"/>
                <a:ea typeface="宋体" panose="02010600030101010101" pitchFamily="2" charset="-122"/>
                <a:cs typeface="Courier New" panose="02070409020205090404" pitchFamily="49" charset="0"/>
              </a:rPr>
              <a:t>下面的命令显示了当前 </a:t>
            </a:r>
            <a:r>
              <a:rPr lang="en-US" altLang="zh-CN" kern="0">
                <a:solidFill>
                  <a:srgbClr val="008000"/>
                </a:solidFill>
                <a:latin typeface="Courier New" panose="02070409020205090404" pitchFamily="49" charset="0"/>
                <a:ea typeface="宋体" panose="02010600030101010101" pitchFamily="2" charset="-122"/>
                <a:cs typeface="Courier New" panose="02070409020205090404" pitchFamily="49" charset="0"/>
              </a:rPr>
              <a:t>session </a:t>
            </a:r>
            <a:r>
              <a:rPr lang="zh-CN" altLang="en-US" kern="0">
                <a:solidFill>
                  <a:srgbClr val="008000"/>
                </a:solidFill>
                <a:latin typeface="Courier New" panose="02070409020205090404" pitchFamily="49" charset="0"/>
                <a:ea typeface="宋体" panose="02010600030101010101" pitchFamily="2" charset="-122"/>
                <a:cs typeface="Courier New" panose="02070409020205090404" pitchFamily="49" charset="0"/>
              </a:rPr>
              <a:t>中所有统计参数的值</a:t>
            </a:r>
            <a:endParaRPr lang="zh-CN" altLang="en-US" kern="0">
              <a:solidFill>
                <a:srgbClr val="008000"/>
              </a:solidFill>
              <a:latin typeface="Courier New" panose="02070409020205090404" pitchFamily="49" charset="0"/>
              <a:ea typeface="宋体" panose="02010600030101010101" pitchFamily="2" charset="-122"/>
              <a:cs typeface="Courier New" panose="02070409020205090404" pitchFamily="49"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show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session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status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like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'Com_______'</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查看当前会话统计结果</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show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global</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status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like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'Com_______'</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查看自数据库上次启动至今统计结果</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show status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like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'Innodb_rows_%’</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查看针对</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Innodb</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引擎的统计结果</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查看</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执行频率</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pic>
        <p:nvPicPr>
          <p:cNvPr id="5" name="图片 4"/>
          <p:cNvPicPr>
            <a:picLocks noChangeAspect="1"/>
          </p:cNvPicPr>
          <p:nvPr/>
        </p:nvPicPr>
        <p:blipFill>
          <a:blip r:embed="rId1"/>
          <a:stretch>
            <a:fillRect/>
          </a:stretch>
        </p:blipFill>
        <p:spPr>
          <a:xfrm>
            <a:off x="1245849" y="1886968"/>
            <a:ext cx="9278269" cy="4420495"/>
          </a:xfrm>
          <a:prstGeom prst="rect">
            <a:avLst/>
          </a:prstGeom>
        </p:spPr>
      </p:pic>
    </p:spTree>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定位低效率执行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4" name="文本框 13"/>
          <p:cNvSpPr txBox="1"/>
          <p:nvPr/>
        </p:nvSpPr>
        <p:spPr>
          <a:xfrm>
            <a:off x="822079" y="1825668"/>
            <a:ext cx="6128238" cy="369332"/>
          </a:xfrm>
          <a:prstGeom prst="rect">
            <a:avLst/>
          </a:prstGeom>
          <a:noFill/>
        </p:spPr>
        <p:txBody>
          <a:bodyPr wrap="square">
            <a:spAutoFit/>
          </a:bodyPr>
          <a:lstStyle/>
          <a:p>
            <a:r>
              <a:rPr lang="zh-CN" altLang="en-US">
                <a:ea typeface="Alibaba PuHuiTi B"/>
              </a:rPr>
              <a:t>可以通过以下两种方式定位执行效率较低的 SQL 语句。 </a:t>
            </a:r>
            <a:endParaRPr lang="zh-CN" altLang="en-US">
              <a:ea typeface="Alibaba PuHuiTi B"/>
            </a:endParaRPr>
          </a:p>
        </p:txBody>
      </p:sp>
      <p:sp>
        <p:nvSpPr>
          <p:cNvPr id="15" name="文本框 14"/>
          <p:cNvSpPr txBox="1"/>
          <p:nvPr/>
        </p:nvSpPr>
        <p:spPr>
          <a:xfrm>
            <a:off x="971550" y="2446247"/>
            <a:ext cx="10414488" cy="1200329"/>
          </a:xfrm>
          <a:prstGeom prst="rect">
            <a:avLst/>
          </a:prstGeom>
          <a:noFill/>
        </p:spPr>
        <p:txBody>
          <a:bodyPr wrap="square">
            <a:spAutoFit/>
          </a:bodyPr>
          <a:lstStyle/>
          <a:p>
            <a:pPr marL="285750" indent="-285750">
              <a:buFont typeface="Wingdings" panose="05000000000000000000" pitchFamily="2" charset="2"/>
              <a:buChar char="Ø"/>
            </a:pPr>
            <a:r>
              <a:rPr lang="zh-CN" altLang="en-US">
                <a:solidFill>
                  <a:srgbClr val="FF0000"/>
                </a:solidFill>
              </a:rPr>
              <a:t>慢查询日志 </a:t>
            </a:r>
            <a:r>
              <a:rPr lang="zh-CN" altLang="en-US"/>
              <a:t>: 通过慢查询日志定位那些执行效率较低的 SQL 语句。</a:t>
            </a:r>
            <a:endParaRPr lang="en-US" altLang="zh-CN"/>
          </a:p>
          <a:p>
            <a:pPr marL="285750" indent="-285750">
              <a:buFont typeface="Wingdings" panose="05000000000000000000" pitchFamily="2" charset="2"/>
              <a:buChar char="Ø"/>
            </a:pPr>
            <a:endParaRPr lang="en-US" altLang="zh-CN"/>
          </a:p>
          <a:p>
            <a:pPr marL="285750" indent="-285750">
              <a:buFont typeface="Wingdings" panose="05000000000000000000" pitchFamily="2" charset="2"/>
              <a:buChar char="Ø"/>
            </a:pPr>
            <a:r>
              <a:rPr lang="zh-CN" altLang="en-US">
                <a:solidFill>
                  <a:srgbClr val="FF0000"/>
                </a:solidFill>
              </a:rPr>
              <a:t>show processlist</a:t>
            </a:r>
            <a:r>
              <a:rPr lang="zh-CN" altLang="en-US"/>
              <a:t>：该命令查看当前MySQL在进行的线程，包括线程的状态、是否锁表等，可以实时地查看 SQL 的执行情况，同时对一些锁表操作进行优化。</a:t>
            </a:r>
            <a:endParaRPr lang="zh-CN" altLang="en-US"/>
          </a:p>
        </p:txBody>
      </p:sp>
    </p:spTree>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定位低效率执行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慢查询日志  </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5" name="文本框 14"/>
          <p:cNvSpPr txBox="1"/>
          <p:nvPr/>
        </p:nvSpPr>
        <p:spPr>
          <a:xfrm>
            <a:off x="971550" y="2106854"/>
            <a:ext cx="10414488" cy="3416320"/>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查看慢日志配置信息 </a:t>
            </a:r>
            <a:endParaRPr lang="en-US" altLang="zh-CN" sz="1800">
              <a:solidFill>
                <a:srgbClr val="008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show variables </a:t>
            </a:r>
            <a:r>
              <a:rPr lang="en-US" altLang="zh-CN" sz="1800" b="1">
                <a:solidFill>
                  <a:srgbClr val="0000FF"/>
                </a:solidFill>
                <a:effectLst/>
                <a:latin typeface="Courier New" panose="02070409020205090404" pitchFamily="49" charset="0"/>
              </a:rPr>
              <a:t>like</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'%slow_query_log%’</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endParaRPr lang="en-US" altLang="zh-CN">
              <a:solidFill>
                <a:srgbClr val="000000"/>
              </a:solidFill>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开启慢日志查询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global</a:t>
            </a:r>
            <a:r>
              <a:rPr lang="en-US" altLang="zh-CN" sz="1800">
                <a:solidFill>
                  <a:srgbClr val="000000"/>
                </a:solidFill>
                <a:effectLst/>
                <a:latin typeface="Courier New" panose="02070409020205090404" pitchFamily="49" charset="0"/>
              </a:rPr>
              <a:t> slow_query_log</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1</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endParaRPr lang="en-US" altLang="zh-CN">
              <a:solidFill>
                <a:srgbClr val="000000"/>
              </a:solidFill>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查看慢日志记录</a:t>
            </a:r>
            <a:r>
              <a:rPr lang="en-US" altLang="zh-CN" sz="1800">
                <a:solidFill>
                  <a:srgbClr val="008000"/>
                </a:solidFill>
                <a:effectLst/>
                <a:latin typeface="Courier New" panose="02070409020205090404" pitchFamily="49" charset="0"/>
              </a:rPr>
              <a:t>SQL</a:t>
            </a:r>
            <a:r>
              <a:rPr lang="zh-CN" altLang="en-US" sz="1800">
                <a:solidFill>
                  <a:srgbClr val="008000"/>
                </a:solidFill>
                <a:effectLst/>
                <a:latin typeface="Courier New" panose="02070409020205090404" pitchFamily="49" charset="0"/>
              </a:rPr>
              <a:t>的最低阈值时间 </a:t>
            </a:r>
            <a:endParaRPr lang="en-US" altLang="zh-CN" sz="1800">
              <a:solidFill>
                <a:srgbClr val="008000"/>
              </a:solidFill>
              <a:effectLst/>
              <a:latin typeface="Courier New" panose="02070409020205090404" pitchFamily="49" charset="0"/>
            </a:endParaRPr>
          </a:p>
          <a:p>
            <a:r>
              <a:rPr lang="en-US" altLang="zh-CN" sz="1800">
                <a:solidFill>
                  <a:srgbClr val="000000"/>
                </a:solidFill>
                <a:effectLst/>
                <a:latin typeface="Courier New" panose="02070409020205090404" pitchFamily="49" charset="0"/>
              </a:rPr>
              <a:t>show variables </a:t>
            </a:r>
            <a:r>
              <a:rPr lang="en-US" altLang="zh-CN" sz="1800" b="1">
                <a:solidFill>
                  <a:srgbClr val="0000FF"/>
                </a:solidFill>
                <a:effectLst/>
                <a:latin typeface="Courier New" panose="02070409020205090404" pitchFamily="49" charset="0"/>
              </a:rPr>
              <a:t>like</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'long_query_time%’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endParaRPr lang="en-US" altLang="zh-CN">
              <a:solidFill>
                <a:srgbClr val="000000"/>
              </a:solidFill>
              <a:latin typeface="Courier New" panose="02070409020205090404" pitchFamily="49" charset="0"/>
            </a:endParaRPr>
          </a:p>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修改慢日志记录</a:t>
            </a:r>
            <a:r>
              <a:rPr lang="en-US" altLang="zh-CN" sz="1800">
                <a:solidFill>
                  <a:srgbClr val="008000"/>
                </a:solidFill>
                <a:effectLst/>
                <a:latin typeface="Courier New" panose="02070409020205090404" pitchFamily="49" charset="0"/>
              </a:rPr>
              <a:t>SQL</a:t>
            </a:r>
            <a:r>
              <a:rPr lang="zh-CN" altLang="en-US" sz="1800">
                <a:solidFill>
                  <a:srgbClr val="008000"/>
                </a:solidFill>
                <a:effectLst/>
                <a:latin typeface="Courier New" panose="02070409020205090404" pitchFamily="49" charset="0"/>
              </a:rPr>
              <a:t>的最低阈值时间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global</a:t>
            </a:r>
            <a:r>
              <a:rPr lang="en-US" altLang="zh-CN" sz="1800">
                <a:solidFill>
                  <a:srgbClr val="000000"/>
                </a:solidFill>
                <a:effectLst/>
                <a:latin typeface="Courier New" panose="02070409020205090404" pitchFamily="49" charset="0"/>
              </a:rPr>
              <a:t> long_query_time</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4</a:t>
            </a:r>
            <a:r>
              <a:rPr lang="en-US" altLang="zh-CN" sz="1800" b="1">
                <a:solidFill>
                  <a:srgbClr val="000080"/>
                </a:solidFill>
                <a:effectLst/>
                <a:latin typeface="Courier New" panose="02070409020205090404" pitchFamily="49" charset="0"/>
              </a:rPr>
              <a:t>;</a:t>
            </a:r>
            <a:endParaRPr lang="en-US" altLang="zh-CN">
              <a:effectLst/>
            </a:endParaRPr>
          </a:p>
          <a:p>
            <a:pPr marR="0" lvl="0" algn="l" defTabSz="914400" rtl="0" eaLnBrk="1" fontAlgn="auto" latinLnBrk="0" hangingPunct="1">
              <a:lnSpc>
                <a:spcPct val="100000"/>
              </a:lnSpc>
              <a:spcBef>
                <a:spcPts val="0"/>
              </a:spcBef>
              <a:spcAft>
                <a:spcPts val="0"/>
              </a:spcAft>
              <a:buClrTx/>
              <a:buSzTx/>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定位低效率执行</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SQL-show processlist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  </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5" name="文本框 14"/>
          <p:cNvSpPr txBox="1"/>
          <p:nvPr/>
        </p:nvSpPr>
        <p:spPr>
          <a:xfrm>
            <a:off x="980343" y="1816389"/>
            <a:ext cx="10414488"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show processlist</a:t>
            </a:r>
            <a:r>
              <a:rPr lang="en-US" altLang="zh-CN">
                <a:solidFill>
                  <a:prstClr val="black"/>
                </a:solidFill>
                <a:latin typeface="Calibri" panose="020F0502020204030204"/>
                <a:ea typeface="黑体" panose="02010609060101010101" pitchFamily="49" charset="-122"/>
              </a:rPr>
              <a:t>;</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stretch>
            <a:fillRect/>
          </a:stretch>
        </p:blipFill>
        <p:spPr>
          <a:xfrm>
            <a:off x="980343" y="2297952"/>
            <a:ext cx="7616608" cy="1224382"/>
          </a:xfrm>
          <a:prstGeom prst="rect">
            <a:avLst/>
          </a:prstGeom>
        </p:spPr>
      </p:pic>
      <p:sp>
        <p:nvSpPr>
          <p:cNvPr id="9" name="文本框 8"/>
          <p:cNvSpPr txBox="1"/>
          <p:nvPr/>
        </p:nvSpPr>
        <p:spPr>
          <a:xfrm>
            <a:off x="1003056" y="3634565"/>
            <a:ext cx="10185888" cy="3161398"/>
          </a:xfrm>
          <a:prstGeom prst="rect">
            <a:avLst/>
          </a:prstGeom>
          <a:noFill/>
        </p:spPr>
        <p:txBody>
          <a:bodyPr wrap="square">
            <a:spAutoFit/>
          </a:bodyPr>
          <a:lstStyle/>
          <a:p>
            <a:r>
              <a:rPr lang="en-US" altLang="zh-CN" sz="1200">
                <a:solidFill>
                  <a:srgbClr val="0070C0"/>
                </a:solidFill>
              </a:rPr>
              <a:t>1</a:t>
            </a:r>
            <a:r>
              <a:rPr lang="zh-CN" altLang="en-US" sz="1200">
                <a:solidFill>
                  <a:srgbClr val="0070C0"/>
                </a:solidFill>
              </a:rPr>
              <a:t>） </a:t>
            </a:r>
            <a:r>
              <a:rPr lang="en-US" altLang="zh-CN" sz="1200">
                <a:solidFill>
                  <a:srgbClr val="0070C0"/>
                </a:solidFill>
              </a:rPr>
              <a:t>id</a:t>
            </a:r>
            <a:r>
              <a:rPr lang="zh-CN" altLang="en-US" sz="1200">
                <a:solidFill>
                  <a:srgbClr val="0070C0"/>
                </a:solidFill>
              </a:rPr>
              <a:t>列，用户登录</a:t>
            </a:r>
            <a:r>
              <a:rPr lang="en-US" altLang="zh-CN" sz="1200">
                <a:solidFill>
                  <a:srgbClr val="0070C0"/>
                </a:solidFill>
              </a:rPr>
              <a:t>mysql</a:t>
            </a:r>
            <a:r>
              <a:rPr lang="zh-CN" altLang="en-US" sz="1200">
                <a:solidFill>
                  <a:srgbClr val="0070C0"/>
                </a:solidFill>
              </a:rPr>
              <a:t>时，系统分配的</a:t>
            </a:r>
            <a:r>
              <a:rPr lang="en-US" altLang="zh-CN" sz="1200">
                <a:solidFill>
                  <a:srgbClr val="0070C0"/>
                </a:solidFill>
              </a:rPr>
              <a:t>"connection_id"</a:t>
            </a:r>
            <a:r>
              <a:rPr lang="zh-CN" altLang="en-US" sz="1200">
                <a:solidFill>
                  <a:srgbClr val="0070C0"/>
                </a:solidFill>
              </a:rPr>
              <a:t>，可以使用函数</a:t>
            </a:r>
            <a:r>
              <a:rPr lang="en-US" altLang="zh-CN" sz="1200">
                <a:solidFill>
                  <a:srgbClr val="0070C0"/>
                </a:solidFill>
              </a:rPr>
              <a:t>connection_id()</a:t>
            </a:r>
            <a:r>
              <a:rPr lang="zh-CN" altLang="en-US" sz="1200">
                <a:solidFill>
                  <a:srgbClr val="0070C0"/>
                </a:solidFill>
              </a:rPr>
              <a:t>查看</a:t>
            </a:r>
            <a:endParaRPr lang="zh-CN" altLang="en-US" sz="1200">
              <a:solidFill>
                <a:srgbClr val="0070C0"/>
              </a:solidFill>
            </a:endParaRPr>
          </a:p>
          <a:p>
            <a:endParaRPr lang="zh-CN" altLang="en-US" sz="1200">
              <a:solidFill>
                <a:srgbClr val="0070C0"/>
              </a:solidFill>
            </a:endParaRPr>
          </a:p>
          <a:p>
            <a:r>
              <a:rPr lang="en-US" altLang="zh-CN" sz="1200">
                <a:solidFill>
                  <a:srgbClr val="0070C0"/>
                </a:solidFill>
              </a:rPr>
              <a:t>2</a:t>
            </a:r>
            <a:r>
              <a:rPr lang="zh-CN" altLang="en-US" sz="1200">
                <a:solidFill>
                  <a:srgbClr val="0070C0"/>
                </a:solidFill>
              </a:rPr>
              <a:t>） </a:t>
            </a:r>
            <a:r>
              <a:rPr lang="en-US" altLang="zh-CN" sz="1200">
                <a:solidFill>
                  <a:srgbClr val="0070C0"/>
                </a:solidFill>
              </a:rPr>
              <a:t>user</a:t>
            </a:r>
            <a:r>
              <a:rPr lang="zh-CN" altLang="en-US" sz="1200">
                <a:solidFill>
                  <a:srgbClr val="0070C0"/>
                </a:solidFill>
              </a:rPr>
              <a:t>列，显示当前用户。如果不是</a:t>
            </a:r>
            <a:r>
              <a:rPr lang="en-US" altLang="zh-CN" sz="1200">
                <a:solidFill>
                  <a:srgbClr val="0070C0"/>
                </a:solidFill>
              </a:rPr>
              <a:t>root</a:t>
            </a:r>
            <a:r>
              <a:rPr lang="zh-CN" altLang="en-US" sz="1200">
                <a:solidFill>
                  <a:srgbClr val="0070C0"/>
                </a:solidFill>
              </a:rPr>
              <a:t>，这个命令就只显示用户权限范围的</a:t>
            </a:r>
            <a:r>
              <a:rPr lang="en-US" altLang="zh-CN" sz="1200">
                <a:solidFill>
                  <a:srgbClr val="0070C0"/>
                </a:solidFill>
              </a:rPr>
              <a:t>sql</a:t>
            </a:r>
            <a:r>
              <a:rPr lang="zh-CN" altLang="en-US" sz="1200">
                <a:solidFill>
                  <a:srgbClr val="0070C0"/>
                </a:solidFill>
              </a:rPr>
              <a:t>语句</a:t>
            </a:r>
            <a:endParaRPr lang="zh-CN" altLang="en-US" sz="1200">
              <a:solidFill>
                <a:srgbClr val="0070C0"/>
              </a:solidFill>
            </a:endParaRPr>
          </a:p>
          <a:p>
            <a:endParaRPr lang="zh-CN" altLang="en-US" sz="1200">
              <a:solidFill>
                <a:srgbClr val="0070C0"/>
              </a:solidFill>
            </a:endParaRPr>
          </a:p>
          <a:p>
            <a:r>
              <a:rPr lang="en-US" altLang="zh-CN" sz="1200">
                <a:solidFill>
                  <a:srgbClr val="0070C0"/>
                </a:solidFill>
              </a:rPr>
              <a:t>3</a:t>
            </a:r>
            <a:r>
              <a:rPr lang="zh-CN" altLang="en-US" sz="1200">
                <a:solidFill>
                  <a:srgbClr val="0070C0"/>
                </a:solidFill>
              </a:rPr>
              <a:t>） </a:t>
            </a:r>
            <a:r>
              <a:rPr lang="en-US" altLang="zh-CN" sz="1200">
                <a:solidFill>
                  <a:srgbClr val="0070C0"/>
                </a:solidFill>
              </a:rPr>
              <a:t>host</a:t>
            </a:r>
            <a:r>
              <a:rPr lang="zh-CN" altLang="en-US" sz="1200">
                <a:solidFill>
                  <a:srgbClr val="0070C0"/>
                </a:solidFill>
              </a:rPr>
              <a:t>列，显示这个语句是从哪个</a:t>
            </a:r>
            <a:r>
              <a:rPr lang="en-US" altLang="zh-CN" sz="1200">
                <a:solidFill>
                  <a:srgbClr val="0070C0"/>
                </a:solidFill>
              </a:rPr>
              <a:t>ip</a:t>
            </a:r>
            <a:r>
              <a:rPr lang="zh-CN" altLang="en-US" sz="1200">
                <a:solidFill>
                  <a:srgbClr val="0070C0"/>
                </a:solidFill>
              </a:rPr>
              <a:t>的哪个端口上发的，可以用来跟踪出现问题语句的用户</a:t>
            </a:r>
            <a:endParaRPr lang="zh-CN" altLang="en-US" sz="1200">
              <a:solidFill>
                <a:srgbClr val="0070C0"/>
              </a:solidFill>
            </a:endParaRPr>
          </a:p>
          <a:p>
            <a:endParaRPr lang="zh-CN" altLang="en-US" sz="1200">
              <a:solidFill>
                <a:srgbClr val="0070C0"/>
              </a:solidFill>
            </a:endParaRPr>
          </a:p>
          <a:p>
            <a:r>
              <a:rPr lang="en-US" altLang="zh-CN" sz="1200">
                <a:solidFill>
                  <a:srgbClr val="0070C0"/>
                </a:solidFill>
              </a:rPr>
              <a:t>4</a:t>
            </a:r>
            <a:r>
              <a:rPr lang="zh-CN" altLang="en-US" sz="1200">
                <a:solidFill>
                  <a:srgbClr val="0070C0"/>
                </a:solidFill>
              </a:rPr>
              <a:t>） </a:t>
            </a:r>
            <a:r>
              <a:rPr lang="en-US" altLang="zh-CN" sz="1200">
                <a:solidFill>
                  <a:srgbClr val="0070C0"/>
                </a:solidFill>
              </a:rPr>
              <a:t>db</a:t>
            </a:r>
            <a:r>
              <a:rPr lang="zh-CN" altLang="en-US" sz="1200">
                <a:solidFill>
                  <a:srgbClr val="0070C0"/>
                </a:solidFill>
              </a:rPr>
              <a:t>列，显示这个进程目前连接的是哪个数据库</a:t>
            </a:r>
            <a:endParaRPr lang="zh-CN" altLang="en-US" sz="1200">
              <a:solidFill>
                <a:srgbClr val="0070C0"/>
              </a:solidFill>
            </a:endParaRPr>
          </a:p>
          <a:p>
            <a:endParaRPr lang="zh-CN" altLang="en-US" sz="1200">
              <a:solidFill>
                <a:srgbClr val="0070C0"/>
              </a:solidFill>
            </a:endParaRPr>
          </a:p>
          <a:p>
            <a:r>
              <a:rPr lang="en-US" altLang="zh-CN" sz="1200">
                <a:solidFill>
                  <a:srgbClr val="0070C0"/>
                </a:solidFill>
              </a:rPr>
              <a:t>5</a:t>
            </a:r>
            <a:r>
              <a:rPr lang="zh-CN" altLang="en-US" sz="1200">
                <a:solidFill>
                  <a:srgbClr val="0070C0"/>
                </a:solidFill>
              </a:rPr>
              <a:t>） </a:t>
            </a:r>
            <a:r>
              <a:rPr lang="en-US" altLang="zh-CN" sz="1200">
                <a:solidFill>
                  <a:srgbClr val="0070C0"/>
                </a:solidFill>
              </a:rPr>
              <a:t>command</a:t>
            </a:r>
            <a:r>
              <a:rPr lang="zh-CN" altLang="en-US" sz="1200">
                <a:solidFill>
                  <a:srgbClr val="0070C0"/>
                </a:solidFill>
              </a:rPr>
              <a:t>列，显示当前连接的执行的命令，一般取值为休眠（</a:t>
            </a:r>
            <a:r>
              <a:rPr lang="en-US" altLang="zh-CN" sz="1200">
                <a:solidFill>
                  <a:srgbClr val="0070C0"/>
                </a:solidFill>
              </a:rPr>
              <a:t>sleep</a:t>
            </a:r>
            <a:r>
              <a:rPr lang="zh-CN" altLang="en-US" sz="1200">
                <a:solidFill>
                  <a:srgbClr val="0070C0"/>
                </a:solidFill>
              </a:rPr>
              <a:t>），查询（</a:t>
            </a:r>
            <a:r>
              <a:rPr lang="en-US" altLang="zh-CN" sz="1200">
                <a:solidFill>
                  <a:srgbClr val="0070C0"/>
                </a:solidFill>
              </a:rPr>
              <a:t>query</a:t>
            </a:r>
            <a:r>
              <a:rPr lang="zh-CN" altLang="en-US" sz="1200">
                <a:solidFill>
                  <a:srgbClr val="0070C0"/>
                </a:solidFill>
              </a:rPr>
              <a:t>），连接（</a:t>
            </a:r>
            <a:r>
              <a:rPr lang="en-US" altLang="zh-CN" sz="1200">
                <a:solidFill>
                  <a:srgbClr val="0070C0"/>
                </a:solidFill>
              </a:rPr>
              <a:t>connect</a:t>
            </a:r>
            <a:r>
              <a:rPr lang="zh-CN" altLang="en-US" sz="1200">
                <a:solidFill>
                  <a:srgbClr val="0070C0"/>
                </a:solidFill>
              </a:rPr>
              <a:t>）等</a:t>
            </a:r>
            <a:endParaRPr lang="zh-CN" altLang="en-US" sz="1200">
              <a:solidFill>
                <a:srgbClr val="0070C0"/>
              </a:solidFill>
            </a:endParaRPr>
          </a:p>
          <a:p>
            <a:endParaRPr lang="zh-CN" altLang="en-US" sz="1200">
              <a:solidFill>
                <a:srgbClr val="0070C0"/>
              </a:solidFill>
            </a:endParaRPr>
          </a:p>
          <a:p>
            <a:r>
              <a:rPr lang="en-US" altLang="zh-CN" sz="1200">
                <a:solidFill>
                  <a:srgbClr val="0070C0"/>
                </a:solidFill>
              </a:rPr>
              <a:t>6</a:t>
            </a:r>
            <a:r>
              <a:rPr lang="zh-CN" altLang="en-US" sz="1200">
                <a:solidFill>
                  <a:srgbClr val="0070C0"/>
                </a:solidFill>
              </a:rPr>
              <a:t>） </a:t>
            </a:r>
            <a:r>
              <a:rPr lang="en-US" altLang="zh-CN" sz="1200">
                <a:solidFill>
                  <a:srgbClr val="0070C0"/>
                </a:solidFill>
              </a:rPr>
              <a:t>time</a:t>
            </a:r>
            <a:r>
              <a:rPr lang="zh-CN" altLang="en-US" sz="1200">
                <a:solidFill>
                  <a:srgbClr val="0070C0"/>
                </a:solidFill>
              </a:rPr>
              <a:t>列，显示这个状态持续的时间，单位是秒</a:t>
            </a:r>
            <a:endParaRPr lang="zh-CN" altLang="en-US" sz="1200">
              <a:solidFill>
                <a:srgbClr val="0070C0"/>
              </a:solidFill>
            </a:endParaRPr>
          </a:p>
          <a:p>
            <a:endParaRPr lang="zh-CN" altLang="en-US" sz="1200">
              <a:solidFill>
                <a:srgbClr val="0070C0"/>
              </a:solidFill>
            </a:endParaRPr>
          </a:p>
          <a:p>
            <a:r>
              <a:rPr lang="en-US" altLang="zh-CN" sz="1200">
                <a:solidFill>
                  <a:srgbClr val="0070C0"/>
                </a:solidFill>
              </a:rPr>
              <a:t>7</a:t>
            </a:r>
            <a:r>
              <a:rPr lang="zh-CN" altLang="en-US" sz="1200">
                <a:solidFill>
                  <a:srgbClr val="0070C0"/>
                </a:solidFill>
              </a:rPr>
              <a:t>） </a:t>
            </a:r>
            <a:r>
              <a:rPr lang="en-US" altLang="zh-CN" sz="1200">
                <a:solidFill>
                  <a:srgbClr val="0070C0"/>
                </a:solidFill>
              </a:rPr>
              <a:t>state</a:t>
            </a:r>
            <a:r>
              <a:rPr lang="zh-CN" altLang="en-US" sz="1200">
                <a:solidFill>
                  <a:srgbClr val="0070C0"/>
                </a:solidFill>
              </a:rPr>
              <a:t>列，显示使用当前连接的</a:t>
            </a:r>
            <a:r>
              <a:rPr lang="en-US" altLang="zh-CN" sz="1200">
                <a:solidFill>
                  <a:srgbClr val="0070C0"/>
                </a:solidFill>
              </a:rPr>
              <a:t>sql</a:t>
            </a:r>
            <a:r>
              <a:rPr lang="zh-CN" altLang="en-US" sz="1200">
                <a:solidFill>
                  <a:srgbClr val="0070C0"/>
                </a:solidFill>
              </a:rPr>
              <a:t>语句的状态，很重要的列。</a:t>
            </a:r>
            <a:r>
              <a:rPr lang="en-US" altLang="zh-CN" sz="1200">
                <a:solidFill>
                  <a:srgbClr val="0070C0"/>
                </a:solidFill>
              </a:rPr>
              <a:t>state</a:t>
            </a:r>
            <a:r>
              <a:rPr lang="zh-CN" altLang="en-US" sz="1200">
                <a:solidFill>
                  <a:srgbClr val="0070C0"/>
                </a:solidFill>
              </a:rPr>
              <a:t>描述的是语句执行中的某一个状态。一个</a:t>
            </a:r>
            <a:r>
              <a:rPr lang="en-US" altLang="zh-CN" sz="1200">
                <a:solidFill>
                  <a:srgbClr val="0070C0"/>
                </a:solidFill>
              </a:rPr>
              <a:t>sql</a:t>
            </a:r>
            <a:r>
              <a:rPr lang="zh-CN" altLang="en-US" sz="1200">
                <a:solidFill>
                  <a:srgbClr val="0070C0"/>
                </a:solidFill>
              </a:rPr>
              <a:t>语句，以查询为例，可能需要经过</a:t>
            </a:r>
            <a:r>
              <a:rPr lang="en-US" altLang="zh-CN" sz="1200">
                <a:solidFill>
                  <a:srgbClr val="0070C0"/>
                </a:solidFill>
              </a:rPr>
              <a:t>copying to tmp table</a:t>
            </a:r>
            <a:r>
              <a:rPr lang="zh-CN" altLang="en-US" sz="1200">
                <a:solidFill>
                  <a:srgbClr val="0070C0"/>
                </a:solidFill>
              </a:rPr>
              <a:t>、</a:t>
            </a:r>
            <a:r>
              <a:rPr lang="en-US" altLang="zh-CN" sz="1200">
                <a:solidFill>
                  <a:srgbClr val="0070C0"/>
                </a:solidFill>
              </a:rPr>
              <a:t>sorting result</a:t>
            </a:r>
            <a:r>
              <a:rPr lang="zh-CN" altLang="en-US" sz="1200">
                <a:solidFill>
                  <a:srgbClr val="0070C0"/>
                </a:solidFill>
              </a:rPr>
              <a:t>、</a:t>
            </a:r>
            <a:r>
              <a:rPr lang="en-US" altLang="zh-CN" sz="1200">
                <a:solidFill>
                  <a:srgbClr val="0070C0"/>
                </a:solidFill>
              </a:rPr>
              <a:t>sending data</a:t>
            </a:r>
            <a:r>
              <a:rPr lang="zh-CN" altLang="en-US" sz="1200">
                <a:solidFill>
                  <a:srgbClr val="0070C0"/>
                </a:solidFill>
              </a:rPr>
              <a:t>等状态才可以完成</a:t>
            </a:r>
            <a:endParaRPr lang="zh-CN" altLang="en-US" sz="1200">
              <a:solidFill>
                <a:srgbClr val="0070C0"/>
              </a:solidFill>
            </a:endParaRPr>
          </a:p>
          <a:p>
            <a:endParaRPr lang="zh-CN" altLang="en-US" sz="1200">
              <a:solidFill>
                <a:srgbClr val="0070C0"/>
              </a:solidFill>
            </a:endParaRPr>
          </a:p>
          <a:p>
            <a:r>
              <a:rPr lang="en-US" altLang="zh-CN" sz="1200">
                <a:solidFill>
                  <a:srgbClr val="0070C0"/>
                </a:solidFill>
              </a:rPr>
              <a:t>8</a:t>
            </a:r>
            <a:r>
              <a:rPr lang="zh-CN" altLang="en-US" sz="1200">
                <a:solidFill>
                  <a:srgbClr val="0070C0"/>
                </a:solidFill>
              </a:rPr>
              <a:t>） </a:t>
            </a:r>
            <a:r>
              <a:rPr lang="en-US" altLang="zh-CN" sz="1200">
                <a:solidFill>
                  <a:srgbClr val="0070C0"/>
                </a:solidFill>
              </a:rPr>
              <a:t>info</a:t>
            </a:r>
            <a:r>
              <a:rPr lang="zh-CN" altLang="en-US" sz="1200">
                <a:solidFill>
                  <a:srgbClr val="0070C0"/>
                </a:solidFill>
              </a:rPr>
              <a:t>列，显示这个</a:t>
            </a:r>
            <a:r>
              <a:rPr lang="en-US" altLang="zh-CN" sz="1200">
                <a:solidFill>
                  <a:srgbClr val="0070C0"/>
                </a:solidFill>
              </a:rPr>
              <a:t>sql</a:t>
            </a:r>
            <a:r>
              <a:rPr lang="zh-CN" altLang="en-US" sz="1200">
                <a:solidFill>
                  <a:srgbClr val="0070C0"/>
                </a:solidFill>
              </a:rPr>
              <a:t>语句，是判断问题语句的一个重要依据</a:t>
            </a:r>
            <a:endParaRPr lang="zh-CN" altLang="en-US" sz="1200">
              <a:solidFill>
                <a:srgbClr val="0070C0"/>
              </a:solidFill>
            </a:endParaRPr>
          </a:p>
        </p:txBody>
      </p:sp>
    </p:spTree>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8" name="文本框 7"/>
          <p:cNvSpPr txBox="1"/>
          <p:nvPr/>
        </p:nvSpPr>
        <p:spPr>
          <a:xfrm>
            <a:off x="874835" y="1880488"/>
            <a:ext cx="9825404" cy="584775"/>
          </a:xfrm>
          <a:prstGeom prst="rect">
            <a:avLst/>
          </a:prstGeom>
          <a:noFill/>
        </p:spPr>
        <p:txBody>
          <a:bodyPr wrap="square">
            <a:spAutoFit/>
          </a:bodyPr>
          <a:lstStyle/>
          <a:p>
            <a:r>
              <a:rPr lang="zh-CN" altLang="en-US" sz="1600">
                <a:latin typeface="Alibaba PuHuiTi B"/>
              </a:rPr>
              <a:t>通过以上步骤查询到效率低的 SQL 语句后，可以通过 EXPLAIN命令获取 MySQL如何执行 SELECT 语句的信息，包括在 SELECT 语句执行过程中表如何连接和连接的顺序。</a:t>
            </a:r>
            <a:endParaRPr lang="zh-CN" altLang="en-US" sz="1600">
              <a:latin typeface="Alibaba PuHuiTi B"/>
            </a:endParaRPr>
          </a:p>
        </p:txBody>
      </p:sp>
      <p:sp>
        <p:nvSpPr>
          <p:cNvPr id="12" name="文本框 11"/>
          <p:cNvSpPr txBox="1"/>
          <p:nvPr/>
        </p:nvSpPr>
        <p:spPr>
          <a:xfrm>
            <a:off x="925521" y="2765470"/>
            <a:ext cx="8362378" cy="1477328"/>
          </a:xfrm>
          <a:prstGeom prst="rect">
            <a:avLst/>
          </a:prstGeom>
          <a:solidFill>
            <a:srgbClr val="FFFFE4"/>
          </a:solidFill>
          <a:ln>
            <a:solidFill>
              <a:schemeClr val="tx1"/>
            </a:solidFill>
          </a:ln>
        </p:spPr>
        <p:txBody>
          <a:bodyPr wrap="square">
            <a:spAutoFit/>
          </a:bodyPr>
          <a:lstStyle/>
          <a:p>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准备测试数据 </a:t>
            </a:r>
            <a:endParaRPr lang="en-US" altLang="zh-CN" sz="1800">
              <a:solidFill>
                <a:srgbClr val="008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database</a:t>
            </a:r>
            <a:r>
              <a:rPr lang="en-US" altLang="zh-CN" sz="1800">
                <a:solidFill>
                  <a:srgbClr val="000000"/>
                </a:solidFill>
                <a:effectLst/>
                <a:latin typeface="Courier New" panose="02070409020205090404" pitchFamily="49" charset="0"/>
              </a:rPr>
              <a:t> mydb13_optimize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use</a:t>
            </a:r>
            <a:r>
              <a:rPr lang="en-US" altLang="zh-CN" sz="1800">
                <a:solidFill>
                  <a:srgbClr val="000000"/>
                </a:solidFill>
                <a:effectLst/>
                <a:latin typeface="Courier New" panose="02070409020205090404" pitchFamily="49" charset="0"/>
              </a:rPr>
              <a:t> mydb13_optimize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endParaRPr lang="en-US" altLang="zh-CN">
              <a:solidFill>
                <a:srgbClr val="000000"/>
              </a:solidFill>
              <a:latin typeface="Courier New" panose="02070409020205090404" pitchFamily="49" charset="0"/>
            </a:endParaRPr>
          </a:p>
          <a:p>
            <a:r>
              <a:rPr lang="zh-CN" altLang="en-US" sz="1800">
                <a:solidFill>
                  <a:srgbClr val="000000"/>
                </a:solidFill>
                <a:effectLst/>
                <a:latin typeface="Courier New" panose="02070409020205090404" pitchFamily="49" charset="0"/>
              </a:rPr>
              <a:t>执行</a:t>
            </a:r>
            <a:r>
              <a:rPr lang="en-US" altLang="zh-CN" sz="1800" b="1">
                <a:solidFill>
                  <a:srgbClr val="0000FF"/>
                </a:solidFill>
                <a:effectLst/>
                <a:latin typeface="Courier New" panose="02070409020205090404" pitchFamily="49" charset="0"/>
              </a:rPr>
              <a:t>sql</a:t>
            </a:r>
            <a:r>
              <a:rPr lang="zh-CN" altLang="en-US" sz="1800">
                <a:solidFill>
                  <a:srgbClr val="000000"/>
                </a:solidFill>
                <a:effectLst/>
                <a:latin typeface="Courier New" panose="02070409020205090404" pitchFamily="49" charset="0"/>
              </a:rPr>
              <a:t>脚</a:t>
            </a:r>
            <a:r>
              <a:rPr lang="zh-CN" altLang="en-US" sz="1800" b="1">
                <a:solidFill>
                  <a:srgbClr val="000080"/>
                </a:solidFill>
                <a:effectLst/>
                <a:latin typeface="Courier New" panose="02070409020205090404" pitchFamily="49" charset="0"/>
              </a:rPr>
              <a:t>本</a:t>
            </a:r>
            <a:r>
              <a:rPr lang="en-US" altLang="zh-CN" sz="1800">
                <a:solidFill>
                  <a:srgbClr val="000000"/>
                </a:solidFill>
                <a:effectLst/>
                <a:latin typeface="Courier New" panose="02070409020205090404" pitchFamily="49" charset="0"/>
              </a:rPr>
              <a:t>sql_optimize</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sql</a:t>
            </a:r>
            <a:r>
              <a:rPr lang="zh-CN" altLang="en-US" sz="1800">
                <a:solidFill>
                  <a:srgbClr val="000000"/>
                </a:solidFill>
                <a:effectLst/>
                <a:latin typeface="Courier New" panose="02070409020205090404" pitchFamily="49" charset="0"/>
              </a:rPr>
              <a:t>添加数据 </a:t>
            </a:r>
            <a:endParaRPr lang="zh-CN" altLang="en-US">
              <a:effectLs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pPr marL="0" indent="0">
              <a:buNone/>
            </a:pPr>
            <a:r>
              <a:rPr kumimoji="1" lang="zh-CN" altLang="en-US">
                <a:solidFill>
                  <a:schemeClr val="tx2">
                    <a:lumMod val="60000"/>
                    <a:lumOff val="40000"/>
                  </a:schemeClr>
                </a:solidFill>
              </a:rPr>
              <a:t>下载地址：</a:t>
            </a:r>
            <a:r>
              <a:rPr kumimoji="1" lang="en-US" altLang="zh-CN">
                <a:solidFill>
                  <a:schemeClr val="tx2">
                    <a:lumMod val="60000"/>
                    <a:lumOff val="40000"/>
                  </a:schemeClr>
                </a:solidFill>
              </a:rPr>
              <a:t>https://downloads.mysql.com/archives/community/</a:t>
            </a:r>
            <a:endParaRPr kumimoji="1" lang="zh-CN" altLang="en-US" dirty="0">
              <a:solidFill>
                <a:schemeClr val="tx2">
                  <a:lumMod val="60000"/>
                  <a:lumOff val="40000"/>
                </a:schemeClr>
              </a:solidFill>
            </a:endParaRPr>
          </a:p>
        </p:txBody>
      </p:sp>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、安装包下载</a:t>
            </a:r>
            <a:r>
              <a:rPr kumimoji="1" lang="en-US" altLang="zh-CN"/>
              <a:t>-</a:t>
            </a:r>
            <a:r>
              <a:rPr kumimoji="1" lang="zh-CN" altLang="en-US"/>
              <a:t>解压版</a:t>
            </a:r>
            <a:endParaRPr kumimoji="1" lang="zh-CN" altLang="en-US" dirty="0"/>
          </a:p>
        </p:txBody>
      </p:sp>
      <p:pic>
        <p:nvPicPr>
          <p:cNvPr id="7" name="图片 6"/>
          <p:cNvPicPr>
            <a:picLocks noChangeAspect="1"/>
          </p:cNvPicPr>
          <p:nvPr/>
        </p:nvPicPr>
        <p:blipFill>
          <a:blip r:embed="rId1"/>
          <a:stretch>
            <a:fillRect/>
          </a:stretch>
        </p:blipFill>
        <p:spPr>
          <a:xfrm>
            <a:off x="396752" y="2336913"/>
            <a:ext cx="11398496" cy="4219575"/>
          </a:xfrm>
          <a:prstGeom prst="rect">
            <a:avLst/>
          </a:prstGeom>
          <a:ln>
            <a:solidFill>
              <a:schemeClr val="bg1">
                <a:lumMod val="85000"/>
              </a:schemeClr>
            </a:solidFill>
          </a:ln>
        </p:spPr>
      </p:pic>
    </p:spTree>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en-US" altLang="zh-CN" b="1">
                <a:solidFill>
                  <a:srgbClr val="4BACC6"/>
                </a:solidFill>
                <a:latin typeface="PingFang SC"/>
                <a:ea typeface="阿里巴巴普惠体" panose="00020600040101010101" pitchFamily="18" charset="-122"/>
              </a:rPr>
              <a:t>E</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2" name="文本框 11"/>
          <p:cNvSpPr txBox="1"/>
          <p:nvPr/>
        </p:nvSpPr>
        <p:spPr>
          <a:xfrm>
            <a:off x="864429" y="2081595"/>
            <a:ext cx="8362378" cy="369332"/>
          </a:xfrm>
          <a:prstGeom prst="rect">
            <a:avLst/>
          </a:prstGeom>
          <a:solidFill>
            <a:srgbClr val="FFFFE4"/>
          </a:solidFill>
          <a:ln>
            <a:solidFill>
              <a:schemeClr val="tx1"/>
            </a:solidFill>
          </a:ln>
        </p:spPr>
        <p:txBody>
          <a:bodyPr wrap="square">
            <a:spAutoFit/>
          </a:bodyPr>
          <a:lstStyle/>
          <a:p>
            <a:r>
              <a:rPr lang="en-US" altLang="zh-CN" sz="1800">
                <a:solidFill>
                  <a:srgbClr val="000000"/>
                </a:solidFill>
                <a:effectLst/>
                <a:latin typeface="Courier New" panose="02070409020205090404" pitchFamily="49" charset="0"/>
              </a:rPr>
              <a:t>explain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user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uid</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FF8000"/>
                </a:solidFill>
                <a:effectLst/>
                <a:latin typeface="Courier New" panose="02070409020205090404" pitchFamily="49" charset="0"/>
              </a:rPr>
              <a:t>1</a:t>
            </a:r>
            <a:r>
              <a:rPr lang="en-US" altLang="zh-CN" sz="1800" b="1">
                <a:solidFill>
                  <a:srgbClr val="000080"/>
                </a:solidFill>
                <a:effectLst/>
                <a:latin typeface="Courier New" panose="02070409020205090404" pitchFamily="49" charset="0"/>
              </a:rPr>
              <a:t>;</a:t>
            </a:r>
            <a:endParaRPr lang="en-US" altLang="zh-CN">
              <a:effectLst/>
            </a:endParaRPr>
          </a:p>
        </p:txBody>
      </p:sp>
      <p:sp>
        <p:nvSpPr>
          <p:cNvPr id="16" name="文本框 15"/>
          <p:cNvSpPr txBox="1"/>
          <p:nvPr/>
        </p:nvSpPr>
        <p:spPr>
          <a:xfrm>
            <a:off x="810355" y="3960676"/>
            <a:ext cx="8362378" cy="369332"/>
          </a:xfrm>
          <a:prstGeom prst="rect">
            <a:avLst/>
          </a:prstGeom>
          <a:solidFill>
            <a:srgbClr val="FFFFE4"/>
          </a:solidFill>
          <a:ln>
            <a:solidFill>
              <a:schemeClr val="tx1"/>
            </a:solidFill>
          </a:ln>
        </p:spPr>
        <p:txBody>
          <a:bodyPr wrap="square">
            <a:spAutoFit/>
          </a:bodyPr>
          <a:lstStyle/>
          <a:p>
            <a:r>
              <a:rPr lang="en-US" altLang="zh-CN" sz="1800">
                <a:solidFill>
                  <a:srgbClr val="000000"/>
                </a:solidFill>
                <a:effectLst/>
                <a:latin typeface="Courier New" panose="02070409020205090404" pitchFamily="49" charset="0"/>
              </a:rPr>
              <a:t>explain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user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uname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a:t>
            </a:r>
            <a:r>
              <a:rPr lang="zh-CN" altLang="en-US" sz="1800">
                <a:solidFill>
                  <a:srgbClr val="808080"/>
                </a:solidFill>
                <a:effectLst/>
                <a:latin typeface="Courier New" panose="02070409020205090404" pitchFamily="49" charset="0"/>
              </a:rPr>
              <a:t>张飞</a:t>
            </a:r>
            <a:r>
              <a:rPr lang="en-US" altLang="zh-CN" sz="1800">
                <a:solidFill>
                  <a:srgbClr val="808080"/>
                </a:solidFill>
                <a:effectLst/>
                <a:latin typeface="Courier New" panose="02070409020205090404" pitchFamily="49" charset="0"/>
              </a:rPr>
              <a:t>'</a:t>
            </a:r>
            <a:r>
              <a:rPr lang="en-US" altLang="zh-CN" sz="1800" b="1">
                <a:solidFill>
                  <a:srgbClr val="000080"/>
                </a:solidFill>
                <a:effectLst/>
                <a:latin typeface="Courier New" panose="02070409020205090404" pitchFamily="49" charset="0"/>
              </a:rPr>
              <a:t>;</a:t>
            </a:r>
            <a:endParaRPr lang="zh-CN" altLang="en-US">
              <a:effectLst/>
            </a:endParaRPr>
          </a:p>
        </p:txBody>
      </p:sp>
      <p:pic>
        <p:nvPicPr>
          <p:cNvPr id="3" name="图片 2"/>
          <p:cNvPicPr>
            <a:picLocks noChangeAspect="1"/>
          </p:cNvPicPr>
          <p:nvPr/>
        </p:nvPicPr>
        <p:blipFill>
          <a:blip r:embed="rId1"/>
          <a:stretch>
            <a:fillRect/>
          </a:stretch>
        </p:blipFill>
        <p:spPr>
          <a:xfrm>
            <a:off x="864429" y="3015168"/>
            <a:ext cx="8308304" cy="516784"/>
          </a:xfrm>
          <a:prstGeom prst="rect">
            <a:avLst/>
          </a:prstGeom>
        </p:spPr>
      </p:pic>
      <p:pic>
        <p:nvPicPr>
          <p:cNvPr id="5" name="图片 4"/>
          <p:cNvPicPr>
            <a:picLocks noChangeAspect="1"/>
          </p:cNvPicPr>
          <p:nvPr/>
        </p:nvPicPr>
        <p:blipFill>
          <a:blip r:embed="rId2"/>
          <a:stretch>
            <a:fillRect/>
          </a:stretch>
        </p:blipFill>
        <p:spPr>
          <a:xfrm>
            <a:off x="884305" y="4998439"/>
            <a:ext cx="8268551" cy="524735"/>
          </a:xfrm>
          <a:prstGeom prst="rect">
            <a:avLst/>
          </a:prstGeom>
        </p:spPr>
      </p:pic>
    </p:spTree>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en-US" altLang="zh-CN" b="1">
                <a:solidFill>
                  <a:srgbClr val="4BACC6"/>
                </a:solidFill>
                <a:latin typeface="PingFang SC"/>
                <a:ea typeface="阿里巴巴普惠体" panose="00020600040101010101" pitchFamily="18" charset="-122"/>
              </a:rPr>
              <a:t>E</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pic>
        <p:nvPicPr>
          <p:cNvPr id="4" name="图片 3"/>
          <p:cNvPicPr>
            <a:picLocks noChangeAspect="1"/>
          </p:cNvPicPr>
          <p:nvPr/>
        </p:nvPicPr>
        <p:blipFill>
          <a:blip r:embed="rId1"/>
          <a:stretch>
            <a:fillRect/>
          </a:stretch>
        </p:blipFill>
        <p:spPr>
          <a:xfrm>
            <a:off x="1039844" y="2295290"/>
            <a:ext cx="8452377" cy="3820938"/>
          </a:xfrm>
          <a:prstGeom prst="rect">
            <a:avLst/>
          </a:prstGeom>
        </p:spPr>
      </p:pic>
    </p:spTree>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 </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之 </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id</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811242" y="1833589"/>
            <a:ext cx="10873735" cy="338554"/>
          </a:xfrm>
          <a:prstGeom prst="rect">
            <a:avLst/>
          </a:prstGeom>
          <a:noFill/>
        </p:spPr>
        <p:txBody>
          <a:bodyPr wrap="square">
            <a:spAutoFit/>
          </a:bodyPr>
          <a:lstStyle/>
          <a:p>
            <a:r>
              <a:rPr lang="zh-CN" altLang="en-US" sz="1600">
                <a:latin typeface="Alibaba PuHuiTi B"/>
              </a:rPr>
              <a:t>id 字段是 select查询的序列号，是一组数字，表示的是查询中执行select子句或者是操作表的顺序。id 情况有三种</a:t>
            </a:r>
            <a:r>
              <a:rPr lang="en-US" altLang="zh-CN" sz="1600">
                <a:latin typeface="Alibaba PuHuiTi B"/>
              </a:rPr>
              <a:t>:</a:t>
            </a:r>
            <a:endParaRPr lang="zh-CN" altLang="en-US" sz="1600">
              <a:latin typeface="Alibaba PuHuiTi B"/>
            </a:endParaRPr>
          </a:p>
        </p:txBody>
      </p:sp>
      <p:sp>
        <p:nvSpPr>
          <p:cNvPr id="9" name="文本框 8"/>
          <p:cNvSpPr txBox="1"/>
          <p:nvPr/>
        </p:nvSpPr>
        <p:spPr>
          <a:xfrm>
            <a:off x="811242" y="2301574"/>
            <a:ext cx="6128238" cy="369332"/>
          </a:xfrm>
          <a:prstGeom prst="rect">
            <a:avLst/>
          </a:prstGeom>
          <a:noFill/>
        </p:spPr>
        <p:txBody>
          <a:bodyPr wrap="square">
            <a:spAutoFit/>
          </a:bodyPr>
          <a:lstStyle/>
          <a:p>
            <a:r>
              <a:rPr lang="en-US" altLang="zh-CN">
                <a:solidFill>
                  <a:srgbClr val="FF0000"/>
                </a:solidFill>
                <a:highlight>
                  <a:srgbClr val="FFFF00"/>
                </a:highlight>
              </a:rPr>
              <a:t>1</a:t>
            </a:r>
            <a:r>
              <a:rPr lang="zh-CN" altLang="en-US">
                <a:solidFill>
                  <a:srgbClr val="FF0000"/>
                </a:solidFill>
                <a:highlight>
                  <a:srgbClr val="FFFF00"/>
                </a:highlight>
              </a:rPr>
              <a:t>、id 相同表示加载表的顺序是从上到下</a:t>
            </a:r>
            <a:r>
              <a:rPr lang="zh-CN" altLang="en-US">
                <a:highlight>
                  <a:srgbClr val="FFFF00"/>
                </a:highlight>
              </a:rPr>
              <a:t>。</a:t>
            </a:r>
            <a:endParaRPr lang="zh-CN" altLang="en-US">
              <a:highlight>
                <a:srgbClr val="FFFF00"/>
              </a:highlight>
            </a:endParaRPr>
          </a:p>
        </p:txBody>
      </p:sp>
      <p:pic>
        <p:nvPicPr>
          <p:cNvPr id="10" name="图片 9"/>
          <p:cNvPicPr>
            <a:picLocks noChangeAspect="1"/>
          </p:cNvPicPr>
          <p:nvPr/>
        </p:nvPicPr>
        <p:blipFill>
          <a:blip r:embed="rId1"/>
          <a:stretch>
            <a:fillRect/>
          </a:stretch>
        </p:blipFill>
        <p:spPr>
          <a:xfrm>
            <a:off x="920756" y="4225169"/>
            <a:ext cx="8371908" cy="922261"/>
          </a:xfrm>
          <a:prstGeom prst="rect">
            <a:avLst/>
          </a:prstGeom>
        </p:spPr>
      </p:pic>
      <p:sp>
        <p:nvSpPr>
          <p:cNvPr id="17" name="文本框 16"/>
          <p:cNvSpPr txBox="1"/>
          <p:nvPr/>
        </p:nvSpPr>
        <p:spPr>
          <a:xfrm>
            <a:off x="920756" y="3053008"/>
            <a:ext cx="9930912" cy="660903"/>
          </a:xfrm>
          <a:prstGeom prst="rect">
            <a:avLst/>
          </a:prstGeom>
          <a:solidFill>
            <a:srgbClr val="FFFFE4"/>
          </a:solidFill>
          <a:ln>
            <a:solidFill>
              <a:schemeClr val="tx1"/>
            </a:solidFill>
          </a:ln>
        </p:spPr>
        <p:txBody>
          <a:bodyPr wrap="square">
            <a:spAutoFit/>
          </a:bodyPr>
          <a:lstStyle/>
          <a:p>
            <a:r>
              <a:rPr lang="en-US" altLang="zh-CN" sz="1800">
                <a:solidFill>
                  <a:srgbClr val="000000"/>
                </a:solidFill>
                <a:effectLst/>
                <a:latin typeface="Courier New" panose="02070409020205090404" pitchFamily="49" charset="0"/>
              </a:rPr>
              <a:t>explain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user</a:t>
            </a:r>
            <a:r>
              <a:rPr lang="en-US" altLang="zh-CN" sz="1800">
                <a:solidFill>
                  <a:srgbClr val="000000"/>
                </a:solidFill>
                <a:effectLst/>
                <a:latin typeface="Courier New" panose="02070409020205090404" pitchFamily="49" charset="0"/>
              </a:rPr>
              <a:t> u</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user_role ur</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role r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u</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uid</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ur</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uid</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and</a:t>
            </a:r>
            <a:r>
              <a:rPr lang="en-US" altLang="zh-CN" sz="1800">
                <a:solidFill>
                  <a:srgbClr val="000000"/>
                </a:solidFill>
                <a:effectLst/>
                <a:latin typeface="Courier New" panose="02070409020205090404" pitchFamily="49" charset="0"/>
              </a:rPr>
              <a:t> ur</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rid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r</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rid </a:t>
            </a:r>
            <a:r>
              <a:rPr lang="en-US" altLang="zh-CN" sz="1800" b="1">
                <a:solidFill>
                  <a:srgbClr val="000080"/>
                </a:solidFill>
                <a:effectLst/>
                <a:latin typeface="Courier New" panose="02070409020205090404" pitchFamily="49" charset="0"/>
              </a:rPr>
              <a:t>;</a:t>
            </a:r>
            <a:endParaRPr lang="en-US" altLang="zh-CN">
              <a:effectLst/>
            </a:endParaRPr>
          </a:p>
        </p:txBody>
      </p:sp>
    </p:spTree>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 </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之 </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id</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890373" y="2081766"/>
            <a:ext cx="612823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rPr>
              <a:t>2、 id 不同id值越大，优先级越高，越先被执行。</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 </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5" name="文本框 14"/>
          <p:cNvSpPr txBox="1"/>
          <p:nvPr/>
        </p:nvSpPr>
        <p:spPr>
          <a:xfrm>
            <a:off x="890373" y="2703538"/>
            <a:ext cx="11113246" cy="58477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explain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role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rid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rid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user_role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uid</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uid</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user</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uname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张飞</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3" name="图片 2"/>
          <p:cNvPicPr>
            <a:picLocks noChangeAspect="1"/>
          </p:cNvPicPr>
          <p:nvPr/>
        </p:nvPicPr>
        <p:blipFill>
          <a:blip r:embed="rId1"/>
          <a:stretch>
            <a:fillRect/>
          </a:stretch>
        </p:blipFill>
        <p:spPr>
          <a:xfrm>
            <a:off x="976409" y="3818611"/>
            <a:ext cx="8260601" cy="938163"/>
          </a:xfrm>
          <a:prstGeom prst="rect">
            <a:avLst/>
          </a:prstGeom>
        </p:spPr>
      </p:pic>
    </p:spTree>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 </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之 </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id</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890373" y="1880682"/>
            <a:ext cx="9449381" cy="5835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rPr>
              <a:t>3</a:t>
            </a:r>
            <a:r>
              <a:rPr kumimoji="0" lang="zh-CN" altLang="en-US" sz="1600" b="1"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rPr>
              <a:t>） </a:t>
            </a:r>
            <a:r>
              <a:rPr kumimoji="0" lang="en-US" altLang="zh-CN" sz="1600" b="1"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rPr>
              <a:t>id </a:t>
            </a:r>
            <a:r>
              <a:rPr kumimoji="0" lang="zh-CN" altLang="en-US" sz="1600" b="1"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rPr>
              <a:t>有相同，也有不同，同时存在。</a:t>
            </a:r>
            <a:r>
              <a:rPr kumimoji="0" lang="en-US" altLang="zh-CN" sz="1600" b="1"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rPr>
              <a:t>id</a:t>
            </a:r>
            <a:r>
              <a:rPr kumimoji="0" lang="zh-CN" altLang="en-US" sz="1600" b="1"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rPr>
              <a:t>相同的可以认为是一组，从上往下顺序执行；在所有的组中，</a:t>
            </a:r>
            <a:r>
              <a:rPr kumimoji="0" lang="en-US" altLang="zh-CN" sz="1600" b="1"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rPr>
              <a:t>id</a:t>
            </a:r>
            <a:r>
              <a:rPr kumimoji="0" lang="zh-CN" altLang="en-US" sz="1600" b="1"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rPr>
              <a:t>的值越大，优先级越高，越先执行。</a:t>
            </a:r>
            <a:endParaRPr kumimoji="0" lang="zh-CN" altLang="en-US" sz="1600" b="1" i="0" u="none" strike="noStrike" kern="1200" cap="none" spc="0" normalizeH="0" baseline="0" noProof="0">
              <a:ln>
                <a:noFill/>
              </a:ln>
              <a:solidFill>
                <a:srgbClr val="FF0000"/>
              </a:solidFill>
              <a:effectLst/>
              <a:highlight>
                <a:srgbClr val="FFFF00"/>
              </a:highlight>
              <a:uLnTx/>
              <a:uFillTx/>
              <a:latin typeface="Calibri" panose="020F0502020204030204"/>
              <a:ea typeface="黑体" panose="02010609060101010101" pitchFamily="49" charset="-122"/>
              <a:cs typeface="+mn-cs"/>
            </a:endParaRPr>
          </a:p>
        </p:txBody>
      </p:sp>
      <p:sp>
        <p:nvSpPr>
          <p:cNvPr id="15" name="文本框 14"/>
          <p:cNvSpPr txBox="1"/>
          <p:nvPr/>
        </p:nvSpPr>
        <p:spPr>
          <a:xfrm>
            <a:off x="890373" y="2703538"/>
            <a:ext cx="11113246" cy="646331"/>
          </a:xfrm>
          <a:prstGeom prst="rect">
            <a:avLst/>
          </a:prstGeom>
          <a:solidFill>
            <a:srgbClr val="FFFFE4"/>
          </a:solidFill>
          <a:ln>
            <a:solidFill>
              <a:schemeClr val="tx1"/>
            </a:solidFill>
          </a:ln>
        </p:spPr>
        <p:txBody>
          <a:bodyPr wrap="square">
            <a:spAutoFit/>
          </a:bodyPr>
          <a:lstStyle/>
          <a:p>
            <a:r>
              <a:rPr lang="en-US" altLang="zh-CN" sz="1800">
                <a:solidFill>
                  <a:srgbClr val="000000"/>
                </a:solidFill>
                <a:effectLst/>
                <a:latin typeface="Courier New" panose="02070409020205090404" pitchFamily="49" charset="0"/>
              </a:rPr>
              <a:t>explain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role r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user_role ur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ur</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uid</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uid</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user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uname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808080"/>
                </a:solidFill>
                <a:effectLst/>
                <a:latin typeface="Courier New" panose="02070409020205090404" pitchFamily="49" charset="0"/>
              </a:rPr>
              <a:t>'</a:t>
            </a:r>
            <a:r>
              <a:rPr lang="zh-CN" altLang="en-US" sz="1800">
                <a:solidFill>
                  <a:srgbClr val="808080"/>
                </a:solidFill>
                <a:effectLst/>
                <a:latin typeface="Courier New" panose="02070409020205090404" pitchFamily="49" charset="0"/>
              </a:rPr>
              <a:t>张飞</a:t>
            </a:r>
            <a:r>
              <a:rPr lang="en-US" altLang="zh-CN" sz="1800">
                <a:solidFill>
                  <a:srgbClr val="808080"/>
                </a:solidFill>
                <a:effectLst/>
                <a:latin typeface="Courier New" panose="02070409020205090404" pitchFamily="49" charset="0"/>
              </a:rPr>
              <a:t>'</a:t>
            </a:r>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 </a:t>
            </a:r>
            <a:r>
              <a:rPr lang="en-US" altLang="zh-CN" sz="1800">
                <a:solidFill>
                  <a:srgbClr val="000000"/>
                </a:solidFill>
                <a:effectLst/>
                <a:latin typeface="Courier New" panose="02070409020205090404" pitchFamily="49" charset="0"/>
              </a:rPr>
              <a:t>t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r</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rid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rid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600">
              <a:effectLst/>
            </a:endParaRPr>
          </a:p>
        </p:txBody>
      </p:sp>
      <p:pic>
        <p:nvPicPr>
          <p:cNvPr id="4" name="图片 3"/>
          <p:cNvPicPr>
            <a:picLocks noChangeAspect="1"/>
          </p:cNvPicPr>
          <p:nvPr/>
        </p:nvPicPr>
        <p:blipFill>
          <a:blip r:embed="rId1"/>
          <a:stretch>
            <a:fillRect/>
          </a:stretch>
        </p:blipFill>
        <p:spPr>
          <a:xfrm>
            <a:off x="907367" y="3728824"/>
            <a:ext cx="8292403" cy="930212"/>
          </a:xfrm>
          <a:prstGeom prst="rect">
            <a:avLst/>
          </a:prstGeom>
        </p:spPr>
      </p:pic>
    </p:spTree>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 </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之 </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select_type</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890373" y="1880682"/>
            <a:ext cx="9449381"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effectLst/>
                <a:uLnTx/>
                <a:uFillTx/>
                <a:latin typeface="Calibri" panose="020F0502020204030204"/>
                <a:ea typeface="黑体" panose="02010609060101010101" pitchFamily="49" charset="-122"/>
                <a:cs typeface="+mn-cs"/>
              </a:rPr>
              <a:t> 表示 </a:t>
            </a:r>
            <a:r>
              <a:rPr kumimoji="0" lang="en-US" altLang="zh-CN" sz="1600" b="0" i="0" u="none" strike="noStrike" kern="1200" cap="none" spc="0" normalizeH="0" baseline="0" noProof="0">
                <a:ln>
                  <a:noFill/>
                </a:ln>
                <a:effectLst/>
                <a:uLnTx/>
                <a:uFillTx/>
                <a:latin typeface="Calibri" panose="020F0502020204030204"/>
                <a:ea typeface="黑体" panose="02010609060101010101" pitchFamily="49" charset="-122"/>
                <a:cs typeface="+mn-cs"/>
              </a:rPr>
              <a:t>SELECT </a:t>
            </a:r>
            <a:r>
              <a:rPr kumimoji="0" lang="zh-CN" altLang="en-US" sz="1600" b="0" i="0" u="none" strike="noStrike" kern="1200" cap="none" spc="0" normalizeH="0" baseline="0" noProof="0">
                <a:ln>
                  <a:noFill/>
                </a:ln>
                <a:effectLst/>
                <a:uLnTx/>
                <a:uFillTx/>
                <a:latin typeface="Calibri" panose="020F0502020204030204"/>
                <a:ea typeface="黑体" panose="02010609060101010101" pitchFamily="49" charset="-122"/>
                <a:cs typeface="+mn-cs"/>
              </a:rPr>
              <a:t>的类型，常见的取值，如下表所示：</a:t>
            </a:r>
            <a:endParaRPr kumimoji="0" lang="zh-CN" altLang="en-US" sz="1600" b="0" i="0" u="none" strike="noStrike" kern="1200" cap="none" spc="0" normalizeH="0" baseline="0" noProof="0">
              <a:ln>
                <a:noFill/>
              </a:ln>
              <a:effectLst/>
              <a:uLnTx/>
              <a:uFillTx/>
              <a:latin typeface="Calibri" panose="020F0502020204030204"/>
              <a:ea typeface="黑体" panose="02010609060101010101" pitchFamily="49" charset="-122"/>
              <a:cs typeface="+mn-cs"/>
            </a:endParaRPr>
          </a:p>
        </p:txBody>
      </p:sp>
      <p:graphicFrame>
        <p:nvGraphicFramePr>
          <p:cNvPr id="3" name="表格 2"/>
          <p:cNvGraphicFramePr/>
          <p:nvPr>
            <p:custDataLst>
              <p:tags r:id="rId1"/>
            </p:custDataLst>
          </p:nvPr>
        </p:nvGraphicFramePr>
        <p:xfrm>
          <a:off x="1019810" y="2470785"/>
          <a:ext cx="10634345" cy="2638425"/>
        </p:xfrm>
        <a:graphic>
          <a:graphicData uri="http://schemas.openxmlformats.org/drawingml/2006/table">
            <a:tbl>
              <a:tblPr firstRow="1" bandRow="1">
                <a:tableStyleId>{5C22544A-7EE6-4342-B048-85BDC9FD1C3A}</a:tableStyleId>
              </a:tblPr>
              <a:tblGrid>
                <a:gridCol w="3563620"/>
                <a:gridCol w="7070725"/>
              </a:tblGrid>
              <a:tr h="396240">
                <a:tc>
                  <a:txBody>
                    <a:bodyPr/>
                    <a:p>
                      <a:pPr>
                        <a:buNone/>
                      </a:pPr>
                      <a:r>
                        <a:rPr lang="en-US" altLang="zh-CN" sz="1000"/>
                        <a:t>select_type</a:t>
                      </a:r>
                      <a:endParaRPr lang="zh-CN" altLang="en-US" sz="1000"/>
                    </a:p>
                  </a:txBody>
                  <a:tcPr/>
                </a:tc>
                <a:tc>
                  <a:txBody>
                    <a:bodyPr/>
                    <a:p>
                      <a:pPr>
                        <a:buNone/>
                      </a:pPr>
                      <a:r>
                        <a:rPr lang="zh-CN" altLang="en-US" sz="1000">
                          <a:sym typeface="+mn-ea"/>
                        </a:rPr>
                        <a:t>含义</a:t>
                      </a:r>
                      <a:endParaRPr lang="zh-CN" altLang="en-US" sz="1000"/>
                    </a:p>
                    <a:p>
                      <a:pPr>
                        <a:buNone/>
                      </a:pPr>
                      <a:endParaRPr lang="zh-CN" altLang="en-US" sz="1000"/>
                    </a:p>
                  </a:txBody>
                  <a:tcPr/>
                </a:tc>
              </a:tr>
              <a:tr h="320040">
                <a:tc>
                  <a:txBody>
                    <a:bodyPr/>
                    <a:p>
                      <a:pPr>
                        <a:buNone/>
                      </a:pPr>
                      <a:r>
                        <a:rPr lang="zh-CN" altLang="en-US" sz="1000"/>
                        <a:t>SIMPLE</a:t>
                      </a:r>
                      <a:endParaRPr lang="zh-CN" altLang="en-US" sz="1000"/>
                    </a:p>
                  </a:txBody>
                  <a:tcPr/>
                </a:tc>
                <a:tc>
                  <a:txBody>
                    <a:bodyPr/>
                    <a:p>
                      <a:pPr>
                        <a:buNone/>
                      </a:pPr>
                      <a:r>
                        <a:rPr lang="zh-CN" altLang="en-US" sz="1000"/>
                        <a:t>简单的select查询，查询中不包含子查询或者UNION</a:t>
                      </a:r>
                      <a:endParaRPr lang="zh-CN" altLang="en-US" sz="1000"/>
                    </a:p>
                    <a:p>
                      <a:pPr>
                        <a:buNone/>
                      </a:pPr>
                      <a:r>
                        <a:rPr lang="en-US" altLang="zh-CN" sz="1000"/>
                        <a:t>eg: select * from tb_user where uid = 1</a:t>
                      </a:r>
                      <a:endParaRPr lang="en-US" altLang="zh-CN" sz="1000"/>
                    </a:p>
                  </a:txBody>
                  <a:tcPr/>
                </a:tc>
              </a:tr>
              <a:tr h="319405">
                <a:tc>
                  <a:txBody>
                    <a:bodyPr/>
                    <a:p>
                      <a:pPr>
                        <a:buNone/>
                      </a:pPr>
                      <a:r>
                        <a:rPr lang="zh-CN" altLang="en-US" sz="1000"/>
                        <a:t>PRIMARY</a:t>
                      </a:r>
                      <a:endParaRPr lang="zh-CN" altLang="en-US" sz="1000"/>
                    </a:p>
                  </a:txBody>
                  <a:tcPr/>
                </a:tc>
                <a:tc>
                  <a:txBody>
                    <a:bodyPr/>
                    <a:p>
                      <a:pPr>
                        <a:buNone/>
                      </a:pPr>
                      <a:r>
                        <a:rPr lang="zh-CN" altLang="en-US" sz="1000"/>
                        <a:t>查询中若包含任何复杂的子查询，最外层查询标记为该标识</a:t>
                      </a:r>
                      <a:endParaRPr lang="zh-CN" altLang="en-US" sz="1000"/>
                    </a:p>
                    <a:p>
                      <a:pPr>
                        <a:buNone/>
                      </a:pPr>
                      <a:r>
                        <a:rPr lang="en-US" altLang="zh-CN" sz="1000"/>
                        <a:t>eg</a:t>
                      </a:r>
                      <a:r>
                        <a:rPr lang="zh-CN" altLang="en-US" sz="1000"/>
                        <a:t>：explain select * from role r , (select * from user_role ur where ur.uid = (select uid from user where uname = '张飞')) t where r.rid = t.rid ; </a:t>
                      </a:r>
                      <a:r>
                        <a:rPr lang="en-US" altLang="zh-CN" sz="1000"/>
                        <a:t> </a:t>
                      </a:r>
                      <a:r>
                        <a:rPr lang="zh-CN" altLang="en-US" sz="1000"/>
                        <a:t>最外层就是</a:t>
                      </a:r>
                      <a:r>
                        <a:rPr lang="en-US" altLang="zh-CN" sz="1000"/>
                        <a:t>primary</a:t>
                      </a:r>
                      <a:endParaRPr lang="en-US" altLang="zh-CN" sz="1000"/>
                    </a:p>
                  </a:txBody>
                  <a:tcPr/>
                </a:tc>
              </a:tr>
              <a:tr h="318770">
                <a:tc>
                  <a:txBody>
                    <a:bodyPr/>
                    <a:p>
                      <a:pPr>
                        <a:buNone/>
                      </a:pPr>
                      <a:r>
                        <a:rPr lang="en-US" altLang="zh-CN" sz="1000"/>
                        <a:t>S</a:t>
                      </a:r>
                      <a:r>
                        <a:rPr lang="zh-CN" altLang="en-US" sz="1000"/>
                        <a:t>UBQUERY</a:t>
                      </a:r>
                      <a:endParaRPr lang="zh-CN" altLang="en-US" sz="1000"/>
                    </a:p>
                  </a:txBody>
                  <a:tcPr/>
                </a:tc>
                <a:tc>
                  <a:txBody>
                    <a:bodyPr/>
                    <a:p>
                      <a:pPr>
                        <a:buNone/>
                      </a:pPr>
                      <a:r>
                        <a:rPr lang="zh-CN" altLang="en-US" sz="1000"/>
                        <a:t>在SELECT 或WHERE列表中包含了子查询</a:t>
                      </a:r>
                      <a:endParaRPr lang="zh-CN" altLang="en-US" sz="1000"/>
                    </a:p>
                  </a:txBody>
                  <a:tcPr/>
                </a:tc>
              </a:tr>
              <a:tr h="300990">
                <a:tc>
                  <a:txBody>
                    <a:bodyPr/>
                    <a:p>
                      <a:pPr>
                        <a:buNone/>
                      </a:pPr>
                      <a:r>
                        <a:rPr lang="zh-CN" altLang="en-US" sz="1000"/>
                        <a:t>DERIVED</a:t>
                      </a:r>
                      <a:endParaRPr lang="zh-CN" altLang="en-US" sz="1000"/>
                    </a:p>
                  </a:txBody>
                  <a:tcPr/>
                </a:tc>
                <a:tc>
                  <a:txBody>
                    <a:bodyPr/>
                    <a:p>
                      <a:pPr>
                        <a:buNone/>
                      </a:pPr>
                      <a:r>
                        <a:rPr lang="zh-CN" altLang="en-US" sz="1000"/>
                        <a:t>在FROM列表中包含的子查询，被标记为DERIVED(衍生)MYSQL会递归执行这些子查询，把结果放在临时表中</a:t>
                      </a:r>
                      <a:endParaRPr lang="zh-CN" altLang="en-US" sz="1000"/>
                    </a:p>
                    <a:p>
                      <a:pPr>
                        <a:buNone/>
                      </a:pPr>
                      <a:r>
                        <a:rPr lang="en-US" altLang="zh-CN" sz="1000"/>
                        <a:t>eg</a:t>
                      </a:r>
                      <a:r>
                        <a:rPr lang="zh-CN" altLang="en-US" sz="1000"/>
                        <a:t>：explain select * from (select * from tb_user limit 2) t</a:t>
                      </a:r>
                      <a:r>
                        <a:rPr lang="en-US" altLang="zh-CN" sz="1000"/>
                        <a:t> </a:t>
                      </a:r>
                      <a:r>
                        <a:rPr lang="zh-CN" altLang="en-US" sz="1000"/>
                        <a:t>子查询会放到临时表</a:t>
                      </a:r>
                      <a:endParaRPr lang="zh-CN" altLang="en-US" sz="1000"/>
                    </a:p>
                  </a:txBody>
                  <a:tcPr/>
                </a:tc>
              </a:tr>
              <a:tr h="349885">
                <a:tc>
                  <a:txBody>
                    <a:bodyPr/>
                    <a:p>
                      <a:pPr>
                        <a:buNone/>
                      </a:pPr>
                      <a:r>
                        <a:rPr lang="zh-CN" altLang="en-US" sz="1000"/>
                        <a:t>UNION</a:t>
                      </a:r>
                      <a:endParaRPr lang="zh-CN" altLang="en-US" sz="1000"/>
                    </a:p>
                  </a:txBody>
                  <a:tcPr/>
                </a:tc>
                <a:tc>
                  <a:txBody>
                    <a:bodyPr/>
                    <a:p>
                      <a:pPr>
                        <a:buNone/>
                      </a:pPr>
                      <a:r>
                        <a:rPr lang="zh-CN" altLang="en-US" sz="1000">
                          <a:sym typeface="+mn-ea"/>
                        </a:rPr>
                        <a:t>若第二个SELECT出现在UNION之后，则标记为UNION;若UNION包含在FROM子句的子查询中，外层SELECT将被标记为:DERIVED</a:t>
                      </a:r>
                      <a:endParaRPr lang="zh-CN" altLang="en-US" sz="1000"/>
                    </a:p>
                  </a:txBody>
                  <a:tcPr/>
                </a:tc>
              </a:tr>
              <a:tr h="319405">
                <a:tc>
                  <a:txBody>
                    <a:bodyPr/>
                    <a:p>
                      <a:pPr>
                        <a:buNone/>
                      </a:pPr>
                      <a:r>
                        <a:rPr lang="zh-CN" altLang="en-US" sz="1000"/>
                        <a:t>UNION</a:t>
                      </a:r>
                      <a:r>
                        <a:rPr lang="en-US" altLang="zh-CN" sz="1000"/>
                        <a:t>RESULT</a:t>
                      </a:r>
                      <a:endParaRPr lang="en-US" altLang="zh-CN" sz="1000"/>
                    </a:p>
                  </a:txBody>
                  <a:tcPr/>
                </a:tc>
                <a:tc>
                  <a:txBody>
                    <a:bodyPr/>
                    <a:p>
                      <a:pPr>
                        <a:buNone/>
                      </a:pPr>
                      <a:r>
                        <a:rPr lang="zh-CN" altLang="en-US" sz="1000"/>
                        <a:t>从UNION表获取结果的SELECT</a:t>
                      </a:r>
                      <a:endParaRPr lang="zh-CN" altLang="en-US" sz="1000"/>
                    </a:p>
                  </a:txBody>
                  <a:tcPr/>
                </a:tc>
              </a:tr>
            </a:tbl>
          </a:graphicData>
        </a:graphic>
      </p:graphicFrame>
    </p:spTree>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 </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之 </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type</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890373" y="1880682"/>
            <a:ext cx="9449381"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type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显示的是访问类型，是较为重要的一个指标，可取值为：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890372" y="6198172"/>
            <a:ext cx="11301627" cy="338554"/>
          </a:xfrm>
          <a:prstGeom prst="rect">
            <a:avLst/>
          </a:prstGeom>
          <a:noFill/>
        </p:spPr>
        <p:txBody>
          <a:bodyPr wrap="square">
            <a:spAutoFit/>
          </a:bodyPr>
          <a:lstStyle/>
          <a:p>
            <a:r>
              <a:rPr lang="zh-CN" altLang="en-US" sz="1600">
                <a:solidFill>
                  <a:srgbClr val="000000"/>
                </a:solidFill>
                <a:effectLst/>
                <a:highlight>
                  <a:srgbClr val="FFFF00"/>
                </a:highlight>
                <a:latin typeface="Alibaba PuHuiTi B"/>
              </a:rPr>
              <a:t>结果</a:t>
            </a:r>
            <a:r>
              <a:rPr lang="zh-CN" altLang="en-US" sz="1600" b="1">
                <a:solidFill>
                  <a:srgbClr val="000080"/>
                </a:solidFill>
                <a:effectLst/>
                <a:highlight>
                  <a:srgbClr val="FFFF00"/>
                </a:highlight>
                <a:latin typeface="Alibaba PuHuiTi B"/>
              </a:rPr>
              <a:t>值</a:t>
            </a:r>
            <a:r>
              <a:rPr lang="zh-CN" altLang="en-US" sz="1600">
                <a:solidFill>
                  <a:srgbClr val="000000"/>
                </a:solidFill>
                <a:effectLst/>
                <a:highlight>
                  <a:srgbClr val="FFFF00"/>
                </a:highlight>
                <a:latin typeface="Alibaba PuHuiTi B"/>
              </a:rPr>
              <a:t>从最</a:t>
            </a:r>
            <a:r>
              <a:rPr lang="zh-CN" altLang="en-US" sz="1600" b="1">
                <a:solidFill>
                  <a:srgbClr val="000080"/>
                </a:solidFill>
                <a:effectLst/>
                <a:highlight>
                  <a:srgbClr val="FFFF00"/>
                </a:highlight>
                <a:latin typeface="Alibaba PuHuiTi B"/>
              </a:rPr>
              <a:t>好</a:t>
            </a:r>
            <a:r>
              <a:rPr lang="zh-CN" altLang="en-US" sz="1600">
                <a:solidFill>
                  <a:srgbClr val="000000"/>
                </a:solidFill>
                <a:effectLst/>
                <a:highlight>
                  <a:srgbClr val="FFFF00"/>
                </a:highlight>
                <a:latin typeface="Alibaba PuHuiTi B"/>
              </a:rPr>
              <a:t>到最坏以此</a:t>
            </a:r>
            <a:r>
              <a:rPr lang="zh-CN" altLang="en-US" sz="1600" b="1">
                <a:solidFill>
                  <a:srgbClr val="000080"/>
                </a:solidFill>
                <a:effectLst/>
                <a:highlight>
                  <a:srgbClr val="FFFF00"/>
                </a:highlight>
                <a:latin typeface="Alibaba PuHuiTi B"/>
              </a:rPr>
              <a:t>是</a:t>
            </a:r>
            <a:r>
              <a:rPr lang="zh-CN" altLang="en-US" sz="1600">
                <a:solidFill>
                  <a:srgbClr val="000000"/>
                </a:solidFill>
                <a:effectLst/>
                <a:highlight>
                  <a:srgbClr val="FFFF00"/>
                </a:highlight>
                <a:latin typeface="Alibaba PuHuiTi B"/>
              </a:rPr>
              <a:t>：</a:t>
            </a:r>
            <a:r>
              <a:rPr lang="en-US" altLang="zh-CN" sz="1600">
                <a:solidFill>
                  <a:srgbClr val="000000"/>
                </a:solidFill>
                <a:effectLst/>
                <a:highlight>
                  <a:srgbClr val="FFFF00"/>
                </a:highlight>
                <a:latin typeface="Alibaba PuHuiTi B"/>
              </a:rPr>
              <a:t>system &gt; const &gt; eq_ref &gt; ref &gt; range &gt; index &gt; ALL</a:t>
            </a:r>
            <a:endParaRPr lang="zh-CN" altLang="en-US" sz="1600">
              <a:effectLst/>
              <a:highlight>
                <a:srgbClr val="FFFF00"/>
              </a:highlight>
              <a:latin typeface="Alibaba PuHuiTi B"/>
            </a:endParaRPr>
          </a:p>
        </p:txBody>
      </p:sp>
      <p:graphicFrame>
        <p:nvGraphicFramePr>
          <p:cNvPr id="4" name="表格 3"/>
          <p:cNvGraphicFramePr/>
          <p:nvPr>
            <p:custDataLst>
              <p:tags r:id="rId1"/>
            </p:custDataLst>
          </p:nvPr>
        </p:nvGraphicFramePr>
        <p:xfrm>
          <a:off x="988060" y="2219325"/>
          <a:ext cx="10739120" cy="4007485"/>
        </p:xfrm>
        <a:graphic>
          <a:graphicData uri="http://schemas.openxmlformats.org/drawingml/2006/table">
            <a:tbl>
              <a:tblPr firstRow="1" bandRow="1">
                <a:tableStyleId>{5C22544A-7EE6-4342-B048-85BDC9FD1C3A}</a:tableStyleId>
              </a:tblPr>
              <a:tblGrid>
                <a:gridCol w="5369560"/>
                <a:gridCol w="5369560"/>
              </a:tblGrid>
              <a:tr h="202565">
                <a:tc>
                  <a:txBody>
                    <a:bodyPr/>
                    <a:p>
                      <a:pPr>
                        <a:buNone/>
                      </a:pPr>
                      <a:r>
                        <a:rPr lang="zh-CN" altLang="en-US" sz="1200"/>
                        <a:t>type</a:t>
                      </a:r>
                      <a:endParaRPr lang="zh-CN" altLang="en-US" sz="1200"/>
                    </a:p>
                  </a:txBody>
                  <a:tcPr/>
                </a:tc>
                <a:tc>
                  <a:txBody>
                    <a:bodyPr/>
                    <a:p>
                      <a:pPr>
                        <a:buNone/>
                      </a:pPr>
                      <a:r>
                        <a:rPr lang="zh-CN" altLang="en-US" sz="1200"/>
                        <a:t>含义</a:t>
                      </a:r>
                      <a:endParaRPr lang="zh-CN" altLang="en-US" sz="1200"/>
                    </a:p>
                  </a:txBody>
                  <a:tcPr/>
                </a:tc>
              </a:tr>
              <a:tr h="321945">
                <a:tc>
                  <a:txBody>
                    <a:bodyPr/>
                    <a:p>
                      <a:pPr>
                        <a:buNone/>
                      </a:pPr>
                      <a:r>
                        <a:rPr lang="zh-CN" altLang="en-US" sz="1200"/>
                        <a:t>NULL</a:t>
                      </a:r>
                      <a:endParaRPr lang="zh-CN" altLang="en-US" sz="1200"/>
                    </a:p>
                  </a:txBody>
                  <a:tcPr/>
                </a:tc>
                <a:tc>
                  <a:txBody>
                    <a:bodyPr/>
                    <a:p>
                      <a:pPr>
                        <a:buNone/>
                      </a:pPr>
                      <a:r>
                        <a:rPr lang="zh-CN" altLang="en-US" sz="1200"/>
                        <a:t>MySQL不访问任何表，索引，直接返回结果</a:t>
                      </a:r>
                      <a:r>
                        <a:rPr lang="en-US" altLang="zh-CN" sz="1200"/>
                        <a:t> </a:t>
                      </a:r>
                      <a:r>
                        <a:rPr lang="en-US" altLang="zh-CN" sz="1200" b="1">
                          <a:solidFill>
                            <a:srgbClr val="FF0000"/>
                          </a:solidFill>
                          <a:effectLst>
                            <a:outerShdw blurRad="38100" dist="38100" dir="2700000" algn="tl">
                              <a:srgbClr val="000000">
                                <a:alpha val="43137"/>
                              </a:srgbClr>
                            </a:outerShdw>
                          </a:effectLst>
                          <a:highlight>
                            <a:srgbClr val="FFFF00"/>
                          </a:highlight>
                        </a:rPr>
                        <a:t>eg</a:t>
                      </a:r>
                      <a:r>
                        <a:rPr lang="zh-CN" altLang="en-US" sz="1200" b="1">
                          <a:solidFill>
                            <a:srgbClr val="FF0000"/>
                          </a:solidFill>
                          <a:effectLst>
                            <a:outerShdw blurRad="38100" dist="38100" dir="2700000" algn="tl">
                              <a:srgbClr val="000000">
                                <a:alpha val="43137"/>
                              </a:srgbClr>
                            </a:outerShdw>
                          </a:effectLst>
                          <a:highlight>
                            <a:srgbClr val="FFFF00"/>
                          </a:highlight>
                        </a:rPr>
                        <a:t>：</a:t>
                      </a:r>
                      <a:r>
                        <a:rPr lang="en-US" altLang="zh-CN" sz="1200" b="1">
                          <a:solidFill>
                            <a:srgbClr val="FF0000"/>
                          </a:solidFill>
                          <a:effectLst>
                            <a:outerShdw blurRad="38100" dist="38100" dir="2700000" algn="tl">
                              <a:srgbClr val="000000">
                                <a:alpha val="43137"/>
                              </a:srgbClr>
                            </a:outerShdw>
                          </a:effectLst>
                          <a:highlight>
                            <a:srgbClr val="FFFF00"/>
                          </a:highlight>
                        </a:rPr>
                        <a:t>explain select now()</a:t>
                      </a:r>
                      <a:endParaRPr lang="en-US" altLang="zh-CN" sz="1200" b="1">
                        <a:solidFill>
                          <a:srgbClr val="FF0000"/>
                        </a:solidFill>
                        <a:effectLst>
                          <a:outerShdw blurRad="38100" dist="38100" dir="2700000" algn="tl">
                            <a:srgbClr val="000000">
                              <a:alpha val="43137"/>
                            </a:srgbClr>
                          </a:outerShdw>
                        </a:effectLst>
                        <a:highlight>
                          <a:srgbClr val="FFFF00"/>
                        </a:highlight>
                      </a:endParaRPr>
                    </a:p>
                  </a:txBody>
                  <a:tcPr/>
                </a:tc>
              </a:tr>
              <a:tr h="652780">
                <a:tc>
                  <a:txBody>
                    <a:bodyPr/>
                    <a:p>
                      <a:pPr>
                        <a:buNone/>
                      </a:pPr>
                      <a:r>
                        <a:rPr lang="zh-CN" altLang="en-US" sz="1200"/>
                        <a:t>system</a:t>
                      </a:r>
                      <a:endParaRPr lang="zh-CN" altLang="en-US" sz="1200"/>
                    </a:p>
                  </a:txBody>
                  <a:tcPr/>
                </a:tc>
                <a:tc>
                  <a:txBody>
                    <a:bodyPr/>
                    <a:p>
                      <a:pPr>
                        <a:buNone/>
                      </a:pPr>
                      <a:r>
                        <a:rPr lang="zh-CN" altLang="en-US" sz="1200" b="1">
                          <a:solidFill>
                            <a:srgbClr val="FF0000"/>
                          </a:solidFill>
                          <a:highlight>
                            <a:srgbClr val="FFFF00"/>
                          </a:highlight>
                        </a:rPr>
                        <a:t>系统表，少量数据，往往不需要进行磁盘lO</a:t>
                      </a:r>
                      <a:r>
                        <a:rPr lang="zh-CN" altLang="en-US" sz="1200"/>
                        <a:t>;如果是5.7及以上版本的话就不是system了，而是all，即使只有一条记录</a:t>
                      </a:r>
                      <a:endParaRPr lang="zh-CN" altLang="en-US" sz="1200"/>
                    </a:p>
                    <a:p>
                      <a:pPr>
                        <a:buNone/>
                      </a:pPr>
                      <a:r>
                        <a:rPr lang="en-US" altLang="zh-CN" sz="1200" b="1">
                          <a:solidFill>
                            <a:srgbClr val="FF0000"/>
                          </a:solidFill>
                          <a:highlight>
                            <a:srgbClr val="FFFF00"/>
                          </a:highlight>
                        </a:rPr>
                        <a:t>eg:select * from mysql.tables.priv</a:t>
                      </a:r>
                      <a:endParaRPr lang="en-US" altLang="zh-CN" sz="1200" b="1">
                        <a:solidFill>
                          <a:srgbClr val="FF0000"/>
                        </a:solidFill>
                        <a:highlight>
                          <a:srgbClr val="FFFF00"/>
                        </a:highlight>
                      </a:endParaRPr>
                    </a:p>
                  </a:txBody>
                  <a:tcPr/>
                </a:tc>
              </a:tr>
              <a:tr h="474345">
                <a:tc>
                  <a:txBody>
                    <a:bodyPr/>
                    <a:p>
                      <a:pPr>
                        <a:buNone/>
                      </a:pPr>
                      <a:r>
                        <a:rPr lang="zh-CN" altLang="en-US" sz="1200"/>
                        <a:t>const</a:t>
                      </a:r>
                      <a:endParaRPr lang="zh-CN" altLang="en-US" sz="1200"/>
                    </a:p>
                  </a:txBody>
                  <a:tcPr/>
                </a:tc>
                <a:tc>
                  <a:txBody>
                    <a:bodyPr/>
                    <a:p>
                      <a:pPr>
                        <a:buNone/>
                      </a:pPr>
                      <a:r>
                        <a:rPr lang="zh-CN" altLang="en-US" sz="1200"/>
                        <a:t>命中主键(primary key)或者唯一(unique)索引;被连接的部分是一个常量(const)值;</a:t>
                      </a:r>
                      <a:endParaRPr lang="zh-CN" altLang="en-US" sz="1200"/>
                    </a:p>
                    <a:p>
                      <a:pPr>
                        <a:buNone/>
                      </a:pPr>
                      <a:r>
                        <a:rPr lang="en-US" altLang="zh-CN" sz="1200" b="1">
                          <a:solidFill>
                            <a:srgbClr val="FF0000"/>
                          </a:solidFill>
                          <a:highlight>
                            <a:srgbClr val="FFFF00"/>
                          </a:highlight>
                        </a:rPr>
                        <a:t>explain select * from tb_user where uid =1 </a:t>
                      </a:r>
                      <a:r>
                        <a:rPr lang="zh-CN" altLang="en-US" sz="1200" b="1">
                          <a:solidFill>
                            <a:srgbClr val="FF0000"/>
                          </a:solidFill>
                          <a:highlight>
                            <a:srgbClr val="FFFF00"/>
                          </a:highlight>
                        </a:rPr>
                        <a:t>查询主键并且是常量</a:t>
                      </a:r>
                      <a:endParaRPr lang="zh-CN" altLang="en-US" sz="1200" b="1">
                        <a:solidFill>
                          <a:srgbClr val="FF0000"/>
                        </a:solidFill>
                        <a:highlight>
                          <a:srgbClr val="FFFF00"/>
                        </a:highlight>
                      </a:endParaRPr>
                    </a:p>
                  </a:txBody>
                  <a:tcPr/>
                </a:tc>
              </a:tr>
              <a:tr h="654050">
                <a:tc>
                  <a:txBody>
                    <a:bodyPr/>
                    <a:p>
                      <a:pPr>
                        <a:buNone/>
                      </a:pPr>
                      <a:r>
                        <a:rPr lang="zh-CN" altLang="en-US" sz="1200"/>
                        <a:t>eq_ref</a:t>
                      </a:r>
                      <a:endParaRPr lang="zh-CN" altLang="en-US" sz="1200"/>
                    </a:p>
                  </a:txBody>
                  <a:tcPr/>
                </a:tc>
                <a:tc>
                  <a:txBody>
                    <a:bodyPr/>
                    <a:p>
                      <a:pPr>
                        <a:buNone/>
                      </a:pPr>
                      <a:r>
                        <a:rPr lang="zh-CN" altLang="en-US" sz="1200" b="1">
                          <a:solidFill>
                            <a:srgbClr val="FF0000"/>
                          </a:solidFill>
                          <a:highlight>
                            <a:srgbClr val="FFFF00"/>
                          </a:highlight>
                        </a:rPr>
                        <a:t>对于前表的每一行，后表只有一行被扫描</a:t>
                      </a:r>
                      <a:r>
                        <a:rPr lang="en-US" altLang="zh-CN" sz="1200" b="1">
                          <a:solidFill>
                            <a:srgbClr val="FF0000"/>
                          </a:solidFill>
                          <a:highlight>
                            <a:srgbClr val="FFFF00"/>
                          </a:highlight>
                        </a:rPr>
                        <a:t>(</a:t>
                      </a:r>
                      <a:r>
                        <a:rPr lang="zh-CN" altLang="en-US" sz="1200" b="1">
                          <a:solidFill>
                            <a:srgbClr val="FF0000"/>
                          </a:solidFill>
                          <a:highlight>
                            <a:srgbClr val="FFFF00"/>
                          </a:highlight>
                        </a:rPr>
                        <a:t>也就是一对一</a:t>
                      </a:r>
                      <a:r>
                        <a:rPr lang="en-US" altLang="zh-CN" sz="1200" b="1">
                          <a:solidFill>
                            <a:srgbClr val="FF0000"/>
                          </a:solidFill>
                          <a:highlight>
                            <a:srgbClr val="FFFF00"/>
                          </a:highlight>
                        </a:rPr>
                        <a:t>)</a:t>
                      </a:r>
                      <a:r>
                        <a:rPr lang="zh-CN" altLang="en-US" sz="1200"/>
                        <a:t>。</a:t>
                      </a:r>
                      <a:r>
                        <a:rPr lang="zh-CN" altLang="en-US" sz="1200" b="1">
                          <a:solidFill>
                            <a:srgbClr val="00B050"/>
                          </a:solidFill>
                          <a:highlight>
                            <a:srgbClr val="FFFF00"/>
                          </a:highlight>
                        </a:rPr>
                        <a:t>(1) join查询;(2)命中主键(primary key)或者非空唯一(unique not nul)索引;(3)等值连接;</a:t>
                      </a:r>
                      <a:endParaRPr lang="zh-CN" altLang="en-US" sz="1200" b="1">
                        <a:solidFill>
                          <a:srgbClr val="00B050"/>
                        </a:solidFill>
                        <a:highlight>
                          <a:srgbClr val="FFFF00"/>
                        </a:highlight>
                      </a:endParaRPr>
                    </a:p>
                  </a:txBody>
                  <a:tcPr/>
                </a:tc>
              </a:tr>
              <a:tr h="391160">
                <a:tc>
                  <a:txBody>
                    <a:bodyPr/>
                    <a:p>
                      <a:pPr>
                        <a:buNone/>
                      </a:pPr>
                      <a:r>
                        <a:rPr lang="zh-CN" altLang="en-US" sz="1200"/>
                        <a:t>ref</a:t>
                      </a:r>
                      <a:endParaRPr lang="zh-CN" altLang="en-US" sz="1200"/>
                    </a:p>
                  </a:txBody>
                  <a:tcPr/>
                </a:tc>
                <a:tc>
                  <a:txBody>
                    <a:bodyPr/>
                    <a:p>
                      <a:pPr>
                        <a:buNone/>
                      </a:pPr>
                      <a:r>
                        <a:rPr lang="zh-CN" altLang="en-US" sz="1200"/>
                        <a:t>非唯一性索引扫描，返回匹配某个单独值的所有行。</a:t>
                      </a:r>
                      <a:r>
                        <a:rPr lang="zh-CN" altLang="en-US" sz="1200" b="1">
                          <a:solidFill>
                            <a:srgbClr val="FF0000"/>
                          </a:solidFill>
                          <a:highlight>
                            <a:srgbClr val="FFFF00"/>
                          </a:highlight>
                        </a:rPr>
                        <a:t>对于前表的每一行(row)，后表可能有多于一行的数据被扫描。（也就是一对多）</a:t>
                      </a:r>
                      <a:endParaRPr lang="zh-CN" altLang="en-US" sz="1200" b="1">
                        <a:solidFill>
                          <a:srgbClr val="FF0000"/>
                        </a:solidFill>
                        <a:highlight>
                          <a:srgbClr val="FFFF00"/>
                        </a:highlight>
                      </a:endParaRPr>
                    </a:p>
                  </a:txBody>
                  <a:tcPr/>
                </a:tc>
              </a:tr>
              <a:tr h="474345">
                <a:tc>
                  <a:txBody>
                    <a:bodyPr/>
                    <a:p>
                      <a:pPr>
                        <a:buNone/>
                      </a:pPr>
                      <a:r>
                        <a:rPr lang="zh-CN" altLang="en-US" sz="1200"/>
                        <a:t>range</a:t>
                      </a:r>
                      <a:endParaRPr lang="zh-CN" altLang="en-US" sz="1200"/>
                    </a:p>
                  </a:txBody>
                  <a:tcPr/>
                </a:tc>
                <a:tc>
                  <a:txBody>
                    <a:bodyPr/>
                    <a:p>
                      <a:pPr>
                        <a:buNone/>
                      </a:pPr>
                      <a:r>
                        <a:rPr lang="zh-CN" altLang="en-US" sz="1200"/>
                        <a:t>只检索给定返回的行，使用一个索引来选择行。where之后出现 between,&lt;, &gt; , in等操作。</a:t>
                      </a:r>
                      <a:endParaRPr lang="zh-CN" altLang="en-US" sz="1200"/>
                    </a:p>
                  </a:txBody>
                  <a:tcPr/>
                </a:tc>
              </a:tr>
              <a:tr h="377190">
                <a:tc>
                  <a:txBody>
                    <a:bodyPr/>
                    <a:p>
                      <a:pPr>
                        <a:buNone/>
                      </a:pPr>
                      <a:r>
                        <a:rPr lang="zh-CN" altLang="en-US" sz="1200"/>
                        <a:t>index</a:t>
                      </a:r>
                      <a:endParaRPr lang="zh-CN" altLang="en-US" sz="1200"/>
                    </a:p>
                  </a:txBody>
                  <a:tcPr/>
                </a:tc>
                <a:tc>
                  <a:txBody>
                    <a:bodyPr/>
                    <a:p>
                      <a:pPr>
                        <a:buNone/>
                      </a:pPr>
                      <a:r>
                        <a:rPr lang="zh-CN" altLang="en-US" sz="1200"/>
                        <a:t>需要扫描索引上的全部数据。</a:t>
                      </a:r>
                      <a:r>
                        <a:rPr lang="en-US" altLang="zh-CN" sz="1200" b="1">
                          <a:solidFill>
                            <a:srgbClr val="FF0000"/>
                          </a:solidFill>
                          <a:highlight>
                            <a:srgbClr val="FFFF00"/>
                          </a:highlight>
                        </a:rPr>
                        <a:t>eg:explain selecy id from tb_user</a:t>
                      </a:r>
                      <a:r>
                        <a:rPr lang="zh-CN" altLang="en-US" sz="1200" b="1">
                          <a:solidFill>
                            <a:srgbClr val="FF0000"/>
                          </a:solidFill>
                          <a:highlight>
                            <a:srgbClr val="FFFF00"/>
                          </a:highlight>
                        </a:rPr>
                        <a:t>，</a:t>
                      </a:r>
                      <a:r>
                        <a:rPr lang="en-US" altLang="zh-CN" sz="1200" b="1">
                          <a:solidFill>
                            <a:srgbClr val="FF0000"/>
                          </a:solidFill>
                          <a:highlight>
                            <a:srgbClr val="FFFF00"/>
                          </a:highlight>
                        </a:rPr>
                        <a:t> id</a:t>
                      </a:r>
                      <a:r>
                        <a:rPr lang="zh-CN" altLang="en-US" sz="1200" b="1">
                          <a:solidFill>
                            <a:srgbClr val="FF0000"/>
                          </a:solidFill>
                          <a:highlight>
                            <a:srgbClr val="FFFF00"/>
                          </a:highlight>
                        </a:rPr>
                        <a:t>是主键索引</a:t>
                      </a:r>
                      <a:endParaRPr lang="zh-CN" altLang="en-US" sz="1200" b="1">
                        <a:solidFill>
                          <a:srgbClr val="FF0000"/>
                        </a:solidFill>
                        <a:highlight>
                          <a:srgbClr val="FFFF00"/>
                        </a:highlight>
                      </a:endParaRPr>
                    </a:p>
                  </a:txBody>
                  <a:tcPr/>
                </a:tc>
              </a:tr>
              <a:tr h="321310">
                <a:tc>
                  <a:txBody>
                    <a:bodyPr/>
                    <a:p>
                      <a:pPr>
                        <a:buNone/>
                      </a:pPr>
                      <a:r>
                        <a:rPr lang="zh-CN" altLang="en-US" sz="1200"/>
                        <a:t>a</a:t>
                      </a:r>
                      <a:r>
                        <a:rPr lang="en-US" altLang="zh-CN" sz="1200"/>
                        <a:t> tb_user</a:t>
                      </a:r>
                      <a:r>
                        <a:rPr lang="zh-CN" altLang="en-US" sz="1200"/>
                        <a:t>ll</a:t>
                      </a:r>
                      <a:endParaRPr lang="zh-CN" altLang="en-US" sz="1200"/>
                    </a:p>
                  </a:txBody>
                  <a:tcPr/>
                </a:tc>
                <a:tc>
                  <a:txBody>
                    <a:bodyPr/>
                    <a:p>
                      <a:pPr>
                        <a:buNone/>
                      </a:pPr>
                      <a:r>
                        <a:rPr lang="zh-CN" altLang="en-US" sz="1200"/>
                        <a:t>全表扫描，此时id上无索引</a:t>
                      </a:r>
                      <a:endParaRPr lang="zh-CN" altLang="en-US" sz="1200"/>
                    </a:p>
                  </a:txBody>
                  <a:tcPr/>
                </a:tc>
              </a:tr>
            </a:tbl>
          </a:graphicData>
        </a:graphic>
      </p:graphicFrame>
    </p:spTree>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其他指标字段</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890373" y="1880682"/>
            <a:ext cx="9449381"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a:solidFill>
                  <a:srgbClr val="FF0000"/>
                </a:solidFill>
                <a:latin typeface="Calibri" panose="020F0502020204030204"/>
                <a:ea typeface="黑体" panose="02010609060101010101" pitchFamily="49" charset="-122"/>
              </a:rPr>
              <a:t>E</a:t>
            </a:r>
            <a:r>
              <a:rPr kumimoji="0" lang="en-US" altLang="zh-CN"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xplain </a:t>
            </a:r>
            <a:r>
              <a:rPr kumimoji="0" lang="zh-CN" altLang="en-US"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之 </a:t>
            </a:r>
            <a:r>
              <a:rPr kumimoji="0" lang="en-US" altLang="zh-CN"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table</a:t>
            </a:r>
            <a:r>
              <a:rPr kumimoji="0" lang="zh-CN" altLang="en-US"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 </a:t>
            </a:r>
            <a:endParaRPr kumimoji="0" lang="zh-CN" altLang="en-US"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890373" y="4055015"/>
            <a:ext cx="9449381"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a:solidFill>
                  <a:srgbClr val="FF0000"/>
                </a:solidFill>
                <a:latin typeface="Calibri" panose="020F0502020204030204"/>
                <a:ea typeface="黑体" panose="02010609060101010101" pitchFamily="49" charset="-122"/>
              </a:rPr>
              <a:t>Explain </a:t>
            </a:r>
            <a:r>
              <a:rPr lang="zh-CN" altLang="en-US">
                <a:solidFill>
                  <a:srgbClr val="FF0000"/>
                </a:solidFill>
                <a:latin typeface="Calibri" panose="020F0502020204030204"/>
                <a:ea typeface="黑体" panose="02010609060101010101" pitchFamily="49" charset="-122"/>
              </a:rPr>
              <a:t>之  </a:t>
            </a:r>
            <a:r>
              <a:rPr lang="en-US" altLang="zh-CN">
                <a:solidFill>
                  <a:srgbClr val="FF0000"/>
                </a:solidFill>
                <a:latin typeface="Calibri" panose="020F0502020204030204"/>
                <a:ea typeface="黑体" panose="02010609060101010101" pitchFamily="49" charset="-122"/>
              </a:rPr>
              <a:t>key</a:t>
            </a:r>
            <a:endParaRPr kumimoji="0" lang="zh-CN" altLang="en-US"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104958" y="2345955"/>
            <a:ext cx="5243088" cy="584775"/>
          </a:xfrm>
          <a:prstGeom prst="rect">
            <a:avLst/>
          </a:prstGeom>
          <a:noFill/>
        </p:spPr>
        <p:txBody>
          <a:bodyPr wrap="square">
            <a:spAutoFit/>
          </a:bodyPr>
          <a:lstStyle/>
          <a:p>
            <a:r>
              <a:rPr lang="zh-CN" altLang="en-US" sz="1600">
                <a:ea typeface="Alibaba PuHuiTi B"/>
              </a:rPr>
              <a:t>显示这一步所访问数据库中表名称有时不是真实的表名字，可能是简称，</a:t>
            </a:r>
            <a:endParaRPr lang="zh-CN" altLang="en-US" sz="1600">
              <a:ea typeface="Alibaba PuHuiTi B"/>
            </a:endParaRPr>
          </a:p>
        </p:txBody>
      </p:sp>
      <p:sp>
        <p:nvSpPr>
          <p:cNvPr id="12" name="文本框 11"/>
          <p:cNvSpPr txBox="1"/>
          <p:nvPr/>
        </p:nvSpPr>
        <p:spPr>
          <a:xfrm>
            <a:off x="1031050" y="4606938"/>
            <a:ext cx="10814364" cy="1600438"/>
          </a:xfrm>
          <a:prstGeom prst="rect">
            <a:avLst/>
          </a:prstGeom>
          <a:noFill/>
        </p:spPr>
        <p:txBody>
          <a:bodyPr wrap="square">
            <a:spAutoFit/>
          </a:bodyPr>
          <a:lstStyle/>
          <a:p>
            <a:r>
              <a:rPr lang="zh-CN" altLang="en-US" sz="1600">
                <a:ea typeface="Alibaba PuHuiTi B"/>
              </a:rPr>
              <a:t>possible_keys : 显示可能应用在这张表的索引， 一个或多个。 </a:t>
            </a:r>
            <a:endParaRPr lang="zh-CN" altLang="en-US" sz="1600">
              <a:ea typeface="Alibaba PuHuiTi B"/>
            </a:endParaRPr>
          </a:p>
          <a:p>
            <a:endParaRPr lang="zh-CN" altLang="en-US" sz="1600">
              <a:ea typeface="Alibaba PuHuiTi B"/>
            </a:endParaRPr>
          </a:p>
          <a:p>
            <a:r>
              <a:rPr lang="zh-CN" altLang="en-US" sz="1600">
                <a:ea typeface="Alibaba PuHuiTi B"/>
              </a:rPr>
              <a:t>key ： 实际使用的索引， 如果为NULL， 则没有使用索引。</a:t>
            </a:r>
            <a:endParaRPr lang="zh-CN" altLang="en-US" sz="1600">
              <a:ea typeface="Alibaba PuHuiTi B"/>
            </a:endParaRPr>
          </a:p>
          <a:p>
            <a:endParaRPr lang="zh-CN" altLang="en-US" sz="1600">
              <a:ea typeface="Alibaba PuHuiTi B"/>
            </a:endParaRPr>
          </a:p>
          <a:p>
            <a:r>
              <a:rPr lang="zh-CN" altLang="en-US" sz="1600">
                <a:ea typeface="Alibaba PuHuiTi B"/>
              </a:rPr>
              <a:t>key_len : 表示索引中使用的字节数， 该值为索引字段最大可能长度，并非实际使用长度，在不损失精确性的前提下， 长度越短越好 </a:t>
            </a:r>
            <a:r>
              <a:rPr lang="zh-CN" altLang="en-US"/>
              <a:t>。</a:t>
            </a:r>
            <a:endParaRPr lang="zh-CN" altLang="en-US"/>
          </a:p>
        </p:txBody>
      </p:sp>
      <p:sp>
        <p:nvSpPr>
          <p:cNvPr id="14" name="文本框 13"/>
          <p:cNvSpPr txBox="1"/>
          <p:nvPr/>
        </p:nvSpPr>
        <p:spPr>
          <a:xfrm>
            <a:off x="890373" y="2920391"/>
            <a:ext cx="9449381"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explain </a:t>
            </a:r>
            <a:r>
              <a:rPr kumimoji="0" lang="zh-CN" altLang="en-US"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之 </a:t>
            </a:r>
            <a:r>
              <a:rPr kumimoji="0" lang="en-US" altLang="zh-CN"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rows</a:t>
            </a:r>
            <a:endParaRPr kumimoji="0" lang="zh-CN" altLang="en-US"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6" name="文本框 15"/>
          <p:cNvSpPr txBox="1"/>
          <p:nvPr/>
        </p:nvSpPr>
        <p:spPr>
          <a:xfrm>
            <a:off x="1104958" y="3503092"/>
            <a:ext cx="6129196" cy="338554"/>
          </a:xfrm>
          <a:prstGeom prst="rect">
            <a:avLst/>
          </a:prstGeom>
          <a:noFill/>
        </p:spPr>
        <p:txBody>
          <a:bodyPr wrap="square">
            <a:spAutoFit/>
          </a:bodyPr>
          <a:lstStyle/>
          <a:p>
            <a:r>
              <a:rPr lang="zh-CN" altLang="en-US" sz="1600"/>
              <a:t>扫描行的数量。</a:t>
            </a:r>
            <a:endParaRPr lang="zh-CN" altLang="en-US" sz="1600"/>
          </a:p>
        </p:txBody>
      </p:sp>
      <p:pic>
        <p:nvPicPr>
          <p:cNvPr id="2051"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444615" y="2099945"/>
            <a:ext cx="5223510" cy="330771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Explain</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分析执行计划</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其他指标字段</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890373" y="1880682"/>
            <a:ext cx="9449381"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Explain</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之 </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extra</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 </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069436" y="2412507"/>
            <a:ext cx="6129196"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其他的额外的执行计划信息，在该列展示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graphicFrame>
        <p:nvGraphicFramePr>
          <p:cNvPr id="2" name="表格 1"/>
          <p:cNvGraphicFramePr/>
          <p:nvPr>
            <p:custDataLst>
              <p:tags r:id="rId1"/>
            </p:custDataLst>
          </p:nvPr>
        </p:nvGraphicFramePr>
        <p:xfrm>
          <a:off x="889635" y="2750820"/>
          <a:ext cx="10779760" cy="2854960"/>
        </p:xfrm>
        <a:graphic>
          <a:graphicData uri="http://schemas.openxmlformats.org/drawingml/2006/table">
            <a:tbl>
              <a:tblPr firstRow="1" bandRow="1">
                <a:tableStyleId>{5C22544A-7EE6-4342-B048-85BDC9FD1C3A}</a:tableStyleId>
              </a:tblPr>
              <a:tblGrid>
                <a:gridCol w="5389880"/>
                <a:gridCol w="5389880"/>
              </a:tblGrid>
              <a:tr h="448945">
                <a:tc>
                  <a:txBody>
                    <a:bodyPr/>
                    <a:p>
                      <a:pPr>
                        <a:buNone/>
                      </a:pPr>
                      <a:r>
                        <a:rPr lang="zh-CN" altLang="en-US" sz="1600"/>
                        <a:t>extra</a:t>
                      </a:r>
                      <a:endParaRPr lang="zh-CN" altLang="en-US" sz="1600"/>
                    </a:p>
                  </a:txBody>
                  <a:tcPr/>
                </a:tc>
                <a:tc>
                  <a:txBody>
                    <a:bodyPr/>
                    <a:p>
                      <a:pPr>
                        <a:buNone/>
                      </a:pPr>
                      <a:r>
                        <a:rPr lang="zh-CN" altLang="en-US" sz="1600"/>
                        <a:t>含义</a:t>
                      </a:r>
                      <a:endParaRPr lang="zh-CN" altLang="en-US" sz="1600"/>
                    </a:p>
                  </a:txBody>
                  <a:tcPr/>
                </a:tc>
              </a:tr>
              <a:tr h="1041400">
                <a:tc>
                  <a:txBody>
                    <a:bodyPr/>
                    <a:p>
                      <a:pPr>
                        <a:buNone/>
                      </a:pPr>
                      <a:r>
                        <a:rPr lang="zh-CN" altLang="en-US" sz="1600"/>
                        <a:t>using filesort</a:t>
                      </a:r>
                      <a:endParaRPr lang="zh-CN" altLang="en-US" sz="1600"/>
                    </a:p>
                  </a:txBody>
                  <a:tcPr/>
                </a:tc>
                <a:tc>
                  <a:txBody>
                    <a:bodyPr/>
                    <a:p>
                      <a:pPr>
                        <a:buNone/>
                      </a:pPr>
                      <a:r>
                        <a:rPr lang="zh-CN" altLang="en-US" sz="1600"/>
                        <a:t>说明mysql会对数据使用一个外部的索引排序，而不是按照表内的索引顺序进行读取，称为“文件排序",效率低。</a:t>
                      </a:r>
                      <a:endParaRPr lang="zh-CN" altLang="en-US" sz="1600"/>
                    </a:p>
                    <a:p>
                      <a:pPr>
                        <a:buNone/>
                      </a:pPr>
                      <a:r>
                        <a:rPr lang="en-US" altLang="zh-CN" sz="1600" b="1">
                          <a:solidFill>
                            <a:srgbClr val="FF0000"/>
                          </a:solidFill>
                        </a:rPr>
                        <a:t>eg: select * from tb_user order by name name</a:t>
                      </a:r>
                      <a:r>
                        <a:rPr lang="zh-CN" altLang="en-US" sz="1600" b="1">
                          <a:solidFill>
                            <a:srgbClr val="FF0000"/>
                          </a:solidFill>
                        </a:rPr>
                        <a:t>没有建索引，但是按照</a:t>
                      </a:r>
                      <a:r>
                        <a:rPr lang="en-US" altLang="zh-CN" sz="1600" b="1">
                          <a:solidFill>
                            <a:srgbClr val="FF0000"/>
                          </a:solidFill>
                          <a:sym typeface="+mn-ea"/>
                        </a:rPr>
                        <a:t> name</a:t>
                      </a:r>
                      <a:r>
                        <a:rPr lang="zh-CN" altLang="en-US" sz="1600" b="1">
                          <a:solidFill>
                            <a:srgbClr val="FF0000"/>
                          </a:solidFill>
                        </a:rPr>
                        <a:t>排序</a:t>
                      </a:r>
                      <a:endParaRPr lang="zh-CN" altLang="en-US" sz="1600" b="1">
                        <a:solidFill>
                          <a:srgbClr val="FF0000"/>
                        </a:solidFill>
                      </a:endParaRPr>
                    </a:p>
                  </a:txBody>
                  <a:tcPr/>
                </a:tc>
              </a:tr>
              <a:tr h="681990">
                <a:tc>
                  <a:txBody>
                    <a:bodyPr/>
                    <a:p>
                      <a:pPr>
                        <a:buNone/>
                      </a:pPr>
                      <a:r>
                        <a:rPr lang="zh-CN" altLang="en-US" sz="1600"/>
                        <a:t>using</a:t>
                      </a:r>
                      <a:r>
                        <a:rPr lang="en-US" altLang="zh-CN" sz="1600"/>
                        <a:t> temporary</a:t>
                      </a:r>
                      <a:endParaRPr lang="en-US" altLang="zh-CN" sz="1600"/>
                    </a:p>
                  </a:txBody>
                  <a:tcPr/>
                </a:tc>
                <a:tc>
                  <a:txBody>
                    <a:bodyPr/>
                    <a:p>
                      <a:pPr>
                        <a:buNone/>
                      </a:pPr>
                      <a:r>
                        <a:rPr lang="zh-CN" altLang="en-US" sz="1600"/>
                        <a:t>需要建立临时表(temporary table)来暂存中间结果，常见于order by和group by;效率低</a:t>
                      </a:r>
                      <a:endParaRPr lang="zh-CN" altLang="en-US" sz="1600"/>
                    </a:p>
                    <a:p>
                      <a:pPr>
                        <a:buNone/>
                      </a:pPr>
                      <a:r>
                        <a:rPr lang="en-US" altLang="zh-CN" sz="1600" b="1">
                          <a:solidFill>
                            <a:srgbClr val="FF0000"/>
                          </a:solidFill>
                          <a:sym typeface="+mn-ea"/>
                        </a:rPr>
                        <a:t>eg: select * from tb_user group by name name</a:t>
                      </a:r>
                      <a:r>
                        <a:rPr lang="zh-CN" altLang="en-US" sz="1600" b="1">
                          <a:solidFill>
                            <a:srgbClr val="FF0000"/>
                          </a:solidFill>
                          <a:sym typeface="+mn-ea"/>
                        </a:rPr>
                        <a:t>没有见索引</a:t>
                      </a:r>
                      <a:endParaRPr lang="zh-CN" altLang="en-US" sz="1600" b="1">
                        <a:solidFill>
                          <a:srgbClr val="FF0000"/>
                        </a:solidFill>
                        <a:sym typeface="+mn-ea"/>
                      </a:endParaRPr>
                    </a:p>
                  </a:txBody>
                  <a:tcPr/>
                </a:tc>
              </a:tr>
              <a:tr h="682625">
                <a:tc>
                  <a:txBody>
                    <a:bodyPr/>
                    <a:p>
                      <a:pPr>
                        <a:buNone/>
                      </a:pPr>
                      <a:r>
                        <a:rPr lang="zh-CN" altLang="en-US" sz="1600"/>
                        <a:t>using index</a:t>
                      </a:r>
                      <a:endParaRPr lang="zh-CN" altLang="en-US" sz="1600"/>
                    </a:p>
                  </a:txBody>
                  <a:tcPr/>
                </a:tc>
                <a:tc>
                  <a:txBody>
                    <a:bodyPr/>
                    <a:p>
                      <a:pPr>
                        <a:buNone/>
                      </a:pPr>
                      <a:r>
                        <a:rPr lang="zh-CN" altLang="en-US" sz="1600"/>
                        <a:t>SQL所需要返回的所有列数据均在一棵索引树上，避免访问表的数据行，效率不错。</a:t>
                      </a:r>
                      <a:endParaRPr lang="zh-CN" altLang="en-US" sz="1600"/>
                    </a:p>
                  </a:txBody>
                  <a:tcPr/>
                </a:tc>
              </a:tr>
            </a:tbl>
          </a:graphicData>
        </a:graphic>
      </p:graphicFrame>
    </p:spTree>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show profile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99096" y="2043400"/>
            <a:ext cx="9929741"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从</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5.0.37</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版本开始增加了对 </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show profiles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和 </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show profile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语句的支持。</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show profiles </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能够在做</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优化时帮助我们了解时间都耗费到哪里去了。。</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0" name="文本框 9"/>
          <p:cNvSpPr txBox="1"/>
          <p:nvPr/>
        </p:nvSpPr>
        <p:spPr>
          <a:xfrm>
            <a:off x="1077056" y="2997731"/>
            <a:ext cx="8585689" cy="369332"/>
          </a:xfrm>
          <a:prstGeom prst="rect">
            <a:avLst/>
          </a:prstGeom>
          <a:noFill/>
        </p:spPr>
        <p:txBody>
          <a:bodyPr wrap="square">
            <a:spAutoFit/>
          </a:bodyPr>
          <a:lstStyle/>
          <a:p>
            <a:r>
              <a:rPr lang="zh-CN" altLang="en-US"/>
              <a:t>通过 have_profiling 参数，能够看到当前MySQL是否支持profile：</a:t>
            </a:r>
            <a:endParaRPr lang="zh-CN" altLang="en-US"/>
          </a:p>
        </p:txBody>
      </p:sp>
      <p:sp>
        <p:nvSpPr>
          <p:cNvPr id="12" name="文本框 11"/>
          <p:cNvSpPr txBox="1"/>
          <p:nvPr/>
        </p:nvSpPr>
        <p:spPr>
          <a:xfrm>
            <a:off x="1191357" y="3552593"/>
            <a:ext cx="9253903" cy="661782"/>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@@have_profiling</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set</a:t>
            </a:r>
            <a:r>
              <a:rPr lang="en-US" altLang="zh-CN" sz="1800">
                <a:solidFill>
                  <a:srgbClr val="000000"/>
                </a:solidFill>
                <a:effectLst/>
                <a:latin typeface="Courier New" panose="02070409020205090404" pitchFamily="49" charset="0"/>
              </a:rPr>
              <a:t> profiling</a:t>
            </a:r>
            <a:r>
              <a:rPr lang="en-US" altLang="zh-CN" sz="1800" b="1">
                <a:solidFill>
                  <a:srgbClr val="000080"/>
                </a:solidFill>
                <a:effectLst/>
                <a:latin typeface="Courier New" panose="02070409020205090404" pitchFamily="49" charset="0"/>
              </a:rPr>
              <a:t>=</a:t>
            </a:r>
            <a:r>
              <a:rPr lang="en-US" altLang="zh-CN" sz="1800">
                <a:solidFill>
                  <a:srgbClr val="FF8000"/>
                </a:solidFill>
                <a:effectLst/>
                <a:latin typeface="Courier New" panose="02070409020205090404" pitchFamily="49" charset="0"/>
              </a:rPr>
              <a:t>1</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a:solidFill>
                  <a:srgbClr val="008000"/>
                </a:solidFill>
                <a:effectLst/>
                <a:latin typeface="Courier New" panose="02070409020205090404" pitchFamily="49" charset="0"/>
              </a:rPr>
              <a:t>-- </a:t>
            </a:r>
            <a:r>
              <a:rPr lang="zh-CN" altLang="en-US" sz="1800">
                <a:solidFill>
                  <a:srgbClr val="008000"/>
                </a:solidFill>
                <a:effectLst/>
                <a:latin typeface="Courier New" panose="02070409020205090404" pitchFamily="49" charset="0"/>
              </a:rPr>
              <a:t>开启</a:t>
            </a:r>
            <a:r>
              <a:rPr lang="en-US" altLang="zh-CN" sz="1800">
                <a:solidFill>
                  <a:srgbClr val="008000"/>
                </a:solidFill>
                <a:effectLst/>
                <a:latin typeface="Courier New" panose="02070409020205090404" pitchFamily="49" charset="0"/>
              </a:rPr>
              <a:t>profiling </a:t>
            </a:r>
            <a:r>
              <a:rPr lang="zh-CN" altLang="en-US" sz="1800">
                <a:solidFill>
                  <a:srgbClr val="008000"/>
                </a:solidFill>
                <a:effectLst/>
                <a:latin typeface="Courier New" panose="02070409020205090404" pitchFamily="49" charset="0"/>
              </a:rPr>
              <a:t>开关； </a:t>
            </a:r>
            <a:endParaRPr lang="zh-CN" altLang="en-US">
              <a:effectLst/>
            </a:endParaRPr>
          </a:p>
        </p:txBody>
      </p:sp>
      <p:pic>
        <p:nvPicPr>
          <p:cNvPr id="9" name="图片 8"/>
          <p:cNvPicPr>
            <a:picLocks noChangeAspect="1"/>
          </p:cNvPicPr>
          <p:nvPr/>
        </p:nvPicPr>
        <p:blipFill>
          <a:blip r:embed="rId1"/>
          <a:stretch>
            <a:fillRect/>
          </a:stretch>
        </p:blipFill>
        <p:spPr>
          <a:xfrm>
            <a:off x="1191357" y="4490826"/>
            <a:ext cx="2853105" cy="78606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31522" y="1457271"/>
            <a:ext cx="10749598" cy="4219575"/>
          </a:xfrm>
        </p:spPr>
        <p:txBody>
          <a:bodyPr/>
          <a:lstStyle/>
          <a:p>
            <a:pPr marL="0" indent="0">
              <a:buNone/>
            </a:pPr>
            <a:r>
              <a:rPr kumimoji="1" lang="zh-CN" altLang="en-US">
                <a:solidFill>
                  <a:schemeClr val="tx2">
                    <a:lumMod val="60000"/>
                    <a:lumOff val="40000"/>
                  </a:schemeClr>
                </a:solidFill>
              </a:rPr>
              <a:t>下载地址：</a:t>
            </a:r>
            <a:r>
              <a:rPr kumimoji="1" lang="en-US" altLang="zh-CN">
                <a:solidFill>
                  <a:schemeClr val="tx2">
                    <a:lumMod val="60000"/>
                    <a:lumOff val="40000"/>
                  </a:schemeClr>
                </a:solidFill>
              </a:rPr>
              <a:t>https://downloads.mysql.com/archives/installer/</a:t>
            </a:r>
            <a:endParaRPr kumimoji="1" lang="zh-CN" altLang="en-US" dirty="0">
              <a:solidFill>
                <a:schemeClr val="tx2">
                  <a:lumMod val="60000"/>
                  <a:lumOff val="40000"/>
                </a:schemeClr>
              </a:solidFill>
            </a:endParaRPr>
          </a:p>
        </p:txBody>
      </p:sp>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、安装包下载</a:t>
            </a:r>
            <a:r>
              <a:rPr kumimoji="1" lang="en-US" altLang="zh-CN"/>
              <a:t>-</a:t>
            </a:r>
            <a:r>
              <a:rPr kumimoji="1" lang="zh-CN" altLang="en-US"/>
              <a:t>安装版</a:t>
            </a:r>
            <a:endParaRPr kumimoji="1" lang="zh-CN" altLang="en-US" dirty="0"/>
          </a:p>
        </p:txBody>
      </p:sp>
      <p:pic>
        <p:nvPicPr>
          <p:cNvPr id="6" name="图片 5"/>
          <p:cNvPicPr>
            <a:picLocks noChangeAspect="1"/>
          </p:cNvPicPr>
          <p:nvPr/>
        </p:nvPicPr>
        <p:blipFill>
          <a:blip r:embed="rId1"/>
          <a:stretch>
            <a:fillRect/>
          </a:stretch>
        </p:blipFill>
        <p:spPr>
          <a:xfrm>
            <a:off x="710878" y="1974461"/>
            <a:ext cx="10749600" cy="4758671"/>
          </a:xfrm>
          <a:prstGeom prst="rect">
            <a:avLst/>
          </a:prstGeom>
          <a:ln>
            <a:solidFill>
              <a:schemeClr val="bg1">
                <a:lumMod val="85000"/>
              </a:schemeClr>
            </a:solidFill>
          </a:ln>
        </p:spPr>
      </p:pic>
    </p:spTree>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show profile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19965" y="1897946"/>
            <a:ext cx="9929741"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通过</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profile</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我们能够更清楚地了解</a:t>
            </a:r>
            <a:r>
              <a:rPr kumimoji="0" lang="en-US" altLang="zh-CN" sz="1600" b="0" i="0" u="none" strike="noStrike" kern="1200" cap="none" spc="0" normalizeH="0" baseline="0" noProof="0">
                <a:ln>
                  <a:noFill/>
                </a:ln>
                <a:solidFill>
                  <a:prstClr val="black"/>
                </a:solidFill>
                <a:effectLst/>
                <a:uLnTx/>
                <a:uFillTx/>
                <a:latin typeface="Calibri" panose="020F0502020204030204"/>
                <a:ea typeface="Alibaba PuHuiTi B"/>
                <a:cs typeface="+mn-cs"/>
              </a:rPr>
              <a:t>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rPr>
              <a:t>执行的过程。首先，我们可以执行一系列的操作</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2" name="文本框 11"/>
          <p:cNvSpPr txBox="1"/>
          <p:nvPr/>
        </p:nvSpPr>
        <p:spPr>
          <a:xfrm>
            <a:off x="1068265" y="2629401"/>
            <a:ext cx="9253903" cy="2585323"/>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databases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mydb13_optimize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tables</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id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&lt;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count</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user</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8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show profile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3" name="文本框 12"/>
          <p:cNvSpPr txBox="1"/>
          <p:nvPr/>
        </p:nvSpPr>
        <p:spPr>
          <a:xfrm>
            <a:off x="896248" y="2449390"/>
            <a:ext cx="9253903"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show profiles;</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4" name="文本框 13"/>
          <p:cNvSpPr txBox="1"/>
          <p:nvPr/>
        </p:nvSpPr>
        <p:spPr>
          <a:xfrm>
            <a:off x="798750" y="1892108"/>
            <a:ext cx="963197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执行完上述命令之后，再执行show profiles 指令， 来查看SQL语句执行的耗时</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7" name="图片 6"/>
          <p:cNvPicPr>
            <a:picLocks noChangeAspect="1"/>
          </p:cNvPicPr>
          <p:nvPr/>
        </p:nvPicPr>
        <p:blipFill>
          <a:blip r:embed="rId1"/>
          <a:stretch>
            <a:fillRect/>
          </a:stretch>
        </p:blipFill>
        <p:spPr>
          <a:xfrm>
            <a:off x="896248" y="3287223"/>
            <a:ext cx="5032686" cy="1860424"/>
          </a:xfrm>
          <a:prstGeom prst="rect">
            <a:avLst/>
          </a:prstGeom>
        </p:spPr>
      </p:pic>
    </p:spTree>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show profile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19965" y="1897946"/>
            <a:ext cx="9929741"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a:solidFill>
                  <a:prstClr val="black"/>
                </a:solidFill>
                <a:latin typeface="Calibri" panose="020F0502020204030204"/>
              </a:rPr>
              <a:t>通过</a:t>
            </a:r>
            <a:r>
              <a:rPr lang="en-US" altLang="zh-CN" sz="1600">
                <a:solidFill>
                  <a:prstClr val="black"/>
                </a:solidFill>
                <a:latin typeface="Calibri" panose="020F0502020204030204"/>
              </a:rPr>
              <a:t>show  profile for  query  query_id </a:t>
            </a:r>
            <a:r>
              <a:rPr lang="zh-CN" altLang="en-US" sz="1600">
                <a:solidFill>
                  <a:prstClr val="black"/>
                </a:solidFill>
                <a:latin typeface="Calibri" panose="020F0502020204030204"/>
              </a:rPr>
              <a:t>语句可以查看到该</a:t>
            </a:r>
            <a:r>
              <a:rPr lang="en-US" altLang="zh-CN" sz="1600">
                <a:solidFill>
                  <a:prstClr val="black"/>
                </a:solidFill>
                <a:latin typeface="Calibri" panose="020F0502020204030204"/>
              </a:rPr>
              <a:t>SQL</a:t>
            </a:r>
            <a:r>
              <a:rPr lang="zh-CN" altLang="en-US" sz="1600">
                <a:solidFill>
                  <a:prstClr val="black"/>
                </a:solidFill>
                <a:latin typeface="Calibri" panose="020F0502020204030204"/>
              </a:rPr>
              <a:t>执行过程中每个线程的状态和消耗的时间：</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Alibaba PuHuiTi B"/>
              <a:cs typeface="+mn-cs"/>
            </a:endParaRPr>
          </a:p>
        </p:txBody>
      </p:sp>
      <p:sp>
        <p:nvSpPr>
          <p:cNvPr id="12" name="文本框 11"/>
          <p:cNvSpPr txBox="1"/>
          <p:nvPr/>
        </p:nvSpPr>
        <p:spPr>
          <a:xfrm>
            <a:off x="1068265" y="2430288"/>
            <a:ext cx="9253903" cy="369332"/>
          </a:xfrm>
          <a:prstGeom prst="rect">
            <a:avLst/>
          </a:prstGeom>
          <a:solidFill>
            <a:srgbClr val="FFFFE4"/>
          </a:solidFill>
          <a:ln>
            <a:solidFill>
              <a:schemeClr val="tx1"/>
            </a:solidFill>
          </a:ln>
        </p:spPr>
        <p:txBody>
          <a:bodyPr wrap="square">
            <a:spAutoFit/>
          </a:bodyPr>
          <a:lstStyle/>
          <a:p>
            <a:r>
              <a:rPr lang="en-US" altLang="zh-CN" sz="1800">
                <a:solidFill>
                  <a:srgbClr val="000000"/>
                </a:solidFill>
                <a:effectLst/>
                <a:latin typeface="Courier New" panose="02070409020205090404" pitchFamily="49" charset="0"/>
              </a:rPr>
              <a:t>show profile </a:t>
            </a:r>
            <a:r>
              <a:rPr lang="en-US" altLang="zh-CN" sz="1800" b="1">
                <a:solidFill>
                  <a:srgbClr val="0000FF"/>
                </a:solidFill>
                <a:effectLst/>
                <a:latin typeface="Courier New" panose="02070409020205090404" pitchFamily="49" charset="0"/>
              </a:rPr>
              <a:t>for</a:t>
            </a:r>
            <a:r>
              <a:rPr lang="en-US" altLang="zh-CN" sz="1800">
                <a:solidFill>
                  <a:srgbClr val="000000"/>
                </a:solidFill>
                <a:effectLst/>
                <a:latin typeface="Courier New" panose="02070409020205090404" pitchFamily="49" charset="0"/>
              </a:rPr>
              <a:t> query </a:t>
            </a:r>
            <a:r>
              <a:rPr lang="en-US" altLang="zh-CN" sz="1800">
                <a:solidFill>
                  <a:srgbClr val="FF8000"/>
                </a:solidFill>
                <a:effectLst/>
                <a:latin typeface="Courier New" panose="02070409020205090404" pitchFamily="49" charset="0"/>
              </a:rPr>
              <a:t>8</a:t>
            </a:r>
            <a:r>
              <a:rPr lang="en-US" altLang="zh-CN" sz="1800" b="1">
                <a:solidFill>
                  <a:srgbClr val="000080"/>
                </a:solidFill>
                <a:effectLst/>
                <a:latin typeface="Courier New" panose="02070409020205090404" pitchFamily="49" charset="0"/>
              </a:rPr>
              <a:t>;</a:t>
            </a:r>
            <a:endParaRPr lang="en-US" altLang="zh-CN" sz="1800" b="1">
              <a:solidFill>
                <a:srgbClr val="000080"/>
              </a:solidFill>
              <a:effectLst/>
              <a:latin typeface="Courier New" panose="02070409020205090404" pitchFamily="49" charset="0"/>
            </a:endParaRPr>
          </a:p>
        </p:txBody>
      </p:sp>
      <p:pic>
        <p:nvPicPr>
          <p:cNvPr id="8" name="图片 7"/>
          <p:cNvPicPr>
            <a:picLocks noChangeAspect="1"/>
          </p:cNvPicPr>
          <p:nvPr/>
        </p:nvPicPr>
        <p:blipFill>
          <a:blip r:embed="rId1"/>
          <a:stretch>
            <a:fillRect/>
          </a:stretch>
        </p:blipFill>
        <p:spPr>
          <a:xfrm>
            <a:off x="1068265" y="2993408"/>
            <a:ext cx="3132509" cy="3657244"/>
          </a:xfrm>
          <a:prstGeom prst="rect">
            <a:avLst/>
          </a:prstGeom>
        </p:spPr>
      </p:pic>
    </p:spTree>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show profile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19965" y="1897946"/>
            <a:ext cx="10568883"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在获取到最消耗时间的线程状态后，</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支持进一步选择</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all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cpu</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block io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context switch</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page faults</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等明细类型类查看</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在使用什么资源上耗费了过高的时间。例如，选择查看</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CPU</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的耗费时间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18761" y="2648255"/>
            <a:ext cx="9253903"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show profile cpu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for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query </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133</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p:txBody>
      </p:sp>
      <p:pic>
        <p:nvPicPr>
          <p:cNvPr id="9" name="图片 8"/>
          <p:cNvPicPr>
            <a:picLocks noChangeAspect="1"/>
          </p:cNvPicPr>
          <p:nvPr/>
        </p:nvPicPr>
        <p:blipFill>
          <a:blip r:embed="rId1"/>
          <a:stretch>
            <a:fillRect/>
          </a:stretch>
        </p:blipFill>
        <p:spPr>
          <a:xfrm>
            <a:off x="1018761" y="3183121"/>
            <a:ext cx="4036638" cy="3563699"/>
          </a:xfrm>
          <a:prstGeom prst="rect">
            <a:avLst/>
          </a:prstGeom>
        </p:spPr>
      </p:pic>
    </p:spTree>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show profile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19965" y="1897946"/>
            <a:ext cx="10568883"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在获取到最消耗时间的线程状态后，</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支持进一步选择</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all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cpu</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block io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context switch</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page faults</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等明细类型类查看</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在使用什么资源上耗费了过高的时间。例如，选择查看</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CPU</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的耗费时间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7" name="图片 6"/>
          <p:cNvPicPr>
            <a:picLocks noChangeAspect="1"/>
          </p:cNvPicPr>
          <p:nvPr/>
        </p:nvPicPr>
        <p:blipFill>
          <a:blip r:embed="rId1"/>
          <a:stretch>
            <a:fillRect/>
          </a:stretch>
        </p:blipFill>
        <p:spPr>
          <a:xfrm>
            <a:off x="1141854" y="2852242"/>
            <a:ext cx="9357774" cy="1955830"/>
          </a:xfrm>
          <a:prstGeom prst="rect">
            <a:avLst/>
          </a:prstGeom>
        </p:spPr>
      </p:pic>
    </p:spTree>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show profile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19965" y="1897946"/>
            <a:ext cx="10568883"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在获取到最消耗时间的线程状态后，</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支持进一步选择</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all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cpu</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block io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context switch</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page faults</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等明细类型类查看</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在使用什么资源上耗费了过高的时间。例如，选择查看</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CPU</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的耗费时间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7" name="图片 6"/>
          <p:cNvPicPr>
            <a:picLocks noChangeAspect="1"/>
          </p:cNvPicPr>
          <p:nvPr/>
        </p:nvPicPr>
        <p:blipFill>
          <a:blip r:embed="rId1"/>
          <a:stretch>
            <a:fillRect/>
          </a:stretch>
        </p:blipFill>
        <p:spPr>
          <a:xfrm>
            <a:off x="1141854" y="2852242"/>
            <a:ext cx="9357774" cy="1955830"/>
          </a:xfrm>
          <a:prstGeom prst="rect">
            <a:avLst/>
          </a:prstGeom>
        </p:spPr>
      </p:pic>
    </p:spTree>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trace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分析优化器执行计划</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19965" y="1897946"/>
            <a:ext cx="1056888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MySQL5.6</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提供了对</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的跟踪</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trace,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通过</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trace</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文件能够进一步了解为什么优化器选择</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计划</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而不是选择</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B</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计划</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00300" y="2563403"/>
            <a:ext cx="7391400" cy="3552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trace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分析优化器执行计划</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19965" y="1897946"/>
            <a:ext cx="10568883"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打开</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trace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设置格式为 </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JSON</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，并设置</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trace</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最大能够使用的内存大小，避免解析过程中因为默认内存过小而不能够完整展示。</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19965" y="2856803"/>
            <a:ext cx="10207869" cy="646331"/>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optimizer_trace</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"enabled=on"</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end_markers_in_json</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on</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optimizer_trace_max_mem_size</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1000000</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804496" y="3807042"/>
            <a:ext cx="6128238" cy="369332"/>
          </a:xfrm>
          <a:prstGeom prst="rect">
            <a:avLst/>
          </a:prstGeom>
          <a:noFill/>
        </p:spPr>
        <p:txBody>
          <a:bodyPr wrap="square">
            <a:spAutoFit/>
          </a:bodyPr>
          <a:lstStyle/>
          <a:p>
            <a:r>
              <a:rPr lang="zh-CN" altLang="en-US"/>
              <a:t>执行SQL语句 ：</a:t>
            </a:r>
            <a:endParaRPr lang="zh-CN" altLang="en-US"/>
          </a:p>
        </p:txBody>
      </p:sp>
      <p:sp>
        <p:nvSpPr>
          <p:cNvPr id="10" name="文本框 9"/>
          <p:cNvSpPr txBox="1"/>
          <p:nvPr/>
        </p:nvSpPr>
        <p:spPr>
          <a:xfrm>
            <a:off x="919964" y="4400939"/>
            <a:ext cx="10207869" cy="369332"/>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user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uid</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&lt;</a:t>
            </a:r>
            <a:r>
              <a:rPr lang="en-US" altLang="zh-CN" sz="1800">
                <a:solidFill>
                  <a:srgbClr val="000000"/>
                </a:solidFill>
                <a:effectLst/>
                <a:latin typeface="Courier New" panose="02070409020205090404" pitchFamily="49" charset="0"/>
              </a:rPr>
              <a:t> </a:t>
            </a:r>
            <a:r>
              <a:rPr lang="en-US" altLang="zh-CN" sz="1800">
                <a:solidFill>
                  <a:srgbClr val="FF8000"/>
                </a:solidFill>
                <a:effectLst/>
                <a:latin typeface="Courier New" panose="02070409020205090404" pitchFamily="49" charset="0"/>
              </a:rPr>
              <a:t>2</a:t>
            </a:r>
            <a:r>
              <a:rPr lang="en-US" altLang="zh-CN" sz="1800" b="1">
                <a:solidFill>
                  <a:srgbClr val="000080"/>
                </a:solidFill>
                <a:effectLst/>
                <a:latin typeface="Courier New" panose="02070409020205090404" pitchFamily="49" charset="0"/>
              </a:rPr>
              <a:t>;</a:t>
            </a:r>
            <a:endParaRPr lang="en-US" altLang="zh-CN">
              <a:effectLst/>
            </a:endParaRPr>
          </a:p>
        </p:txBody>
      </p:sp>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721200" y="1334826"/>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trace</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分析优化器执行计划</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19965" y="1897946"/>
            <a:ext cx="1056888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最后， 检查</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information_schema.optimizer_trace</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就可以知道</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是如何执行</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 ：</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19965" y="2506152"/>
            <a:ext cx="10207869" cy="369332"/>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information_schema</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optimizer_trace\G</a:t>
            </a:r>
            <a:r>
              <a:rPr lang="en-US" altLang="zh-CN" sz="1800" b="1">
                <a:solidFill>
                  <a:srgbClr val="000080"/>
                </a:solidFill>
                <a:effectLst/>
                <a:latin typeface="Courier New" panose="02070409020205090404" pitchFamily="49" charset="0"/>
              </a:rPr>
              <a:t>;</a:t>
            </a:r>
            <a:endParaRPr lang="en-US" altLang="zh-CN">
              <a:effectLst/>
            </a:endParaRPr>
          </a:p>
        </p:txBody>
      </p:sp>
      <p:pic>
        <p:nvPicPr>
          <p:cNvPr id="3" name="图片 2"/>
          <p:cNvPicPr>
            <a:picLocks noChangeAspect="1"/>
          </p:cNvPicPr>
          <p:nvPr/>
        </p:nvPicPr>
        <p:blipFill>
          <a:blip r:embed="rId1"/>
          <a:stretch>
            <a:fillRect/>
          </a:stretch>
        </p:blipFill>
        <p:spPr>
          <a:xfrm>
            <a:off x="858419" y="3029658"/>
            <a:ext cx="8868971" cy="3372353"/>
          </a:xfrm>
          <a:prstGeom prst="rect">
            <a:avLst/>
          </a:prstGeom>
        </p:spPr>
      </p:pic>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90303" y="2639588"/>
            <a:ext cx="10568883" cy="369332"/>
          </a:xfrm>
          <a:prstGeom prst="rect">
            <a:avLst/>
          </a:prstGeom>
          <a:noFill/>
        </p:spPr>
        <p:txBody>
          <a:bodyPr wrap="square">
            <a:spAutoFit/>
          </a:bodyPr>
          <a:lstStyle/>
          <a:p>
            <a:pPr marL="285750" indent="-285750">
              <a:buFont typeface="Wingdings" panose="05000000000000000000" pitchFamily="2" charset="2"/>
              <a:buChar char="Ø"/>
              <a:defRPr/>
            </a:pPr>
            <a:r>
              <a:rPr lang="zh-CN" altLang="en-US">
                <a:solidFill>
                  <a:srgbClr val="FF0000"/>
                </a:solidFill>
                <a:latin typeface="Calibri" panose="020F0502020204030204"/>
                <a:ea typeface="黑体" panose="02010609060101010101" pitchFamily="49" charset="-122"/>
              </a:rPr>
              <a:t>数据准备</a:t>
            </a:r>
            <a:endParaRPr lang="zh-CN" altLang="en-US">
              <a:solidFill>
                <a:srgbClr val="FF0000"/>
              </a:solidFill>
              <a:latin typeface="Calibri" panose="020F0502020204030204"/>
              <a:ea typeface="黑体" panose="02010609060101010101" pitchFamily="49" charset="-122"/>
            </a:endParaRPr>
          </a:p>
        </p:txBody>
      </p:sp>
      <p:sp>
        <p:nvSpPr>
          <p:cNvPr id="9" name="文本框 8"/>
          <p:cNvSpPr txBox="1"/>
          <p:nvPr/>
        </p:nvSpPr>
        <p:spPr>
          <a:xfrm>
            <a:off x="1170809" y="3164537"/>
            <a:ext cx="10207869" cy="2246769"/>
          </a:xfrm>
          <a:prstGeom prst="rect">
            <a:avLst/>
          </a:prstGeom>
          <a:solidFill>
            <a:srgbClr val="FFFFE4"/>
          </a:solidFill>
          <a:ln>
            <a:solidFill>
              <a:schemeClr val="tx1"/>
            </a:solidFill>
          </a:ln>
        </p:spPr>
        <p:txBody>
          <a:bodyPr wrap="square">
            <a:spAutoFit/>
          </a:bodyPr>
          <a:lstStyle/>
          <a:p>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`sellerid`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`nickname`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50</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`password`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60</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`status`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`createtime` </a:t>
            </a:r>
            <a:r>
              <a:rPr lang="en-US" altLang="zh-CN" sz="14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datetime</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`sellerid`</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400" kern="100">
              <a:effectLst/>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1164980" y="1935971"/>
            <a:ext cx="9910313" cy="584775"/>
          </a:xfrm>
          <a:prstGeom prst="rect">
            <a:avLst/>
          </a:prstGeom>
          <a:noFill/>
        </p:spPr>
        <p:txBody>
          <a:bodyPr wrap="square">
            <a:spAutoFit/>
          </a:bodyPr>
          <a:lstStyle/>
          <a:p>
            <a:r>
              <a:rPr lang="zh-CN" altLang="en-US" sz="1600"/>
              <a:t>索引是数据库优化最常用也是最重要的手段之一</a:t>
            </a:r>
            <a:r>
              <a:rPr lang="en-US" altLang="zh-CN" sz="1600"/>
              <a:t>, </a:t>
            </a:r>
            <a:r>
              <a:rPr lang="zh-CN" altLang="en-US" sz="1600"/>
              <a:t>通过索引通常可以帮助用户解决大多数的</a:t>
            </a:r>
            <a:r>
              <a:rPr lang="en-US" altLang="zh-CN" sz="1600"/>
              <a:t>MySQL</a:t>
            </a:r>
            <a:r>
              <a:rPr lang="zh-CN" altLang="en-US" sz="1600"/>
              <a:t>的性能优化问题。</a:t>
            </a:r>
            <a:endParaRPr lang="zh-CN" altLang="en-US" sz="16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、解压软件包</a:t>
            </a:r>
            <a:endParaRPr kumimoji="1" lang="zh-CN" altLang="en-US" dirty="0"/>
          </a:p>
        </p:txBody>
      </p:sp>
      <p:pic>
        <p:nvPicPr>
          <p:cNvPr id="8" name="图片 7"/>
          <p:cNvPicPr>
            <a:picLocks noChangeAspect="1"/>
          </p:cNvPicPr>
          <p:nvPr/>
        </p:nvPicPr>
        <p:blipFill>
          <a:blip r:embed="rId1"/>
          <a:stretch>
            <a:fillRect/>
          </a:stretch>
        </p:blipFill>
        <p:spPr>
          <a:xfrm>
            <a:off x="1027463" y="2541256"/>
            <a:ext cx="2746059" cy="386769"/>
          </a:xfrm>
          <a:prstGeom prst="rect">
            <a:avLst/>
          </a:prstGeom>
        </p:spPr>
      </p:pic>
      <p:pic>
        <p:nvPicPr>
          <p:cNvPr id="12" name="图片 11"/>
          <p:cNvPicPr>
            <a:picLocks noChangeAspect="1"/>
          </p:cNvPicPr>
          <p:nvPr/>
        </p:nvPicPr>
        <p:blipFill>
          <a:blip r:embed="rId2"/>
          <a:stretch>
            <a:fillRect/>
          </a:stretch>
        </p:blipFill>
        <p:spPr>
          <a:xfrm>
            <a:off x="6505225" y="1848156"/>
            <a:ext cx="2480565" cy="1772968"/>
          </a:xfrm>
          <a:prstGeom prst="rect">
            <a:avLst/>
          </a:prstGeom>
        </p:spPr>
      </p:pic>
      <p:sp>
        <p:nvSpPr>
          <p:cNvPr id="13" name="箭头: 右 12"/>
          <p:cNvSpPr/>
          <p:nvPr/>
        </p:nvSpPr>
        <p:spPr>
          <a:xfrm>
            <a:off x="4202349" y="2541256"/>
            <a:ext cx="1556425" cy="386769"/>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16" name="文本框 15"/>
          <p:cNvSpPr txBox="1"/>
          <p:nvPr/>
        </p:nvSpPr>
        <p:spPr>
          <a:xfrm>
            <a:off x="1027463" y="1629931"/>
            <a:ext cx="6094378" cy="369332"/>
          </a:xfrm>
          <a:prstGeom prst="rect">
            <a:avLst/>
          </a:prstGeom>
          <a:noFill/>
        </p:spPr>
        <p:txBody>
          <a:bodyPr wrap="square">
            <a:spAutoFit/>
          </a:bodyPr>
          <a:lstStyle/>
          <a:p>
            <a:pPr marL="0" indent="0" algn="l">
              <a:buNone/>
            </a:pPr>
            <a:r>
              <a:rPr lang="zh-CN" altLang="en-US"/>
              <a:t>将</a:t>
            </a:r>
            <a:r>
              <a:rPr lang="en-US" altLang="zh-CN"/>
              <a:t>MySQL</a:t>
            </a:r>
            <a:r>
              <a:rPr lang="zh-CN" altLang="en-US"/>
              <a:t>软件包解压在没有中文和空格的目录下</a:t>
            </a:r>
            <a:endParaRPr lang="en-US" altLang="zh-CN"/>
          </a:p>
        </p:txBody>
      </p:sp>
    </p:spTree>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99095" y="223403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数据准备</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179601" y="2666293"/>
            <a:ext cx="10207869" cy="397031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'alibaba'</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阿里巴巴</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阿里小店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'baidu'</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百度科技有限公司</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百度小店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'huawei'</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华为科技有限公司</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华为小店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'itcast'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传智播客教育科技有限公司</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传智播客</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'itheima'</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黑马程序员</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黑马程序员</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'luoji'</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罗技科技有限公司</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罗技小店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999095" y="1832545"/>
            <a:ext cx="1056888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索引是数据库优化最常用也是最重要的手段之一</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通过索引通常可以帮助用户解决大多数的</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的性能优化问题。</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99095" y="223403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数据准备</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179601" y="2666293"/>
            <a:ext cx="10207869" cy="3970318"/>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'oppo'</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'OPPO</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科技有限公司</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'OPPO</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官方旗舰店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'ourpalm'</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掌趣科技股份有限公司</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掌趣小店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'qiandu'</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千度科技</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千度小店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'sina'</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新浪科技有限公司</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新浪官方旗舰店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'xiaomi'</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小米科技</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小米官方旗舰店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西安市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`sellerid`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`nickname`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`createtime`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'yijia'</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宜家家居</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宜家家居旗舰店</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'e10adc3949ba59abbe56e057f20f883e'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'2088-01-01 12:00:00'</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999095" y="1832545"/>
            <a:ext cx="1056888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索引是数据库优化最常用也是最重要的手段之一</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通过索引通常可以帮助用户解决大多数的</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的性能优化问题。</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992065" y="2058623"/>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数据准备</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92065" y="2919839"/>
            <a:ext cx="10207869" cy="615553"/>
          </a:xfrm>
          <a:prstGeom prst="rect">
            <a:avLst/>
          </a:prstGeom>
          <a:solidFill>
            <a:srgbClr val="FFFFE4"/>
          </a:solidFill>
          <a:ln>
            <a:solidFill>
              <a:schemeClr val="tx1"/>
            </a:solidFill>
          </a:ln>
        </p:spPr>
        <p:txBody>
          <a:bodyPr wrap="square">
            <a:spAutoFit/>
          </a:bodyPr>
          <a:lstStyle/>
          <a:p>
            <a:r>
              <a:rPr lang="en-US" altLang="zh-CN" sz="1600">
                <a:solidFill>
                  <a:srgbClr val="008000"/>
                </a:solidFill>
                <a:effectLst/>
                <a:latin typeface="Courier New" panose="02070409020205090404" pitchFamily="49" charset="0"/>
              </a:rPr>
              <a:t>-- </a:t>
            </a:r>
            <a:r>
              <a:rPr lang="zh-CN" altLang="en-US" sz="1600">
                <a:solidFill>
                  <a:srgbClr val="008000"/>
                </a:solidFill>
                <a:effectLst/>
                <a:latin typeface="Courier New" panose="02070409020205090404" pitchFamily="49" charset="0"/>
              </a:rPr>
              <a:t>创建组合索引 </a:t>
            </a:r>
            <a:endParaRPr lang="en-US" altLang="zh-CN" sz="1600" b="1">
              <a:solidFill>
                <a:srgbClr val="0000FF"/>
              </a:solidFill>
              <a:effectLst/>
              <a:latin typeface="Courier New" panose="02070409020205090404" pitchFamily="49" charset="0"/>
            </a:endParaRPr>
          </a:p>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idx_seller_name_sta_addr </a:t>
            </a:r>
            <a:r>
              <a:rPr lang="en-US" altLang="zh-CN" sz="1800" b="1">
                <a:solidFill>
                  <a:srgbClr val="0000FF"/>
                </a:solidFill>
                <a:effectLst/>
                <a:latin typeface="Courier New" panose="02070409020205090404" pitchFamily="49" charset="0"/>
              </a:rPr>
              <a:t>on</a:t>
            </a:r>
            <a:r>
              <a:rPr lang="en-US" altLang="zh-CN" sz="1800">
                <a:solidFill>
                  <a:srgbClr val="000000"/>
                </a:solidFill>
                <a:effectLst/>
                <a:latin typeface="Courier New" panose="02070409020205090404" pitchFamily="49" charset="0"/>
              </a:rPr>
              <a:t> tb_seller</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name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status</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address</a:t>
            </a:r>
            <a:r>
              <a:rPr lang="en-US" altLang="zh-CN" sz="1800" b="1">
                <a:solidFill>
                  <a:srgbClr val="000080"/>
                </a:solidFill>
                <a:effectLst/>
                <a:latin typeface="Courier New" panose="02070409020205090404" pitchFamily="49" charset="0"/>
              </a:rPr>
              <a:t>);</a:t>
            </a:r>
            <a:endParaRPr lang="en-US" altLang="zh-CN" sz="1400">
              <a:effectLst/>
            </a:endParaRPr>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7" y="185925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避免索引失效应用</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全值匹配</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92063" y="2993648"/>
            <a:ext cx="10207869" cy="646331"/>
          </a:xfrm>
          <a:prstGeom prst="rect">
            <a:avLst/>
          </a:prstGeom>
          <a:solidFill>
            <a:srgbClr val="FFFFE4"/>
          </a:solidFill>
          <a:ln>
            <a:solidFill>
              <a:schemeClr val="tx1"/>
            </a:solidFill>
          </a:ln>
        </p:spPr>
        <p:txBody>
          <a:bodyPr wrap="square">
            <a:spAutoFit/>
          </a:bodyPr>
          <a:lstStyle/>
          <a:p>
            <a:r>
              <a:rPr lang="en-US" altLang="zh-CN" sz="1800">
                <a:solidFill>
                  <a:srgbClr val="000000"/>
                </a:solidFill>
                <a:effectLst/>
                <a:latin typeface="Courier New" panose="02070409020205090404" pitchFamily="49" charset="0"/>
              </a:rPr>
              <a:t>explain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tb_seller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name</a:t>
            </a:r>
            <a:r>
              <a:rPr lang="en-US" altLang="zh-CN" sz="1800" b="1">
                <a:solidFill>
                  <a:srgbClr val="000080"/>
                </a:solidFill>
                <a:effectLst/>
                <a:latin typeface="Courier New" panose="02070409020205090404" pitchFamily="49" charset="0"/>
              </a:rPr>
              <a:t>=</a:t>
            </a:r>
            <a:r>
              <a:rPr lang="en-US" altLang="zh-CN" sz="1800">
                <a:solidFill>
                  <a:srgbClr val="808080"/>
                </a:solidFill>
                <a:effectLst/>
                <a:latin typeface="Courier New" panose="02070409020205090404" pitchFamily="49" charset="0"/>
              </a:rPr>
              <a:t>'</a:t>
            </a:r>
            <a:r>
              <a:rPr lang="zh-CN" altLang="en-US" sz="1800">
                <a:solidFill>
                  <a:srgbClr val="808080"/>
                </a:solidFill>
                <a:effectLst/>
                <a:latin typeface="Courier New" panose="02070409020205090404" pitchFamily="49" charset="0"/>
              </a:rPr>
              <a:t>小米科技</a:t>
            </a:r>
            <a:r>
              <a:rPr lang="en-US" altLang="zh-CN" sz="1800">
                <a:solidFill>
                  <a:srgbClr val="808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and</a:t>
            </a:r>
            <a:r>
              <a:rPr lang="en-US" altLang="zh-CN" sz="1800">
                <a:solidFill>
                  <a:srgbClr val="000000"/>
                </a:solidFill>
                <a:effectLst/>
                <a:latin typeface="Courier New" panose="02070409020205090404" pitchFamily="49" charset="0"/>
              </a:rPr>
              <a:t> status</a:t>
            </a:r>
            <a:r>
              <a:rPr lang="en-US" altLang="zh-CN" sz="1800" b="1">
                <a:solidFill>
                  <a:srgbClr val="000080"/>
                </a:solidFill>
                <a:effectLst/>
                <a:latin typeface="Courier New" panose="02070409020205090404" pitchFamily="49" charset="0"/>
              </a:rPr>
              <a:t>=</a:t>
            </a:r>
            <a:r>
              <a:rPr lang="en-US" altLang="zh-CN" sz="1800">
                <a:solidFill>
                  <a:srgbClr val="808080"/>
                </a:solidFill>
                <a:effectLst/>
                <a:latin typeface="Courier New" panose="02070409020205090404" pitchFamily="49" charset="0"/>
              </a:rPr>
              <a:t>'1'</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and</a:t>
            </a:r>
            <a:r>
              <a:rPr lang="en-US" altLang="zh-CN" sz="1800">
                <a:solidFill>
                  <a:srgbClr val="000000"/>
                </a:solidFill>
                <a:effectLst/>
                <a:latin typeface="Courier New" panose="02070409020205090404" pitchFamily="49" charset="0"/>
              </a:rPr>
              <a:t> address</a:t>
            </a:r>
            <a:r>
              <a:rPr lang="en-US" altLang="zh-CN" sz="1800" b="1">
                <a:solidFill>
                  <a:srgbClr val="000080"/>
                </a:solidFill>
                <a:effectLst/>
                <a:latin typeface="Courier New" panose="02070409020205090404" pitchFamily="49" charset="0"/>
              </a:rPr>
              <a:t>=</a:t>
            </a:r>
            <a:r>
              <a:rPr lang="en-US" altLang="zh-CN" sz="1800">
                <a:solidFill>
                  <a:srgbClr val="808080"/>
                </a:solidFill>
                <a:effectLst/>
                <a:latin typeface="Courier New" panose="02070409020205090404" pitchFamily="49" charset="0"/>
              </a:rPr>
              <a:t>'</a:t>
            </a:r>
            <a:r>
              <a:rPr lang="zh-CN" altLang="en-US" sz="1800">
                <a:solidFill>
                  <a:srgbClr val="808080"/>
                </a:solidFill>
                <a:effectLst/>
                <a:latin typeface="Courier New" panose="02070409020205090404" pitchFamily="49" charset="0"/>
              </a:rPr>
              <a:t>北京市</a:t>
            </a:r>
            <a:r>
              <a:rPr lang="en-US" altLang="zh-CN" sz="1800">
                <a:solidFill>
                  <a:srgbClr val="808080"/>
                </a:solidFill>
                <a:effectLst/>
                <a:latin typeface="Courier New" panose="02070409020205090404" pitchFamily="49" charset="0"/>
              </a:rPr>
              <a:t>'</a:t>
            </a:r>
            <a:r>
              <a:rPr lang="en-US" altLang="zh-CN" sz="1800" b="1">
                <a:solidFill>
                  <a:srgbClr val="000080"/>
                </a:solidFill>
                <a:effectLst/>
                <a:latin typeface="Courier New" panose="02070409020205090404" pitchFamily="49" charset="0"/>
              </a:rPr>
              <a:t>;</a:t>
            </a:r>
            <a:endParaRPr lang="en-US" altLang="zh-CN">
              <a:effectLst/>
            </a:endParaRPr>
          </a:p>
        </p:txBody>
      </p:sp>
      <p:sp>
        <p:nvSpPr>
          <p:cNvPr id="12" name="文本框 11"/>
          <p:cNvSpPr txBox="1"/>
          <p:nvPr/>
        </p:nvSpPr>
        <p:spPr>
          <a:xfrm>
            <a:off x="992063" y="2441838"/>
            <a:ext cx="6128238" cy="338554"/>
          </a:xfrm>
          <a:prstGeom prst="rect">
            <a:avLst/>
          </a:prstGeom>
          <a:noFill/>
        </p:spPr>
        <p:txBody>
          <a:bodyPr wrap="square">
            <a:spAutoFit/>
          </a:bodyPr>
          <a:lstStyle/>
          <a:p>
            <a:r>
              <a:rPr lang="zh-CN" altLang="en-US" sz="1600">
                <a:latin typeface="Alibaba PuHuiTi B"/>
              </a:rPr>
              <a:t>该情况下，索引生效，执行效率高。</a:t>
            </a:r>
            <a:endParaRPr lang="zh-CN" altLang="en-US" sz="1600">
              <a:latin typeface="Alibaba PuHuiTi B"/>
            </a:endParaRPr>
          </a:p>
        </p:txBody>
      </p:sp>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7" y="185925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避免索引失效应用</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最左前缀法则</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721200" y="2721205"/>
            <a:ext cx="10946192" cy="2800767"/>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最左前缀法则</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如果索引了多列，要遵守最左前缀法则。指的是查询从索引的最左前列开始，并且不跳过索引中的列。</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小米科技</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-- 403</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小米科技</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status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-- 410</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status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小米科技</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-- 410</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违法最左前缀法则</a:t>
            </a:r>
            <a:r>
              <a:rPr lang="zh-CN" altLang="zh-CN" sz="1600" kern="0">
                <a:solidFill>
                  <a:srgbClr val="008000"/>
                </a:solidFill>
                <a:effectLst/>
                <a:latin typeface="等线" panose="02010600030101010101" charset="-122"/>
                <a:ea typeface="Courier New" panose="02070409020205090404" pitchFamily="49" charset="0"/>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a:t>
            </a:r>
            <a:r>
              <a:rPr lang="zh-CN" altLang="zh-CN" sz="1600" kern="0">
                <a:solidFill>
                  <a:srgbClr val="008000"/>
                </a:solidFill>
                <a:effectLst/>
                <a:latin typeface="等线" panose="02010600030101010101" charset="-122"/>
                <a:ea typeface="Courier New" panose="02070409020205090404" pitchFamily="49" charset="0"/>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索引失效：</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status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nulll</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如果符合最左法则，但是出现跳跃某一列，只有最左列索引生效：</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小米科技</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北京市</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-- 403</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
        <p:nvSpPr>
          <p:cNvPr id="12" name="文本框 11"/>
          <p:cNvSpPr txBox="1"/>
          <p:nvPr/>
        </p:nvSpPr>
        <p:spPr>
          <a:xfrm>
            <a:off x="867425" y="2228582"/>
            <a:ext cx="612823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该情况下，索引生效，执行效率高。</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7" y="185925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避免索引失效应用</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其他匹配原则</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992063" y="2441838"/>
            <a:ext cx="612823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rPr>
              <a:t>该情况下，索引生效，执行效率高。</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p:txBody>
      </p:sp>
      <p:sp>
        <p:nvSpPr>
          <p:cNvPr id="8" name="文本框 7"/>
          <p:cNvSpPr txBox="1"/>
          <p:nvPr/>
        </p:nvSpPr>
        <p:spPr>
          <a:xfrm>
            <a:off x="992062" y="3032946"/>
            <a:ext cx="10388377" cy="230832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范围查询右边的列，不能使用索引 。 </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explain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tb_seller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name</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小米科技</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and</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status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&gt;</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'1'</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and</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address</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北京市</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不要在索引列上进行运算操作， 索引将失效。 </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explain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tb_seller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substring</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name</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3</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2</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科技</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 </a:t>
            </a:r>
            <a:r>
              <a:rPr kumimoji="0" lang="zh-CN" altLang="en-US"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rPr>
              <a:t>字符串不加单引号，造成索引失效。 </a:t>
            </a:r>
            <a:endParaRPr kumimoji="0" lang="en-US" altLang="zh-CN" sz="1600" b="0" i="0" u="none" strike="noStrike" kern="1200" cap="none" spc="0" normalizeH="0" baseline="0" noProof="0">
              <a:ln>
                <a:noFill/>
              </a:ln>
              <a:solidFill>
                <a:srgbClr val="008000"/>
              </a:solidFill>
              <a:effectLst/>
              <a:uLnTx/>
              <a:uFillTx/>
              <a:latin typeface="Courier New" panose="02070409020205090404" pitchFamily="49" charset="0"/>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explain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tb_seller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name</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小米科技</a:t>
            </a:r>
            <a:r>
              <a:rPr kumimoji="0" lang="en-US" altLang="zh-CN" sz="1600" b="0" i="0" u="none" strike="noStrike" kern="1200" cap="none" spc="0" normalizeH="0" baseline="0" noProof="0">
                <a:ln>
                  <a:noFill/>
                </a:ln>
                <a:solidFill>
                  <a:srgbClr val="808080"/>
                </a:solidFill>
                <a:effectLst/>
                <a:uLnTx/>
                <a:uFillTx/>
                <a:latin typeface="Courier New" panose="02070409020205090404" pitchFamily="49" charset="0"/>
                <a:ea typeface="黑体" panose="02010609060101010101" pitchFamily="49" charset="-122"/>
                <a:cs typeface="+mn-cs"/>
              </a:rPr>
              <a:t>'</a:t>
            </a:r>
            <a:r>
              <a:rPr kumimoji="0" lang="zh-CN" altLang="en-US"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and</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status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0" i="0" u="none" strike="noStrike" kern="1200" cap="none" spc="0" normalizeH="0" baseline="0" noProof="0">
                <a:ln>
                  <a:noFill/>
                </a:ln>
                <a:solidFill>
                  <a:srgbClr val="FF8000"/>
                </a:solidFill>
                <a:effectLst/>
                <a:uLnTx/>
                <a:uFillTx/>
                <a:latin typeface="Courier New" panose="02070409020205090404" pitchFamily="49" charset="0"/>
                <a:ea typeface="黑体" panose="02010609060101010101" pitchFamily="49" charset="-122"/>
                <a:cs typeface="+mn-cs"/>
              </a:rPr>
              <a:t>1</a:t>
            </a:r>
            <a:r>
              <a:rPr kumimoji="0" lang="en-US" altLang="zh-CN" sz="16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6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7" y="185925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避免索引失效应用</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其他匹配原则</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68863" y="2344060"/>
            <a:ext cx="10388377" cy="3599815"/>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-- 1</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、范围查询右边的列，不能使用索引</a:t>
            </a:r>
            <a:r>
              <a:rPr kumimoji="0" lang="zh-CN" altLang="zh-CN" sz="12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根据前面的两个字段</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name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查询是走索引的，</a:t>
            </a:r>
            <a:r>
              <a:rPr kumimoji="0" lang="zh-CN" altLang="zh-CN" sz="12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但是最后一个条件</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address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没有用到索引。</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explain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小米科技</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&gt;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-- 2</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、不要在索引列上进行运算操作，</a:t>
            </a:r>
            <a:r>
              <a:rPr kumimoji="0" lang="zh-CN" altLang="zh-CN" sz="12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索引将失效。</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explain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substring</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3</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2</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科技</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-- 3</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、字符串不加单引号，造成索引失效。</a:t>
            </a:r>
            <a:r>
              <a:rPr kumimoji="0" lang="zh-CN" altLang="zh-CN" sz="12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explain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小米科技</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status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rPr>
              <a:t>-- 4</a:t>
            </a:r>
            <a:r>
              <a:rPr kumimoji="0" lang="zh-CN" altLang="zh-CN" sz="1200" b="1" i="0" u="none" strike="noStrike" kern="0" cap="none" spc="0" normalizeH="0" baseline="0" noProof="0">
                <a:ln>
                  <a:noFill/>
                </a:ln>
                <a:solidFill>
                  <a:srgbClr val="FF0000"/>
                </a:solidFill>
                <a:effectLst/>
                <a:uLnTx/>
                <a:uFillTx/>
                <a:latin typeface="Courier New" panose="02070409020205090404" pitchFamily="49" charset="0"/>
                <a:ea typeface="宋体" panose="02010600030101010101" pitchFamily="2" charset="-122"/>
                <a:cs typeface="Courier New" panose="02070409020205090404" pitchFamily="49" charset="0"/>
              </a:rPr>
              <a:t>、尽量使用覆盖索引，避免</a:t>
            </a:r>
            <a:r>
              <a:rPr kumimoji="0" lang="en-US" altLang="zh-CN" sz="1200" b="1" i="0" u="none" strike="noStrike" kern="0" cap="none" spc="0" normalizeH="0" baseline="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rPr>
              <a:t>select *</a:t>
            </a:r>
            <a:endParaRPr kumimoji="0" lang="zh-CN" altLang="zh-CN" sz="1200" b="1" i="0" u="none" strike="noStrike" kern="100" cap="none" spc="0" normalizeH="0" baseline="0" noProof="0">
              <a:ln>
                <a:noFill/>
              </a:ln>
              <a:solidFill>
                <a:srgbClr val="FF0000"/>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1" i="0" u="none" strike="noStrike" kern="0" cap="none" spc="0" normalizeH="0" baseline="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1" i="0" u="none" strike="noStrike" kern="0" cap="none" spc="0" normalizeH="0" baseline="0" noProof="0">
                <a:ln>
                  <a:noFill/>
                </a:ln>
                <a:solidFill>
                  <a:srgbClr val="FF0000"/>
                </a:solidFill>
                <a:effectLst/>
                <a:uLnTx/>
                <a:uFillTx/>
                <a:latin typeface="Courier New" panose="02070409020205090404" pitchFamily="49" charset="0"/>
                <a:ea typeface="宋体" panose="02010600030101010101" pitchFamily="2" charset="-122"/>
                <a:cs typeface="Courier New" panose="02070409020205090404" pitchFamily="49" charset="0"/>
              </a:rPr>
              <a:t>需要从原表及磁盘上读取数据</a:t>
            </a:r>
            <a:r>
              <a:rPr kumimoji="0" lang="en-US" altLang="zh-CN" sz="1200" b="1" i="0" u="none" strike="noStrike" kern="0" cap="none" spc="0" normalizeH="0" baseline="0" noProof="0">
                <a:ln>
                  <a:noFill/>
                </a:ln>
                <a:solidFill>
                  <a:srgbClr val="FF0000"/>
                </a:solidFill>
                <a:effectLst/>
                <a:uLnTx/>
                <a:uFillTx/>
                <a:latin typeface="Courier New" panose="02070409020205090404" pitchFamily="49" charset="0"/>
                <a:ea typeface="宋体" panose="02010600030101010101" pitchFamily="2" charset="-122"/>
                <a:cs typeface="Courier New" panose="02070409020205090404" pitchFamily="49" charset="0"/>
              </a:rPr>
              <a:t>  Using index condition </a:t>
            </a:r>
            <a:r>
              <a:rPr kumimoji="0" lang="zh-CN" altLang="en-US" sz="1200" b="1" i="0" u="none" strike="noStrike" kern="0" cap="none" spc="0" normalizeH="0" baseline="0" noProof="0">
                <a:ln>
                  <a:noFill/>
                </a:ln>
                <a:solidFill>
                  <a:srgbClr val="FF0000"/>
                </a:solidFill>
                <a:effectLst/>
                <a:uLnTx/>
                <a:uFillTx/>
                <a:latin typeface="Courier New" panose="02070409020205090404" pitchFamily="49" charset="0"/>
                <a:ea typeface="宋体" panose="02010600030101010101" pitchFamily="2" charset="-122"/>
                <a:cs typeface="Courier New" panose="02070409020205090404" pitchFamily="49" charset="0"/>
              </a:rPr>
              <a:t>就是表示从磁盘拿数据</a:t>
            </a:r>
            <a:endParaRPr kumimoji="0" lang="zh-CN" altLang="zh-CN" sz="1200" b="1" i="0" u="none" strike="noStrike" kern="100" cap="none" spc="0" normalizeH="0" baseline="0" noProof="0">
              <a:ln>
                <a:noFill/>
              </a:ln>
              <a:solidFill>
                <a:srgbClr val="FF0000"/>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explain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小米科技</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效率低</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从索引树中就可以查询到所有数据</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explain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小米科技</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效率高</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explain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status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address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小米科技</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效率高</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如果查询列，超出索引列，也会降低性能。</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explain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select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status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address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password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from</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tb_seller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where</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name</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小米科技</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and</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address</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北京市</a:t>
            </a:r>
            <a:r>
              <a:rPr kumimoji="0" lang="en-US" altLang="zh-CN" sz="12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2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2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效率低</a:t>
            </a:r>
            <a:endParaRPr kumimoji="0" lang="zh-CN" altLang="zh-CN" sz="12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7" y="185925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避免索引失效应用</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其他匹配原则</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68863" y="2344060"/>
            <a:ext cx="10388377" cy="4246245"/>
          </a:xfrm>
          <a:prstGeom prst="rect">
            <a:avLst/>
          </a:prstGeom>
          <a:solidFill>
            <a:srgbClr val="FFFFE4"/>
          </a:solidFill>
          <a:ln>
            <a:solidFill>
              <a:schemeClr val="tx1"/>
            </a:solidFill>
          </a:ln>
        </p:spPr>
        <p:txBody>
          <a:bodyPr wrap="square">
            <a:spAutoFit/>
          </a:bodyPr>
          <a:lstStyle/>
          <a:p>
            <a:r>
              <a:rPr lang="en-US" altLang="zh-CN" sz="1200" b="1" kern="0">
                <a:solidFill>
                  <a:srgbClr val="FF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b="1" kern="0">
                <a:solidFill>
                  <a:srgbClr val="FF0000"/>
                </a:solidFill>
                <a:effectLst/>
                <a:latin typeface="Courier New" panose="02070409020205090404" pitchFamily="49" charset="0"/>
                <a:ea typeface="宋体" panose="02010600030101010101" pitchFamily="2" charset="-122"/>
                <a:cs typeface="Courier New" panose="02070409020205090404" pitchFamily="49" charset="0"/>
              </a:rPr>
              <a:t>尽量使用覆盖索引，避免</a:t>
            </a:r>
            <a:r>
              <a:rPr lang="en-US" altLang="zh-CN" sz="1200" b="1" kern="0">
                <a:solidFill>
                  <a:srgbClr val="FF0000"/>
                </a:solidFill>
                <a:effectLst/>
                <a:latin typeface="Courier New" panose="02070409020205090404" pitchFamily="49" charset="0"/>
                <a:ea typeface="宋体" panose="02010600030101010101" pitchFamily="2" charset="-122"/>
                <a:cs typeface="Times New Roman" panose="02020603050405020304" pitchFamily="18" charset="0"/>
              </a:rPr>
              <a:t>select *</a:t>
            </a:r>
            <a:endParaRPr lang="zh-CN" altLang="zh-CN" sz="1200" b="1" kern="100">
              <a:solidFill>
                <a:srgbClr val="FF0000"/>
              </a:solidFill>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FF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b="1" kern="0">
                <a:solidFill>
                  <a:srgbClr val="FF0000"/>
                </a:solidFill>
                <a:effectLst/>
                <a:latin typeface="Courier New" panose="02070409020205090404" pitchFamily="49" charset="0"/>
                <a:ea typeface="宋体" panose="02010600030101010101" pitchFamily="2" charset="-122"/>
                <a:cs typeface="Courier New" panose="02070409020205090404" pitchFamily="49" charset="0"/>
              </a:rPr>
              <a:t>需要从原表及磁盘上读取数据</a:t>
            </a:r>
            <a:endParaRPr lang="zh-CN" altLang="zh-CN" sz="1200" b="1" kern="100">
              <a:solidFill>
                <a:srgbClr val="FF0000"/>
              </a:solidFill>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小米科技</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北京市</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效率低</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从索引树中就可以查询到所有数据</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小米科技</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北京市</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效率高</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status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address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小米科技</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北京市</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效率高</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如果查询列，超出索引列，也会降低性能。</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status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address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password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小米科技</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and</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北京市</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效率低</a:t>
            </a:r>
            <a:endParaRPr lang="en-US" altLang="zh-CN" sz="1200" kern="0">
              <a:solidFill>
                <a:srgbClr val="008000"/>
              </a:solidFill>
              <a:latin typeface="Courier New" panose="02070409020205090404" pitchFamily="49" charset="0"/>
              <a:ea typeface="宋体" panose="02010600030101010101" pitchFamily="2" charset="-122"/>
              <a:cs typeface="Courier New" panose="02070409020205090404" pitchFamily="49" charset="0"/>
            </a:endParaRPr>
          </a:p>
          <a:p>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用</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or</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分割开的条件，</a:t>
            </a:r>
            <a:r>
              <a:rPr lang="zh-CN" altLang="zh-CN" sz="1200" kern="0">
                <a:solidFill>
                  <a:srgbClr val="008000"/>
                </a:solidFill>
                <a:effectLst/>
                <a:latin typeface="等线" panose="02010600030101010101" charset="-122"/>
                <a:ea typeface="Courier New" panose="02070409020205090404" pitchFamily="49" charset="0"/>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那么涉及的索引都不会被用到。</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黑马程序员</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createtime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'2088-01-01 12:00:00'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黑马程序员</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西安市</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黑马程序员</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or</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status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以</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开头的</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Like</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模糊查询，索引失效。</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like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科技</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用索引</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like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科技</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不用索引</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like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科技</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不用索引</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FF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200" b="1" kern="0">
                <a:solidFill>
                  <a:srgbClr val="FF0000"/>
                </a:solidFill>
                <a:effectLst/>
                <a:latin typeface="Courier New" panose="02070409020205090404" pitchFamily="49" charset="0"/>
                <a:ea typeface="宋体" panose="02010600030101010101" pitchFamily="2" charset="-122"/>
                <a:cs typeface="Courier New" panose="02070409020205090404" pitchFamily="49" charset="0"/>
              </a:rPr>
              <a:t>弥补不足</a:t>
            </a:r>
            <a:r>
              <a:rPr lang="en-US" altLang="zh-CN" sz="1200" b="1" kern="0">
                <a:solidFill>
                  <a:srgbClr val="FF0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b="1" kern="0">
                <a:solidFill>
                  <a:srgbClr val="FF0000"/>
                </a:solidFill>
                <a:effectLst/>
                <a:latin typeface="Courier New" panose="02070409020205090404" pitchFamily="49" charset="0"/>
                <a:ea typeface="宋体" panose="02010600030101010101" pitchFamily="2" charset="-122"/>
                <a:cs typeface="Courier New" panose="02070409020205090404" pitchFamily="49" charset="0"/>
              </a:rPr>
              <a:t>不用</a:t>
            </a:r>
            <a:r>
              <a:rPr lang="en-US" altLang="zh-CN" sz="1200" b="1" kern="0">
                <a:solidFill>
                  <a:srgbClr val="FF0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b="1" kern="0">
                <a:solidFill>
                  <a:srgbClr val="FF0000"/>
                </a:solidFill>
                <a:effectLst/>
                <a:latin typeface="Courier New" panose="02070409020205090404" pitchFamily="49" charset="0"/>
                <a:ea typeface="宋体" panose="02010600030101010101" pitchFamily="2" charset="-122"/>
                <a:cs typeface="Courier New" panose="02070409020205090404" pitchFamily="49" charset="0"/>
              </a:rPr>
              <a:t>，使用索引列</a:t>
            </a:r>
            <a:endParaRPr lang="zh-CN" altLang="zh-CN" sz="1200" b="1" kern="100">
              <a:solidFill>
                <a:srgbClr val="FF0000"/>
              </a:solidFill>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like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2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科技</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endParaRPr lang="zh-CN" altLang="zh-CN" sz="12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使用索引优化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7" y="185925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避免索引失效应用</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其他匹配原则</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992063" y="2467152"/>
            <a:ext cx="10388377" cy="3693319"/>
          </a:xfrm>
          <a:prstGeom prst="rect">
            <a:avLst/>
          </a:prstGeom>
          <a:solidFill>
            <a:srgbClr val="FFFFE4"/>
          </a:solidFill>
          <a:ln>
            <a:solidFill>
              <a:schemeClr val="tx1"/>
            </a:solidFill>
          </a:ln>
        </p:spPr>
        <p:txBody>
          <a:bodyPr wrap="square">
            <a:spAutoFit/>
          </a:bodyPr>
          <a:lstStyle/>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1</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、如果</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MySQL</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评估使用索引比全表更慢，则不使用索引。</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这种情况是由数据本身的特点来决定的</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index</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index_address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address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北京市</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没有使用索引</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西安市</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没有使用索引</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2</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is  NULL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is NOT NULL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有时有效，有时索引失效。</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index</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index_address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nickname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nickname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索引有效</a:t>
            </a:r>
            <a:endParaRPr lang="zh-CN" altLang="zh-CN" sz="18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explain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select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from</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tb_seller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where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nickname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无效</a:t>
            </a:r>
            <a:endParaRPr lang="zh-CN" altLang="zh-CN" sz="18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大批量插入数据</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22795" y="2215070"/>
            <a:ext cx="10146406" cy="4031873"/>
          </a:xfrm>
          <a:prstGeom prst="rect">
            <a:avLst/>
          </a:prstGeom>
          <a:solidFill>
            <a:srgbClr val="FFFFE4"/>
          </a:solidFill>
          <a:ln>
            <a:solidFill>
              <a:schemeClr val="tx1"/>
            </a:solidFill>
          </a:ln>
        </p:spPr>
        <p:txBody>
          <a:bodyPr wrap="square">
            <a:spAutoFit/>
          </a:bodyPr>
          <a:lstStyle/>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`tb_user`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auto_increment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`username`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45</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`password`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96</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45</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`birthday`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datetime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`sex`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`email`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45</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`phone`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45</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`qq`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`status`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32</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6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用户状态</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`create_time`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datetime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`update_time` </a:t>
            </a:r>
            <a:r>
              <a:rPr lang="en-US" altLang="zh-CN" sz="16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datetime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unique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`unique_user_username`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`username`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、设置配置文件</a:t>
            </a:r>
            <a:endParaRPr kumimoji="1" lang="zh-CN" altLang="en-US" dirty="0"/>
          </a:p>
        </p:txBody>
      </p:sp>
      <p:pic>
        <p:nvPicPr>
          <p:cNvPr id="16" name="图片 15"/>
          <p:cNvPicPr>
            <a:picLocks noChangeAspect="1"/>
          </p:cNvPicPr>
          <p:nvPr/>
        </p:nvPicPr>
        <p:blipFill>
          <a:blip r:embed="rId1"/>
          <a:stretch>
            <a:fillRect/>
          </a:stretch>
        </p:blipFill>
        <p:spPr>
          <a:xfrm>
            <a:off x="954503" y="2425597"/>
            <a:ext cx="2880907" cy="2308361"/>
          </a:xfrm>
          <a:prstGeom prst="rect">
            <a:avLst/>
          </a:prstGeom>
        </p:spPr>
      </p:pic>
      <p:sp>
        <p:nvSpPr>
          <p:cNvPr id="17" name="箭头: 右 16"/>
          <p:cNvSpPr/>
          <p:nvPr/>
        </p:nvSpPr>
        <p:spPr>
          <a:xfrm>
            <a:off x="4318177" y="3431089"/>
            <a:ext cx="1556426" cy="60311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18" name="文本框 17"/>
          <p:cNvSpPr txBox="1"/>
          <p:nvPr/>
        </p:nvSpPr>
        <p:spPr>
          <a:xfrm>
            <a:off x="710880" y="1520446"/>
            <a:ext cx="6094378" cy="369332"/>
          </a:xfrm>
          <a:prstGeom prst="rect">
            <a:avLst/>
          </a:prstGeom>
          <a:noFill/>
        </p:spPr>
        <p:txBody>
          <a:bodyPr wrap="square">
            <a:spAutoFit/>
          </a:bodyPr>
          <a:lstStyle/>
          <a:p>
            <a:pPr marL="0" indent="0" algn="l">
              <a:buNone/>
            </a:pPr>
            <a:r>
              <a:rPr lang="zh-CN" altLang="en-US"/>
              <a:t>在解压目录创建</a:t>
            </a:r>
            <a:r>
              <a:rPr lang="en-US" altLang="zh-CN"/>
              <a:t>my.ini</a:t>
            </a:r>
            <a:r>
              <a:rPr lang="zh-CN" altLang="en-US"/>
              <a:t>文件并添加内容如下：</a:t>
            </a:r>
            <a:endParaRPr lang="en-US" altLang="zh-CN"/>
          </a:p>
        </p:txBody>
      </p:sp>
      <p:pic>
        <p:nvPicPr>
          <p:cNvPr id="7" name="图片 6"/>
          <p:cNvPicPr>
            <a:picLocks noChangeAspect="1"/>
          </p:cNvPicPr>
          <p:nvPr/>
        </p:nvPicPr>
        <p:blipFill>
          <a:blip r:embed="rId2"/>
          <a:stretch>
            <a:fillRect/>
          </a:stretch>
        </p:blipFill>
        <p:spPr>
          <a:xfrm>
            <a:off x="6972838" y="2572631"/>
            <a:ext cx="3363074" cy="2695230"/>
          </a:xfrm>
          <a:prstGeom prst="rect">
            <a:avLst/>
          </a:prstGeom>
          <a:ln>
            <a:solidFill>
              <a:schemeClr val="accent1"/>
            </a:solidFill>
          </a:ln>
        </p:spPr>
      </p:pic>
    </p:spTree>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大批量插入数据</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721200" y="2247725"/>
            <a:ext cx="9838362" cy="861774"/>
          </a:xfrm>
          <a:prstGeom prst="rect">
            <a:avLst/>
          </a:prstGeom>
          <a:noFill/>
        </p:spPr>
        <p:txBody>
          <a:bodyPr wrap="square">
            <a:spAutoFit/>
          </a:bodyPr>
          <a:lstStyle/>
          <a:p>
            <a:r>
              <a:rPr lang="zh-CN" altLang="en-US" sz="1600">
                <a:solidFill>
                  <a:srgbClr val="FF0000"/>
                </a:solidFill>
                <a:highlight>
                  <a:srgbClr val="FFFF00"/>
                </a:highlight>
                <a:latin typeface="Alibaba PuHuiTi B"/>
              </a:rPr>
              <a:t>当使用load 命令导入数据的时候，适当的设置可以提高导入的效率。对于 InnoDB 类型的表，有以下几种方式可以提高导入的效率：</a:t>
            </a:r>
            <a:endParaRPr lang="zh-CN" altLang="en-US" sz="1600">
              <a:solidFill>
                <a:srgbClr val="FF0000"/>
              </a:solidFill>
              <a:highlight>
                <a:srgbClr val="FFFF00"/>
              </a:highlight>
              <a:latin typeface="Alibaba PuHuiTi B"/>
            </a:endParaRPr>
          </a:p>
          <a:p>
            <a:endParaRPr lang="zh-CN" altLang="en-US" sz="1600">
              <a:solidFill>
                <a:srgbClr val="FF0000"/>
              </a:solidFill>
              <a:highlight>
                <a:srgbClr val="FFFF00"/>
              </a:highlight>
              <a:latin typeface="Alibaba PuHuiTi B"/>
            </a:endParaRPr>
          </a:p>
        </p:txBody>
      </p:sp>
      <p:sp>
        <p:nvSpPr>
          <p:cNvPr id="13" name="文本框 12"/>
          <p:cNvSpPr txBox="1"/>
          <p:nvPr/>
        </p:nvSpPr>
        <p:spPr>
          <a:xfrm>
            <a:off x="721360" y="2952115"/>
            <a:ext cx="9838055" cy="337185"/>
          </a:xfrm>
          <a:prstGeom prst="rect">
            <a:avLst/>
          </a:prstGeom>
          <a:noFill/>
        </p:spPr>
        <p:txBody>
          <a:bodyPr wrap="square">
            <a:spAutoFit/>
          </a:bodyPr>
          <a:lstStyle/>
          <a:p>
            <a:r>
              <a:rPr lang="zh-CN" altLang="en-US" sz="1600" b="1">
                <a:solidFill>
                  <a:srgbClr val="FF0000"/>
                </a:solidFill>
                <a:highlight>
                  <a:srgbClr val="FFFF00"/>
                </a:highlight>
              </a:rPr>
              <a:t>1） 主键顺序插入（也就是插入的数据</a:t>
            </a:r>
            <a:r>
              <a:rPr lang="en-US" altLang="zh-CN" sz="1600" b="1">
                <a:solidFill>
                  <a:srgbClr val="FF0000"/>
                </a:solidFill>
                <a:highlight>
                  <a:srgbClr val="FFFF00"/>
                </a:highlight>
              </a:rPr>
              <a:t> </a:t>
            </a:r>
            <a:r>
              <a:rPr lang="zh-CN" altLang="en-US" sz="1600" b="1">
                <a:solidFill>
                  <a:srgbClr val="FF0000"/>
                </a:solidFill>
                <a:highlight>
                  <a:srgbClr val="FFFF00"/>
                </a:highlight>
              </a:rPr>
              <a:t>，对应主键的顺序</a:t>
            </a:r>
            <a:r>
              <a:rPr lang="en-US" altLang="zh-CN" sz="1600" b="1">
                <a:solidFill>
                  <a:srgbClr val="FF0000"/>
                </a:solidFill>
                <a:highlight>
                  <a:srgbClr val="FFFF00"/>
                </a:highlight>
              </a:rPr>
              <a:t> </a:t>
            </a:r>
            <a:r>
              <a:rPr lang="zh-CN" altLang="en-US" sz="1600" b="1">
                <a:solidFill>
                  <a:srgbClr val="FF0000"/>
                </a:solidFill>
                <a:highlight>
                  <a:srgbClr val="FFFF00"/>
                </a:highlight>
              </a:rPr>
              <a:t>是有序的）</a:t>
            </a:r>
            <a:endParaRPr lang="zh-CN" altLang="en-US" sz="1600" b="1">
              <a:solidFill>
                <a:srgbClr val="FF0000"/>
              </a:solidFill>
              <a:highlight>
                <a:srgbClr val="FFFF00"/>
              </a:highlight>
            </a:endParaRPr>
          </a:p>
        </p:txBody>
      </p:sp>
      <p:sp>
        <p:nvSpPr>
          <p:cNvPr id="16" name="文本框 15"/>
          <p:cNvSpPr txBox="1"/>
          <p:nvPr/>
        </p:nvSpPr>
        <p:spPr>
          <a:xfrm>
            <a:off x="839490" y="3429000"/>
            <a:ext cx="10513014" cy="829945"/>
          </a:xfrm>
          <a:prstGeom prst="rect">
            <a:avLst/>
          </a:prstGeom>
          <a:noFill/>
        </p:spPr>
        <p:txBody>
          <a:bodyPr wrap="square">
            <a:spAutoFit/>
          </a:bodyPr>
          <a:lstStyle/>
          <a:p>
            <a:r>
              <a:rPr lang="zh-CN" altLang="en-US" sz="1600">
                <a:latin typeface="Alibaba PuHuiTi B"/>
              </a:rPr>
              <a:t>因为InnoDB类型的表是按照主键的顺序保存的，</a:t>
            </a:r>
            <a:r>
              <a:rPr lang="zh-CN" altLang="en-US" sz="1600" b="1">
                <a:solidFill>
                  <a:srgbClr val="FF0000"/>
                </a:solidFill>
                <a:highlight>
                  <a:srgbClr val="FFFF00"/>
                </a:highlight>
                <a:latin typeface="Alibaba PuHuiTi B"/>
              </a:rPr>
              <a:t>所以将导入的数据按照主键的顺序排列，可以有效的提高导入数据的效率。</a:t>
            </a:r>
            <a:r>
              <a:rPr lang="zh-CN" altLang="en-US" sz="1600">
                <a:latin typeface="Alibaba PuHuiTi B"/>
              </a:rPr>
              <a:t>如果InnoDB表没有主键，那么系统会自动默认创建一个内部列作为主键，所以如果可以给表创建一个主键，将可以利用这点，来提高导入数据的效率。</a:t>
            </a:r>
            <a:r>
              <a:rPr lang="zh-CN" altLang="en-US" sz="1600" b="1">
                <a:solidFill>
                  <a:srgbClr val="FF0000"/>
                </a:solidFill>
                <a:latin typeface="Alibaba PuHuiTi B"/>
              </a:rPr>
              <a:t>（图中</a:t>
            </a:r>
            <a:r>
              <a:rPr lang="en-US" altLang="zh-CN" sz="1600" b="1">
                <a:solidFill>
                  <a:srgbClr val="FF0000"/>
                </a:solidFill>
                <a:latin typeface="Alibaba PuHuiTi B"/>
              </a:rPr>
              <a:t> </a:t>
            </a:r>
            <a:r>
              <a:rPr lang="zh-CN" altLang="en-US" sz="1600" b="1">
                <a:solidFill>
                  <a:srgbClr val="FF0000"/>
                </a:solidFill>
                <a:latin typeface="Alibaba PuHuiTi B"/>
              </a:rPr>
              <a:t>的</a:t>
            </a:r>
            <a:r>
              <a:rPr lang="en-US" altLang="zh-CN" sz="1600" b="1">
                <a:solidFill>
                  <a:srgbClr val="FF0000"/>
                </a:solidFill>
                <a:latin typeface="Alibaba PuHuiTi B"/>
              </a:rPr>
              <a:t>id</a:t>
            </a:r>
            <a:r>
              <a:rPr lang="zh-CN" altLang="en-US" sz="1600" b="1">
                <a:solidFill>
                  <a:srgbClr val="FF0000"/>
                </a:solidFill>
                <a:latin typeface="Alibaba PuHuiTi B"/>
              </a:rPr>
              <a:t>字段</a:t>
            </a:r>
            <a:r>
              <a:rPr lang="en-US" altLang="zh-CN" sz="1600" b="1">
                <a:solidFill>
                  <a:srgbClr val="FF0000"/>
                </a:solidFill>
                <a:latin typeface="Alibaba PuHuiTi B"/>
              </a:rPr>
              <a:t> </a:t>
            </a:r>
            <a:r>
              <a:rPr lang="zh-CN" altLang="en-US" sz="1600" b="1">
                <a:solidFill>
                  <a:srgbClr val="FF0000"/>
                </a:solidFill>
                <a:latin typeface="Alibaba PuHuiTi B"/>
              </a:rPr>
              <a:t>是</a:t>
            </a:r>
            <a:r>
              <a:rPr lang="en-US" altLang="zh-CN" sz="1600" b="1">
                <a:solidFill>
                  <a:srgbClr val="FF0000"/>
                </a:solidFill>
                <a:latin typeface="Alibaba PuHuiTi B"/>
              </a:rPr>
              <a:t> 1,2,3,4,5.....</a:t>
            </a:r>
            <a:r>
              <a:rPr lang="zh-CN" altLang="en-US" sz="1600" b="1">
                <a:solidFill>
                  <a:srgbClr val="FF0000"/>
                </a:solidFill>
                <a:latin typeface="Alibaba PuHuiTi B"/>
              </a:rPr>
              <a:t>有序）</a:t>
            </a:r>
            <a:endParaRPr lang="zh-CN" altLang="en-US" sz="1600" b="1">
              <a:solidFill>
                <a:srgbClr val="FF0000"/>
              </a:solidFill>
              <a:latin typeface="Alibaba PuHuiTi B"/>
            </a:endParaRPr>
          </a:p>
        </p:txBody>
      </p:sp>
      <p:pic>
        <p:nvPicPr>
          <p:cNvPr id="23" name="图片 22"/>
          <p:cNvPicPr>
            <a:picLocks noChangeAspect="1"/>
          </p:cNvPicPr>
          <p:nvPr/>
        </p:nvPicPr>
        <p:blipFill>
          <a:blip r:embed="rId1"/>
          <a:stretch>
            <a:fillRect/>
          </a:stretch>
        </p:blipFill>
        <p:spPr>
          <a:xfrm>
            <a:off x="6668432" y="4387912"/>
            <a:ext cx="3045053" cy="1693463"/>
          </a:xfrm>
          <a:prstGeom prst="rect">
            <a:avLst/>
          </a:prstGeom>
        </p:spPr>
      </p:pic>
      <p:pic>
        <p:nvPicPr>
          <p:cNvPr id="25" name="图片 24"/>
          <p:cNvPicPr>
            <a:picLocks noChangeAspect="1"/>
          </p:cNvPicPr>
          <p:nvPr/>
        </p:nvPicPr>
        <p:blipFill>
          <a:blip r:embed="rId2"/>
          <a:stretch>
            <a:fillRect/>
          </a:stretch>
        </p:blipFill>
        <p:spPr>
          <a:xfrm>
            <a:off x="1138987" y="4508936"/>
            <a:ext cx="3696996" cy="1518551"/>
          </a:xfrm>
          <a:prstGeom prst="rect">
            <a:avLst/>
          </a:prstGeom>
        </p:spPr>
      </p:pic>
      <p:sp>
        <p:nvSpPr>
          <p:cNvPr id="26" name="箭头: 右 25"/>
          <p:cNvSpPr/>
          <p:nvPr/>
        </p:nvSpPr>
        <p:spPr>
          <a:xfrm>
            <a:off x="5090746" y="5011615"/>
            <a:ext cx="1090246" cy="47194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Tree>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大批量插入数据</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20" name="文本框 19"/>
          <p:cNvSpPr txBox="1"/>
          <p:nvPr/>
        </p:nvSpPr>
        <p:spPr>
          <a:xfrm>
            <a:off x="721200" y="2320578"/>
            <a:ext cx="11416987" cy="353943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-- 1</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、首先，检查一个全局系统变量</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'local_infile'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的状态，</a:t>
            </a:r>
            <a:r>
              <a:rPr kumimoji="0" lang="zh-CN" altLang="zh-CN" sz="16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如果得到如下显示</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Value=OFF</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，则说明这是不可用的</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show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global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variables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like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'local_infile'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-- 2</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、修改</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local_infile</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值为</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on</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，开启</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local_infile</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set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global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local_infile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宋体" panose="02010600030101010101" pitchFamily="2" charset="-122"/>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-- 3</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、加载数据</a:t>
            </a:r>
            <a:r>
              <a:rPr kumimoji="0" lang="zh-CN" altLang="zh-CN" sz="16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脚本文件介绍</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sql1.log  ----&gt;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主键有序</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sql2.log  ----&gt;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主键无序</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load</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data</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local</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infile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'D:\\sql_data\\sql1.log'</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table</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tb_user fields terminated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lines terminated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by</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大批量插入数据</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20" name="文本框 19"/>
          <p:cNvSpPr txBox="1"/>
          <p:nvPr/>
        </p:nvSpPr>
        <p:spPr>
          <a:xfrm>
            <a:off x="811556" y="3564006"/>
            <a:ext cx="10275544" cy="2062103"/>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关闭唯一性校验</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UNIQUE_CHECKS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0</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truncate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tb_user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load</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data</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local</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infile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'D:\\sql_data\\sql1.log'</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tb_user fields terminated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lines terminated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by</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'\n'</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SET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UNIQUE_CHECKS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
        <p:nvSpPr>
          <p:cNvPr id="7" name="文本框 6"/>
          <p:cNvSpPr txBox="1"/>
          <p:nvPr/>
        </p:nvSpPr>
        <p:spPr>
          <a:xfrm>
            <a:off x="721360" y="2226945"/>
            <a:ext cx="10366375" cy="368300"/>
          </a:xfrm>
          <a:prstGeom prst="rect">
            <a:avLst/>
          </a:prstGeom>
          <a:noFill/>
        </p:spPr>
        <p:txBody>
          <a:bodyPr wrap="square">
            <a:spAutoFit/>
          </a:bodyPr>
          <a:lstStyle/>
          <a:p>
            <a:r>
              <a:rPr lang="en-US" altLang="zh-CN" b="1">
                <a:solidFill>
                  <a:srgbClr val="FF0000"/>
                </a:solidFill>
              </a:rPr>
              <a:t> 2 )</a:t>
            </a:r>
            <a:r>
              <a:rPr lang="zh-CN" altLang="en-US" b="1">
                <a:solidFill>
                  <a:srgbClr val="FF0000"/>
                </a:solidFill>
              </a:rPr>
              <a:t>、关闭唯一性校验（</a:t>
            </a:r>
            <a:r>
              <a:rPr lang="en-US" altLang="zh-CN" b="1">
                <a:solidFill>
                  <a:srgbClr val="FF0000"/>
                </a:solidFill>
              </a:rPr>
              <a:t>mysql</a:t>
            </a:r>
            <a:r>
              <a:rPr lang="zh-CN" altLang="en-US" b="1">
                <a:solidFill>
                  <a:srgbClr val="FF0000"/>
                </a:solidFill>
              </a:rPr>
              <a:t>可以对数据的一致性</a:t>
            </a:r>
            <a:r>
              <a:rPr lang="en-US" altLang="zh-CN" b="1">
                <a:solidFill>
                  <a:srgbClr val="FF0000"/>
                </a:solidFill>
              </a:rPr>
              <a:t> </a:t>
            </a:r>
            <a:r>
              <a:rPr lang="zh-CN" altLang="en-US" b="1">
                <a:solidFill>
                  <a:srgbClr val="FF0000"/>
                </a:solidFill>
              </a:rPr>
              <a:t>做校验</a:t>
            </a:r>
            <a:r>
              <a:rPr lang="en-US" altLang="zh-CN" b="1">
                <a:solidFill>
                  <a:srgbClr val="FF0000"/>
                </a:solidFill>
              </a:rPr>
              <a:t> </a:t>
            </a:r>
            <a:r>
              <a:rPr lang="zh-CN" altLang="en-US" b="1">
                <a:solidFill>
                  <a:srgbClr val="FF0000"/>
                </a:solidFill>
              </a:rPr>
              <a:t>，如果数据本来就是唯一的</a:t>
            </a:r>
            <a:r>
              <a:rPr lang="en-US" altLang="zh-CN" b="1">
                <a:solidFill>
                  <a:srgbClr val="FF0000"/>
                </a:solidFill>
              </a:rPr>
              <a:t> </a:t>
            </a:r>
            <a:r>
              <a:rPr lang="zh-CN" altLang="en-US" b="1">
                <a:solidFill>
                  <a:srgbClr val="FF0000"/>
                </a:solidFill>
              </a:rPr>
              <a:t>那关掉）</a:t>
            </a:r>
            <a:endParaRPr lang="zh-CN" altLang="en-US" b="1">
              <a:solidFill>
                <a:srgbClr val="FF0000"/>
              </a:solidFill>
            </a:endParaRPr>
          </a:p>
        </p:txBody>
      </p:sp>
      <p:sp>
        <p:nvSpPr>
          <p:cNvPr id="10" name="文本框 9"/>
          <p:cNvSpPr txBox="1"/>
          <p:nvPr/>
        </p:nvSpPr>
        <p:spPr>
          <a:xfrm>
            <a:off x="811556" y="2752481"/>
            <a:ext cx="9824021" cy="584775"/>
          </a:xfrm>
          <a:prstGeom prst="rect">
            <a:avLst/>
          </a:prstGeom>
          <a:noFill/>
        </p:spPr>
        <p:txBody>
          <a:bodyPr wrap="square">
            <a:spAutoFit/>
          </a:bodyPr>
          <a:lstStyle/>
          <a:p>
            <a:r>
              <a:rPr lang="zh-CN" altLang="en-US" sz="1600"/>
              <a:t>在导入数据前执行 SET UNIQUE_CHECKS=0，关闭唯一性校验，在导入结束后执行SET UNIQUE_CHECKS=1，恢复唯一性校验，可以提高导入的效率。</a:t>
            </a:r>
            <a:endParaRPr lang="zh-CN" altLang="en-US" sz="1600"/>
          </a:p>
        </p:txBody>
      </p:sp>
    </p:spTree>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insert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语句</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20" name="文本框 19"/>
          <p:cNvSpPr txBox="1"/>
          <p:nvPr/>
        </p:nvSpPr>
        <p:spPr>
          <a:xfrm>
            <a:off x="867425" y="2903644"/>
            <a:ext cx="10275544" cy="3046988"/>
          </a:xfrm>
          <a:prstGeom prst="rect">
            <a:avLst/>
          </a:prstGeom>
          <a:solidFill>
            <a:srgbClr val="FFFFE4"/>
          </a:solidFill>
          <a:ln>
            <a:solidFill>
              <a:schemeClr val="tx1"/>
            </a:solidFill>
          </a:ln>
        </p:spPr>
        <p:txBody>
          <a:bodyPr wrap="square">
            <a:spAutoFit/>
          </a:bodyPr>
          <a:lstStyle/>
          <a:p>
            <a:r>
              <a:rPr lang="en-US" altLang="zh-CN" sz="1600" kern="0">
                <a:solidFill>
                  <a:srgbClr val="008000"/>
                </a:solidFill>
                <a:effectLst/>
                <a:latin typeface="Courier New" panose="02070409020205090404" pitchFamily="49" charset="0"/>
                <a:ea typeface="Alibaba PuHuiTi B"/>
                <a:cs typeface="Times New Roman" panose="02020603050405020304" pitchFamily="18" charset="0"/>
              </a:rPr>
              <a:t>-- </a:t>
            </a:r>
            <a:r>
              <a:rPr lang="zh-CN" altLang="en-US" sz="1600" kern="0">
                <a:solidFill>
                  <a:srgbClr val="008000"/>
                </a:solidFill>
                <a:effectLst/>
                <a:latin typeface="Courier New" panose="02070409020205090404" pitchFamily="49" charset="0"/>
                <a:ea typeface="Alibaba PuHuiTi B"/>
                <a:cs typeface="Times New Roman" panose="02020603050405020304" pitchFamily="18" charset="0"/>
              </a:rPr>
              <a:t>如果需要同时对一张表插入很多行数据时，</a:t>
            </a:r>
            <a:r>
              <a:rPr lang="zh-CN" altLang="en-US" sz="1600" kern="0">
                <a:solidFill>
                  <a:srgbClr val="008000"/>
                </a:solidFill>
                <a:effectLst/>
                <a:highlight>
                  <a:srgbClr val="FFFF00"/>
                </a:highlight>
                <a:latin typeface="Courier New" panose="02070409020205090404" pitchFamily="49" charset="0"/>
                <a:ea typeface="Alibaba PuHuiTi B"/>
                <a:cs typeface="Times New Roman" panose="02020603050405020304" pitchFamily="18" charset="0"/>
              </a:rPr>
              <a:t>应该尽量使用多个值表的</a:t>
            </a:r>
            <a:r>
              <a:rPr lang="en-US" altLang="zh-CN" sz="1600" kern="0">
                <a:solidFill>
                  <a:srgbClr val="008000"/>
                </a:solidFill>
                <a:effectLst/>
                <a:highlight>
                  <a:srgbClr val="FFFF00"/>
                </a:highlight>
                <a:latin typeface="Courier New" panose="02070409020205090404" pitchFamily="49" charset="0"/>
                <a:ea typeface="Alibaba PuHuiTi B"/>
                <a:cs typeface="Times New Roman" panose="02020603050405020304" pitchFamily="18" charset="0"/>
              </a:rPr>
              <a:t>insert</a:t>
            </a:r>
            <a:r>
              <a:rPr lang="zh-CN" altLang="en-US" sz="1600" kern="0">
                <a:solidFill>
                  <a:srgbClr val="008000"/>
                </a:solidFill>
                <a:effectLst/>
                <a:highlight>
                  <a:srgbClr val="FFFF00"/>
                </a:highlight>
                <a:latin typeface="Courier New" panose="02070409020205090404" pitchFamily="49" charset="0"/>
                <a:ea typeface="Alibaba PuHuiTi B"/>
                <a:cs typeface="Times New Roman" panose="02020603050405020304" pitchFamily="18" charset="0"/>
              </a:rPr>
              <a:t>语句，这种方式将大大的缩减客户端与数据库之间的连接、关闭等消耗。使得效率比分开执行的单个</a:t>
            </a:r>
            <a:r>
              <a:rPr lang="en-US" altLang="zh-CN" sz="1600" kern="0">
                <a:solidFill>
                  <a:srgbClr val="008000"/>
                </a:solidFill>
                <a:effectLst/>
                <a:highlight>
                  <a:srgbClr val="FFFF00"/>
                </a:highlight>
                <a:latin typeface="Courier New" panose="02070409020205090404" pitchFamily="49" charset="0"/>
                <a:ea typeface="Alibaba PuHuiTi B"/>
                <a:cs typeface="Times New Roman" panose="02020603050405020304" pitchFamily="18" charset="0"/>
              </a:rPr>
              <a:t>insert</a:t>
            </a:r>
            <a:r>
              <a:rPr lang="zh-CN" altLang="en-US" sz="1600" kern="0">
                <a:solidFill>
                  <a:srgbClr val="008000"/>
                </a:solidFill>
                <a:effectLst/>
                <a:highlight>
                  <a:srgbClr val="FFFF00"/>
                </a:highlight>
                <a:latin typeface="Courier New" panose="02070409020205090404" pitchFamily="49" charset="0"/>
                <a:ea typeface="Alibaba PuHuiTi B"/>
                <a:cs typeface="Times New Roman" panose="02020603050405020304" pitchFamily="18" charset="0"/>
              </a:rPr>
              <a:t>语句快。</a:t>
            </a:r>
            <a:endParaRPr lang="zh-CN" altLang="en-US" sz="1600" kern="0">
              <a:solidFill>
                <a:srgbClr val="008000"/>
              </a:solidFill>
              <a:effectLst/>
              <a:latin typeface="Courier New" panose="02070409020205090404" pitchFamily="49" charset="0"/>
              <a:ea typeface="Alibaba PuHuiTi B"/>
              <a:cs typeface="Times New Roman" panose="02020603050405020304" pitchFamily="18" charset="0"/>
            </a:endParaRPr>
          </a:p>
          <a:p>
            <a:endParaRPr lang="en-US" altLang="zh-CN" sz="1600" kern="0">
              <a:solidFill>
                <a:srgbClr val="008000"/>
              </a:solidFill>
              <a:effectLst/>
              <a:latin typeface="Courier New" panose="02070409020205090404" pitchFamily="49" charset="0"/>
              <a:ea typeface="Alibaba PuHuiTi B"/>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Alibaba PuHuiTi B"/>
                <a:cs typeface="Times New Roman" panose="02020603050405020304" pitchFamily="18" charset="0"/>
              </a:rPr>
              <a:t>-- </a:t>
            </a:r>
            <a:r>
              <a:rPr lang="zh-CN" altLang="zh-CN" sz="1600" kern="0">
                <a:solidFill>
                  <a:srgbClr val="008000"/>
                </a:solidFill>
                <a:effectLst/>
                <a:latin typeface="Courier New" panose="02070409020205090404" pitchFamily="49" charset="0"/>
                <a:ea typeface="Alibaba PuHuiTi B"/>
                <a:cs typeface="Courier New" panose="02070409020205090404" pitchFamily="49" charset="0"/>
              </a:rPr>
              <a:t>原始方式为：</a:t>
            </a:r>
            <a:endParaRPr lang="zh-CN" altLang="zh-CN" sz="1600" kern="100">
              <a:effectLst/>
              <a:latin typeface="等线" panose="02010600030101010101" charset="-122"/>
              <a:ea typeface="Alibaba PuHuiTi B"/>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a:t>
            </a:r>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into</a:t>
            </a:r>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tb_test </a:t>
            </a:r>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FF8000"/>
                </a:solidFill>
                <a:effectLst/>
                <a:latin typeface="Courier New" panose="02070409020205090404" pitchFamily="49" charset="0"/>
                <a:ea typeface="Alibaba PuHuiTi B"/>
                <a:cs typeface="Times New Roman" panose="02020603050405020304" pitchFamily="18" charset="0"/>
              </a:rPr>
              <a:t>1</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808080"/>
                </a:solidFill>
                <a:effectLst/>
                <a:latin typeface="Courier New" panose="02070409020205090404" pitchFamily="49" charset="0"/>
                <a:ea typeface="Alibaba PuHuiTi B"/>
                <a:cs typeface="Times New Roman" panose="02020603050405020304" pitchFamily="18" charset="0"/>
              </a:rPr>
              <a:t>'Tom'</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endParaRPr lang="zh-CN" altLang="zh-CN" sz="1600" kern="100">
              <a:effectLst/>
              <a:latin typeface="等线" panose="02010600030101010101" charset="-122"/>
              <a:ea typeface="Alibaba PuHuiTi B"/>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a:t>
            </a:r>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into</a:t>
            </a:r>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tb_test </a:t>
            </a:r>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FF8000"/>
                </a:solidFill>
                <a:effectLst/>
                <a:latin typeface="Courier New" panose="02070409020205090404" pitchFamily="49" charset="0"/>
                <a:ea typeface="Alibaba PuHuiTi B"/>
                <a:cs typeface="Times New Roman" panose="02020603050405020304" pitchFamily="18" charset="0"/>
              </a:rPr>
              <a:t>2</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808080"/>
                </a:solidFill>
                <a:effectLst/>
                <a:latin typeface="Courier New" panose="02070409020205090404" pitchFamily="49" charset="0"/>
                <a:ea typeface="Alibaba PuHuiTi B"/>
                <a:cs typeface="Times New Roman" panose="02020603050405020304" pitchFamily="18" charset="0"/>
              </a:rPr>
              <a:t>'Cat'</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endParaRPr lang="zh-CN" altLang="zh-CN" sz="1600" kern="100">
              <a:effectLst/>
              <a:latin typeface="等线" panose="02010600030101010101" charset="-122"/>
              <a:ea typeface="Alibaba PuHuiTi B"/>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a:t>
            </a:r>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into</a:t>
            </a:r>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tb_test </a:t>
            </a:r>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FF8000"/>
                </a:solidFill>
                <a:effectLst/>
                <a:latin typeface="Courier New" panose="02070409020205090404" pitchFamily="49" charset="0"/>
                <a:ea typeface="Alibaba PuHuiTi B"/>
                <a:cs typeface="Times New Roman" panose="02020603050405020304" pitchFamily="18" charset="0"/>
              </a:rPr>
              <a:t>3</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808080"/>
                </a:solidFill>
                <a:effectLst/>
                <a:latin typeface="Courier New" panose="02070409020205090404" pitchFamily="49" charset="0"/>
                <a:ea typeface="Alibaba PuHuiTi B"/>
                <a:cs typeface="Times New Roman" panose="02020603050405020304" pitchFamily="18" charset="0"/>
              </a:rPr>
              <a:t>'Jerry'</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endParaRPr lang="zh-CN" altLang="zh-CN" sz="1600" kern="100">
              <a:effectLst/>
              <a:latin typeface="等线" panose="02010600030101010101" charset="-122"/>
              <a:ea typeface="Alibaba PuHuiTi B"/>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a:t>
            </a:r>
            <a:endParaRPr lang="zh-CN" altLang="zh-CN" sz="1600" kern="100">
              <a:effectLst/>
              <a:latin typeface="等线" panose="02010600030101010101" charset="-122"/>
              <a:ea typeface="Alibaba PuHuiTi B"/>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a:t>
            </a:r>
            <a:endParaRPr lang="zh-CN" altLang="zh-CN" sz="1600" kern="100">
              <a:effectLst/>
              <a:latin typeface="等线" panose="02010600030101010101" charset="-122"/>
              <a:ea typeface="Alibaba PuHuiTi B"/>
              <a:cs typeface="Times New Roman" panose="02020603050405020304" pitchFamily="18" charset="0"/>
            </a:endParaRPr>
          </a:p>
          <a:p>
            <a:r>
              <a:rPr lang="en-US" altLang="zh-CN" sz="1600" kern="0">
                <a:solidFill>
                  <a:srgbClr val="008000"/>
                </a:solidFill>
                <a:effectLst/>
                <a:latin typeface="Courier New" panose="02070409020205090404" pitchFamily="49" charset="0"/>
                <a:ea typeface="Alibaba PuHuiTi B"/>
                <a:cs typeface="Times New Roman" panose="02020603050405020304" pitchFamily="18" charset="0"/>
              </a:rPr>
              <a:t>-- </a:t>
            </a:r>
            <a:r>
              <a:rPr lang="zh-CN" altLang="zh-CN" sz="1600" kern="0">
                <a:solidFill>
                  <a:srgbClr val="008000"/>
                </a:solidFill>
                <a:effectLst/>
                <a:latin typeface="Courier New" panose="02070409020205090404" pitchFamily="49" charset="0"/>
                <a:ea typeface="Alibaba PuHuiTi B"/>
                <a:cs typeface="Courier New" panose="02070409020205090404" pitchFamily="49" charset="0"/>
              </a:rPr>
              <a:t>优化后的方案为</a:t>
            </a:r>
            <a:r>
              <a:rPr lang="zh-CN" altLang="zh-CN" sz="1600" kern="0">
                <a:solidFill>
                  <a:srgbClr val="008000"/>
                </a:solidFill>
                <a:effectLst/>
                <a:latin typeface="等线" panose="02010600030101010101" charset="-122"/>
                <a:ea typeface="Alibaba PuHuiTi B"/>
                <a:cs typeface="Times New Roman" panose="02020603050405020304" pitchFamily="18" charset="0"/>
              </a:rPr>
              <a:t> </a:t>
            </a:r>
            <a:r>
              <a:rPr lang="zh-CN" altLang="zh-CN" sz="1600" kern="0">
                <a:solidFill>
                  <a:srgbClr val="008000"/>
                </a:solidFill>
                <a:effectLst/>
                <a:latin typeface="Courier New" panose="02070409020205090404" pitchFamily="49" charset="0"/>
                <a:ea typeface="Alibaba PuHuiTi B"/>
                <a:cs typeface="Courier New" panose="02070409020205090404" pitchFamily="49" charset="0"/>
              </a:rPr>
              <a:t>：</a:t>
            </a:r>
            <a:r>
              <a:rPr lang="zh-CN" altLang="zh-CN" sz="1600" kern="0">
                <a:solidFill>
                  <a:srgbClr val="008000"/>
                </a:solidFill>
                <a:effectLst/>
                <a:latin typeface="等线" panose="02010600030101010101" charset="-122"/>
                <a:ea typeface="Alibaba PuHuiTi B"/>
                <a:cs typeface="Times New Roman" panose="02020603050405020304" pitchFamily="18" charset="0"/>
              </a:rPr>
              <a:t> </a:t>
            </a:r>
            <a:endParaRPr lang="zh-CN" altLang="zh-CN" sz="1600" kern="100">
              <a:effectLst/>
              <a:latin typeface="等线" panose="02010600030101010101" charset="-122"/>
              <a:ea typeface="Alibaba PuHuiTi B"/>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a:t>
            </a:r>
            <a:endParaRPr lang="zh-CN" altLang="zh-CN" sz="1600" kern="100">
              <a:effectLst/>
              <a:latin typeface="等线" panose="02010600030101010101" charset="-122"/>
              <a:ea typeface="Alibaba PuHuiTi B"/>
              <a:cs typeface="Times New Roman" panose="02020603050405020304" pitchFamily="18" charset="0"/>
            </a:endParaRPr>
          </a:p>
          <a:p>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insert</a:t>
            </a:r>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a:t>
            </a:r>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into</a:t>
            </a:r>
            <a:r>
              <a:rPr lang="en-US" altLang="zh-CN" sz="1600" kern="0">
                <a:solidFill>
                  <a:srgbClr val="000000"/>
                </a:solidFill>
                <a:effectLst/>
                <a:latin typeface="Courier New" panose="02070409020205090404" pitchFamily="49" charset="0"/>
                <a:ea typeface="Alibaba PuHuiTi B"/>
                <a:cs typeface="Times New Roman" panose="02020603050405020304" pitchFamily="18" charset="0"/>
              </a:rPr>
              <a:t> tb_test </a:t>
            </a:r>
            <a:r>
              <a:rPr lang="en-US" altLang="zh-CN" sz="1600" b="1" kern="0">
                <a:solidFill>
                  <a:srgbClr val="0000FF"/>
                </a:solidFill>
                <a:effectLst/>
                <a:latin typeface="Courier New" panose="02070409020205090404" pitchFamily="49" charset="0"/>
                <a:ea typeface="Alibaba PuHuiTi B"/>
                <a:cs typeface="Times New Roman" panose="02020603050405020304" pitchFamily="18" charset="0"/>
              </a:rPr>
              <a:t>values</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FF8000"/>
                </a:solidFill>
                <a:effectLst/>
                <a:latin typeface="Courier New" panose="02070409020205090404" pitchFamily="49" charset="0"/>
                <a:ea typeface="Alibaba PuHuiTi B"/>
                <a:cs typeface="Times New Roman" panose="02020603050405020304" pitchFamily="18" charset="0"/>
              </a:rPr>
              <a:t>1</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808080"/>
                </a:solidFill>
                <a:effectLst/>
                <a:latin typeface="Courier New" panose="02070409020205090404" pitchFamily="49" charset="0"/>
                <a:ea typeface="Alibaba PuHuiTi B"/>
                <a:cs typeface="Times New Roman" panose="02020603050405020304" pitchFamily="18" charset="0"/>
              </a:rPr>
              <a:t>'Tom'</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FF8000"/>
                </a:solidFill>
                <a:effectLst/>
                <a:latin typeface="Courier New" panose="02070409020205090404" pitchFamily="49" charset="0"/>
                <a:ea typeface="Alibaba PuHuiTi B"/>
                <a:cs typeface="Times New Roman" panose="02020603050405020304" pitchFamily="18" charset="0"/>
              </a:rPr>
              <a:t>2</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808080"/>
                </a:solidFill>
                <a:effectLst/>
                <a:latin typeface="Courier New" panose="02070409020205090404" pitchFamily="49" charset="0"/>
                <a:ea typeface="Alibaba PuHuiTi B"/>
                <a:cs typeface="Times New Roman" panose="02020603050405020304" pitchFamily="18" charset="0"/>
              </a:rPr>
              <a:t>'Cat'</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zh-CN" altLang="zh-CN" sz="1600" kern="0">
                <a:solidFill>
                  <a:srgbClr val="000000"/>
                </a:solidFill>
                <a:effectLst/>
                <a:latin typeface="Courier New" panose="02070409020205090404" pitchFamily="49" charset="0"/>
                <a:ea typeface="Alibaba PuHuiTi B"/>
                <a:cs typeface="Courier New" panose="02070409020205090404" pitchFamily="49" charset="0"/>
              </a:rPr>
              <a:t>，</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FF8000"/>
                </a:solidFill>
                <a:effectLst/>
                <a:latin typeface="Courier New" panose="02070409020205090404" pitchFamily="49" charset="0"/>
                <a:ea typeface="Alibaba PuHuiTi B"/>
                <a:cs typeface="Times New Roman" panose="02020603050405020304" pitchFamily="18" charset="0"/>
              </a:rPr>
              <a:t>3</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r>
              <a:rPr lang="en-US" altLang="zh-CN" sz="1600" kern="0">
                <a:solidFill>
                  <a:srgbClr val="808080"/>
                </a:solidFill>
                <a:effectLst/>
                <a:latin typeface="Courier New" panose="02070409020205090404" pitchFamily="49" charset="0"/>
                <a:ea typeface="Alibaba PuHuiTi B"/>
                <a:cs typeface="Times New Roman" panose="02020603050405020304" pitchFamily="18" charset="0"/>
              </a:rPr>
              <a:t>'Jerry'</a:t>
            </a:r>
            <a:r>
              <a:rPr lang="en-US" altLang="zh-CN" sz="1600" b="1" kern="0">
                <a:solidFill>
                  <a:srgbClr val="000080"/>
                </a:solidFill>
                <a:effectLst/>
                <a:latin typeface="Courier New" panose="02070409020205090404" pitchFamily="49" charset="0"/>
                <a:ea typeface="Alibaba PuHuiTi B"/>
                <a:cs typeface="Times New Roman" panose="02020603050405020304" pitchFamily="18" charset="0"/>
              </a:rPr>
              <a:t>);</a:t>
            </a:r>
            <a:endParaRPr lang="zh-CN" altLang="zh-CN" sz="1600" kern="100">
              <a:effectLst/>
              <a:latin typeface="等线" panose="02010600030101010101" charset="-122"/>
              <a:ea typeface="Alibaba PuHuiTi B"/>
              <a:cs typeface="Times New Roman" panose="02020603050405020304" pitchFamily="18" charset="0"/>
            </a:endParaRPr>
          </a:p>
        </p:txBody>
      </p:sp>
      <p:sp>
        <p:nvSpPr>
          <p:cNvPr id="10" name="文本框 9"/>
          <p:cNvSpPr txBox="1"/>
          <p:nvPr/>
        </p:nvSpPr>
        <p:spPr>
          <a:xfrm>
            <a:off x="811556" y="2734367"/>
            <a:ext cx="9824021"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811556" y="2212285"/>
            <a:ext cx="8279690" cy="338554"/>
          </a:xfrm>
          <a:prstGeom prst="rect">
            <a:avLst/>
          </a:prstGeom>
          <a:noFill/>
        </p:spPr>
        <p:txBody>
          <a:bodyPr wrap="square">
            <a:spAutoFit/>
          </a:bodyPr>
          <a:lstStyle/>
          <a:p>
            <a:r>
              <a:rPr lang="zh-CN" altLang="en-US" sz="1600">
                <a:latin typeface="Alibaba PuHuiTi B"/>
              </a:rPr>
              <a:t>当进行数据的insert操作的时候，可以考虑采用以下几种优化方案</a:t>
            </a:r>
            <a:r>
              <a:rPr lang="en-US" altLang="zh-CN" sz="1600">
                <a:latin typeface="Alibaba PuHuiTi B"/>
              </a:rPr>
              <a:t>:</a:t>
            </a:r>
            <a:endParaRPr lang="zh-CN" altLang="en-US" sz="1600">
              <a:latin typeface="Alibaba PuHuiTi B"/>
            </a:endParaRPr>
          </a:p>
        </p:txBody>
      </p:sp>
    </p:spTree>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insert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语句</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20" name="文本框 19"/>
          <p:cNvSpPr txBox="1"/>
          <p:nvPr/>
        </p:nvSpPr>
        <p:spPr>
          <a:xfrm>
            <a:off x="958225" y="2570890"/>
            <a:ext cx="10275544" cy="1569660"/>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Alibaba PuHuiTi B"/>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Alibaba PuHuiTi B"/>
                <a:cs typeface="Courier New" panose="02070409020205090404" pitchFamily="49" charset="0"/>
              </a:rPr>
              <a:t>在事务中进行数据插入。</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begin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1</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'Tom'</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2</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'Cat'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6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3</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'Jerry'</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commit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p:txBody>
      </p:sp>
    </p:spTree>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insert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语句</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20" name="文本框 19"/>
          <p:cNvSpPr txBox="1"/>
          <p:nvPr/>
        </p:nvSpPr>
        <p:spPr>
          <a:xfrm>
            <a:off x="958225" y="2375017"/>
            <a:ext cx="10275544" cy="3108543"/>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Alibaba PuHuiTi B"/>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Alibaba PuHuiTi B"/>
                <a:cs typeface="Courier New" panose="02070409020205090404" pitchFamily="49" charset="0"/>
              </a:rPr>
              <a:t>数据有序插入</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4</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'Tim'</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'Tom'</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3</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'Jerry'</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5</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'Rose'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2</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'Cat'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endPar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Alibaba PuHuiTi B"/>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Alibaba PuHuiTi B"/>
                <a:cs typeface="Courier New" panose="02070409020205090404" pitchFamily="49" charset="0"/>
              </a:rPr>
              <a:t>优化后</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1</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'Tom'</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2</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'Cat'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3</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'Jerry'</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4</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'Tim'</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insert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into</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Alibaba PuHuiTi B"/>
                <a:cs typeface="Times New Roman" panose="02020603050405020304" pitchFamily="18" charset="0"/>
              </a:rPr>
              <a:t> tb_test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Alibaba PuHuiTi B"/>
                <a:cs typeface="Times New Roman" panose="02020603050405020304" pitchFamily="18" charset="0"/>
              </a:rPr>
              <a:t>values</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FF8000"/>
                </a:solidFill>
                <a:effectLst/>
                <a:uLnTx/>
                <a:uFillTx/>
                <a:latin typeface="Courier New" panose="02070409020205090404" pitchFamily="49" charset="0"/>
                <a:ea typeface="Alibaba PuHuiTi B"/>
                <a:cs typeface="Times New Roman" panose="02020603050405020304" pitchFamily="18" charset="0"/>
              </a:rPr>
              <a:t>5</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Alibaba PuHuiTi B"/>
                <a:cs typeface="Times New Roman" panose="02020603050405020304" pitchFamily="18" charset="0"/>
              </a:rPr>
              <a:t>'Rose'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Alibaba PuHuiTi B"/>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Alibaba PuHuiTi B"/>
              <a:cs typeface="Times New Roman" panose="02020603050405020304" pitchFamily="18" charset="0"/>
            </a:endParaRPr>
          </a:p>
        </p:txBody>
      </p:sp>
    </p:spTree>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591486"/>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order by</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语句</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20" name="文本框 19"/>
          <p:cNvSpPr txBox="1"/>
          <p:nvPr/>
        </p:nvSpPr>
        <p:spPr>
          <a:xfrm>
            <a:off x="1104895" y="2350810"/>
            <a:ext cx="10275544" cy="4154984"/>
          </a:xfrm>
          <a:prstGeom prst="rect">
            <a:avLst/>
          </a:prstGeom>
          <a:solidFill>
            <a:srgbClr val="FFFFE4"/>
          </a:solidFill>
          <a:ln>
            <a:solidFill>
              <a:schemeClr val="tx1"/>
            </a:solidFill>
          </a:ln>
        </p:spPr>
        <p:txBody>
          <a:bodyPr wrap="square">
            <a:spAutoFit/>
          </a:bodyPr>
          <a:lstStyle/>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 </a:t>
            </a:r>
            <a:r>
              <a:rPr lang="en-US" altLang="zh-CN" sz="12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11</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AUTO_INCREMENT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2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 </a:t>
            </a:r>
            <a:r>
              <a:rPr lang="en-US" altLang="zh-CN" sz="12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 </a:t>
            </a:r>
            <a:r>
              <a:rPr lang="en-US" altLang="zh-CN" sz="12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11</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DEFAULT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NULL</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PRIMARY</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KEY</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'Tom'</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'25'</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'2300'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'Jerry'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'3500'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'Luci'</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'25'</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'2800'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'4'</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'Jay'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'36'</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'3500'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'5'</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'Tom2'</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'21'</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'2200'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'6'</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'Jerry2'</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'31'</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'3300'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'7'</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'Luci2'</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'26'</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'2700'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'8'</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'Jay2'</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'33'</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'3500'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'9'</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'Tom3'</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'23'</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'2400'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'Jerry3'</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'32'</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'3100'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'11'</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'Luci3'</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'26'</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'2900'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insert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into</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 </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`id`</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values</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'12'</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'Jay3'</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'37'</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'4500'</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200" kern="100">
              <a:effectLst/>
              <a:latin typeface="等线" panose="02010600030101010101" charset="-122"/>
              <a:ea typeface="等线" panose="02010600030101010101" charset="-122"/>
              <a:cs typeface="Times New Roman" panose="02020603050405020304" pitchFamily="18" charset="0"/>
            </a:endParaRPr>
          </a:p>
          <a:p>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index</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idx_emp_age_salary </a:t>
            </a:r>
            <a:r>
              <a:rPr lang="en-US" altLang="zh-CN" sz="12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on</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emp</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age</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2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salary</a:t>
            </a:r>
            <a:r>
              <a:rPr lang="en-US" altLang="zh-CN" sz="12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200" kern="100">
              <a:effectLst/>
              <a:latin typeface="等线" panose="02010600030101010101" charset="-122"/>
              <a:ea typeface="等线" panose="02010600030101010101" charset="-122"/>
              <a:cs typeface="Times New Roman" panose="02020603050405020304" pitchFamily="18" charset="0"/>
            </a:endParaRPr>
          </a:p>
        </p:txBody>
      </p:sp>
      <p:sp>
        <p:nvSpPr>
          <p:cNvPr id="8" name="文本框 7"/>
          <p:cNvSpPr txBox="1"/>
          <p:nvPr/>
        </p:nvSpPr>
        <p:spPr>
          <a:xfrm>
            <a:off x="1104895" y="1986537"/>
            <a:ext cx="6128238" cy="338554"/>
          </a:xfrm>
          <a:prstGeom prst="rect">
            <a:avLst/>
          </a:prstGeom>
          <a:noFill/>
        </p:spPr>
        <p:txBody>
          <a:bodyPr wrap="square">
            <a:spAutoFit/>
          </a:bodyPr>
          <a:lstStyle/>
          <a:p>
            <a:pPr marL="285750" indent="-285750">
              <a:buFont typeface="Arial" panose="020B0604020202020204" pitchFamily="34" charset="0"/>
              <a:buChar char="•"/>
            </a:pPr>
            <a:r>
              <a:rPr lang="en-US" altLang="zh-CN" sz="1600"/>
              <a:t>1</a:t>
            </a:r>
            <a:r>
              <a:rPr lang="zh-CN" altLang="en-US" sz="1600"/>
              <a:t>、环境准备</a:t>
            </a:r>
            <a:endParaRPr lang="zh-CN" altLang="en-US" sz="1600"/>
          </a:p>
        </p:txBody>
      </p:sp>
    </p:spTree>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order by</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语句</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867425" y="2286135"/>
            <a:ext cx="6128238"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altLang="zh-CN" sz="1600">
                <a:solidFill>
                  <a:prstClr val="black"/>
                </a:solidFill>
                <a:latin typeface="Calibri" panose="020F0502020204030204"/>
                <a:ea typeface="黑体" panose="02010609060101010101" pitchFamily="49" charset="-122"/>
              </a:rPr>
              <a:t>2</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、两种排序方式</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1014041" y="3025885"/>
            <a:ext cx="10975736" cy="1076325"/>
          </a:xfrm>
          <a:prstGeom prst="rect">
            <a:avLst/>
          </a:prstGeom>
          <a:noFill/>
        </p:spPr>
        <p:txBody>
          <a:bodyPr wrap="square">
            <a:spAutoFit/>
          </a:bodyPr>
          <a:lstStyle/>
          <a:p>
            <a:r>
              <a:rPr lang="zh-CN" altLang="en-US" sz="1600"/>
              <a:t>第一种是</a:t>
            </a:r>
            <a:r>
              <a:rPr sz="1600" spc="-40" dirty="0">
                <a:solidFill>
                  <a:srgbClr val="595959">
                    <a:alpha val="100000"/>
                  </a:srgbClr>
                </a:solidFill>
                <a:latin typeface="微软雅黑" panose="020B0503020204020204" pitchFamily="34" charset="-122"/>
                <a:ea typeface="微软雅黑" panose="020B0503020204020204" pitchFamily="34" charset="-122"/>
                <a:cs typeface="微软雅黑" panose="020B0503020204020204" pitchFamily="34" charset="-122"/>
                <a:sym typeface="+mn-ea"/>
              </a:rPr>
              <a:t>表的索引或全表扫描，读取满足条件的数据行</a:t>
            </a:r>
            <a:r>
              <a:rPr lang="zh-CN" sz="1600" spc="-40" dirty="0">
                <a:solidFill>
                  <a:srgbClr val="595959">
                    <a:alpha val="100000"/>
                  </a:srgbClr>
                </a:solidFill>
                <a:latin typeface="微软雅黑" panose="020B0503020204020204" pitchFamily="34" charset="-122"/>
                <a:ea typeface="微软雅黑" panose="020B0503020204020204" pitchFamily="34" charset="-122"/>
                <a:cs typeface="微软雅黑" panose="020B0503020204020204" pitchFamily="34" charset="-122"/>
                <a:sym typeface="+mn-ea"/>
              </a:rPr>
              <a:t>，然后再</a:t>
            </a:r>
            <a:r>
              <a:rPr lang="zh-CN" altLang="en-US" sz="1600"/>
              <a:t>通过在排序缓冲区</a:t>
            </a:r>
            <a:r>
              <a:rPr lang="en-US" altLang="zh-CN" sz="1600"/>
              <a:t>sort buffer</a:t>
            </a:r>
            <a:r>
              <a:rPr lang="zh-CN" altLang="en-US" sz="1600"/>
              <a:t>对返回数据进行排序，也就是通常说的 </a:t>
            </a:r>
            <a:r>
              <a:rPr lang="en-US" altLang="zh-CN" sz="1600"/>
              <a:t>filesort </a:t>
            </a:r>
            <a:r>
              <a:rPr lang="zh-CN" altLang="en-US" sz="1600"/>
              <a:t>排序，</a:t>
            </a:r>
            <a:r>
              <a:rPr lang="zh-CN" altLang="en-US" sz="1600" b="1">
                <a:solidFill>
                  <a:srgbClr val="FF0000"/>
                </a:solidFill>
                <a:highlight>
                  <a:srgbClr val="FFFF00"/>
                </a:highlight>
              </a:rPr>
              <a:t>所有不是通过索引直接返回排序结果的排序都叫 </a:t>
            </a:r>
            <a:r>
              <a:rPr lang="en-US" altLang="zh-CN" sz="1600" b="1">
                <a:solidFill>
                  <a:srgbClr val="FF0000"/>
                </a:solidFill>
                <a:highlight>
                  <a:srgbClr val="FFFF00"/>
                </a:highlight>
              </a:rPr>
              <a:t>FileSort </a:t>
            </a:r>
            <a:r>
              <a:rPr lang="zh-CN" altLang="en-US" sz="1600" b="1">
                <a:solidFill>
                  <a:srgbClr val="FF0000"/>
                </a:solidFill>
                <a:highlight>
                  <a:srgbClr val="FFFF00"/>
                </a:highlight>
              </a:rPr>
              <a:t>排序。</a:t>
            </a:r>
            <a:endParaRPr lang="en-US" altLang="zh-CN" sz="1600" b="1">
              <a:solidFill>
                <a:srgbClr val="FF0000"/>
              </a:solidFill>
              <a:highlight>
                <a:srgbClr val="FFFF00"/>
              </a:highlight>
            </a:endParaRPr>
          </a:p>
          <a:p>
            <a:endParaRPr lang="en-US" altLang="zh-CN" sz="1600"/>
          </a:p>
          <a:p>
            <a:r>
              <a:rPr lang="zh-CN" altLang="en-US" sz="1600"/>
              <a:t>第二种通过有序索引顺序扫描直接返回有序数据，这种情况即为 </a:t>
            </a:r>
            <a:r>
              <a:rPr lang="en-US" altLang="zh-CN" sz="1600"/>
              <a:t>using index</a:t>
            </a:r>
            <a:r>
              <a:rPr lang="zh-CN" altLang="en-US" sz="1600"/>
              <a:t>，不需要额外排序，操作效率高。</a:t>
            </a:r>
            <a:endParaRPr lang="zh-CN" altLang="en-US" sz="1600"/>
          </a:p>
        </p:txBody>
      </p:sp>
      <p:sp>
        <p:nvSpPr>
          <p:cNvPr id="2" name="文本框 1"/>
          <p:cNvSpPr txBox="1"/>
          <p:nvPr/>
        </p:nvSpPr>
        <p:spPr>
          <a:xfrm>
            <a:off x="1014095" y="4102100"/>
            <a:ext cx="10366375" cy="2461260"/>
          </a:xfrm>
          <a:prstGeom prst="rect">
            <a:avLst/>
          </a:prstGeom>
          <a:noFill/>
        </p:spPr>
        <p:txBody>
          <a:bodyPr wrap="square">
            <a:spAutoFit/>
          </a:bodyPr>
          <a:p>
            <a:pPr fontAlgn="auto">
              <a:spcBef>
                <a:spcPts val="0"/>
              </a:spcBef>
              <a:spcAft>
                <a:spcPts val="0"/>
              </a:spcAft>
            </a:pPr>
            <a:r>
              <a:rPr lang="zh-CN" altLang="en-US" sz="1400" dirty="0">
                <a:solidFill>
                  <a:schemeClr val="tx1">
                    <a:lumMod val="65000"/>
                    <a:lumOff val="35000"/>
                  </a:schemeClr>
                </a:solidFill>
                <a:latin typeface="+mn-lt"/>
                <a:ea typeface="+mn-ea"/>
              </a:rPr>
              <a:t>--创建组合索引</a:t>
            </a:r>
            <a:endParaRPr lang="zh-CN" altLang="en-US" sz="1400" dirty="0">
              <a:solidFill>
                <a:schemeClr val="tx1">
                  <a:lumMod val="65000"/>
                  <a:lumOff val="35000"/>
                </a:schemeClr>
              </a:solidFill>
              <a:latin typeface="+mn-lt"/>
              <a:ea typeface="+mn-ea"/>
            </a:endParaRPr>
          </a:p>
          <a:p>
            <a:pPr fontAlgn="auto">
              <a:spcBef>
                <a:spcPts val="0"/>
              </a:spcBef>
              <a:spcAft>
                <a:spcPts val="0"/>
              </a:spcAft>
            </a:pPr>
            <a:r>
              <a:rPr lang="zh-CN" altLang="en-US" sz="1400" dirty="0">
                <a:solidFill>
                  <a:schemeClr val="tx1">
                    <a:lumMod val="65000"/>
                    <a:lumOff val="35000"/>
                  </a:schemeClr>
                </a:solidFill>
                <a:latin typeface="+mn-lt"/>
                <a:ea typeface="+mn-ea"/>
              </a:rPr>
              <a:t>create index idx_emp_age_salary on emp( age,salary);</a:t>
            </a:r>
            <a:endParaRPr lang="zh-CN" altLang="en-US" sz="1400" dirty="0">
              <a:solidFill>
                <a:schemeClr val="tx1">
                  <a:lumMod val="65000"/>
                  <a:lumOff val="35000"/>
                </a:schemeClr>
              </a:solidFill>
              <a:latin typeface="+mn-lt"/>
              <a:ea typeface="+mn-ea"/>
            </a:endParaRPr>
          </a:p>
          <a:p>
            <a:pPr fontAlgn="auto">
              <a:spcBef>
                <a:spcPts val="0"/>
              </a:spcBef>
              <a:spcAft>
                <a:spcPts val="0"/>
              </a:spcAft>
            </a:pPr>
            <a:r>
              <a:rPr lang="zh-CN" altLang="en-US" sz="1400" dirty="0">
                <a:solidFill>
                  <a:schemeClr val="tx1">
                    <a:lumMod val="65000"/>
                    <a:lumOff val="35000"/>
                  </a:schemeClr>
                </a:solidFill>
                <a:latin typeface="+mn-lt"/>
                <a:ea typeface="+mn-ea"/>
              </a:rPr>
              <a:t>--排序, order by</a:t>
            </a:r>
            <a:endParaRPr lang="zh-CN" altLang="en-US" sz="1400" dirty="0">
              <a:solidFill>
                <a:schemeClr val="tx1">
                  <a:lumMod val="65000"/>
                  <a:lumOff val="35000"/>
                </a:schemeClr>
              </a:solidFill>
              <a:latin typeface="+mn-lt"/>
              <a:ea typeface="+mn-ea"/>
            </a:endParaRPr>
          </a:p>
          <a:p>
            <a:pPr fontAlgn="auto">
              <a:spcBef>
                <a:spcPts val="0"/>
              </a:spcBef>
              <a:spcAft>
                <a:spcPts val="0"/>
              </a:spcAft>
            </a:pPr>
            <a:r>
              <a:rPr lang="zh-CN" altLang="en-US" sz="1400" dirty="0">
                <a:solidFill>
                  <a:schemeClr val="tx1">
                    <a:lumMod val="65000"/>
                    <a:lumOff val="35000"/>
                  </a:schemeClr>
                </a:solidFill>
                <a:latin typeface="+mn-lt"/>
                <a:ea typeface="+mn-ea"/>
              </a:rPr>
              <a:t>explain select * from emp order by age;</a:t>
            </a:r>
            <a:r>
              <a:rPr lang="en-US" altLang="zh-CN" sz="1400" dirty="0">
                <a:solidFill>
                  <a:schemeClr val="tx1">
                    <a:lumMod val="65000"/>
                    <a:lumOff val="35000"/>
                  </a:schemeClr>
                </a:solidFill>
                <a:latin typeface="+mn-lt"/>
                <a:ea typeface="+mn-ea"/>
              </a:rPr>
              <a:t> </a:t>
            </a:r>
            <a:r>
              <a:rPr lang="zh-CN" altLang="en-US" sz="1400" dirty="0">
                <a:solidFill>
                  <a:schemeClr val="tx1">
                    <a:lumMod val="65000"/>
                    <a:lumOff val="35000"/>
                  </a:schemeClr>
                </a:solidFill>
                <a:latin typeface="+mn-lt"/>
                <a:ea typeface="+mn-ea"/>
              </a:rPr>
              <a:t>-- Using filesort</a:t>
            </a:r>
            <a:r>
              <a:rPr lang="en-US" altLang="zh-CN" sz="1400" dirty="0">
                <a:solidFill>
                  <a:schemeClr val="tx1">
                    <a:lumMod val="65000"/>
                    <a:lumOff val="35000"/>
                  </a:schemeClr>
                </a:solidFill>
                <a:latin typeface="+mn-lt"/>
                <a:ea typeface="+mn-ea"/>
              </a:rPr>
              <a:t>  </a:t>
            </a:r>
            <a:r>
              <a:rPr lang="zh-CN" altLang="en-US" sz="1400" dirty="0">
                <a:solidFill>
                  <a:schemeClr val="tx1">
                    <a:lumMod val="65000"/>
                    <a:lumOff val="35000"/>
                  </a:schemeClr>
                </a:solidFill>
                <a:latin typeface="+mn-lt"/>
                <a:ea typeface="+mn-ea"/>
              </a:rPr>
              <a:t>因为</a:t>
            </a:r>
            <a:r>
              <a:rPr lang="en-US" altLang="zh-CN" sz="1400" dirty="0">
                <a:solidFill>
                  <a:schemeClr val="tx1">
                    <a:lumMod val="65000"/>
                    <a:lumOff val="35000"/>
                  </a:schemeClr>
                </a:solidFill>
                <a:latin typeface="+mn-lt"/>
                <a:ea typeface="+mn-ea"/>
              </a:rPr>
              <a:t> select *</a:t>
            </a:r>
            <a:endParaRPr lang="zh-CN" altLang="en-US" sz="1400" dirty="0">
              <a:solidFill>
                <a:schemeClr val="tx1">
                  <a:lumMod val="65000"/>
                  <a:lumOff val="35000"/>
                </a:schemeClr>
              </a:solidFill>
              <a:latin typeface="+mn-lt"/>
              <a:ea typeface="+mn-ea"/>
            </a:endParaRPr>
          </a:p>
          <a:p>
            <a:pPr fontAlgn="auto">
              <a:spcBef>
                <a:spcPts val="0"/>
              </a:spcBef>
              <a:spcAft>
                <a:spcPts val="0"/>
              </a:spcAft>
            </a:pPr>
            <a:r>
              <a:rPr lang="zh-CN" altLang="en-US" sz="1400" dirty="0">
                <a:solidFill>
                  <a:schemeClr val="tx1">
                    <a:lumMod val="65000"/>
                    <a:lumOff val="35000"/>
                  </a:schemeClr>
                </a:solidFill>
                <a:latin typeface="+mn-lt"/>
                <a:ea typeface="+mn-ea"/>
              </a:rPr>
              <a:t>explain select * from emp order by age,salary; -- Using filesort</a:t>
            </a:r>
            <a:r>
              <a:rPr lang="en-US" altLang="zh-CN" sz="1400" dirty="0">
                <a:solidFill>
                  <a:schemeClr val="tx1">
                    <a:lumMod val="65000"/>
                    <a:lumOff val="35000"/>
                  </a:schemeClr>
                </a:solidFill>
                <a:latin typeface="+mn-lt"/>
                <a:ea typeface="+mn-ea"/>
              </a:rPr>
              <a:t> </a:t>
            </a:r>
            <a:r>
              <a:rPr lang="zh-CN" altLang="en-US" sz="1400" dirty="0">
                <a:solidFill>
                  <a:schemeClr val="tx1">
                    <a:lumMod val="65000"/>
                    <a:lumOff val="35000"/>
                  </a:schemeClr>
                </a:solidFill>
                <a:sym typeface="+mn-ea"/>
              </a:rPr>
              <a:t>因为</a:t>
            </a:r>
            <a:r>
              <a:rPr lang="en-US" altLang="zh-CN" sz="1400" dirty="0">
                <a:solidFill>
                  <a:schemeClr val="tx1">
                    <a:lumMod val="65000"/>
                    <a:lumOff val="35000"/>
                  </a:schemeClr>
                </a:solidFill>
                <a:sym typeface="+mn-ea"/>
              </a:rPr>
              <a:t> select *</a:t>
            </a:r>
            <a:endParaRPr lang="zh-CN" altLang="en-US" sz="1400" dirty="0">
              <a:solidFill>
                <a:schemeClr val="tx1">
                  <a:lumMod val="65000"/>
                  <a:lumOff val="35000"/>
                </a:schemeClr>
              </a:solidFill>
              <a:latin typeface="+mn-lt"/>
              <a:ea typeface="+mn-ea"/>
            </a:endParaRPr>
          </a:p>
          <a:p>
            <a:pPr fontAlgn="auto">
              <a:spcBef>
                <a:spcPts val="0"/>
              </a:spcBef>
              <a:spcAft>
                <a:spcPts val="0"/>
              </a:spcAft>
            </a:pPr>
            <a:r>
              <a:rPr lang="en-US" altLang="zh-CN" sz="1400" dirty="0">
                <a:solidFill>
                  <a:schemeClr val="tx1">
                    <a:lumMod val="65000"/>
                    <a:lumOff val="35000"/>
                  </a:schemeClr>
                </a:solidFill>
                <a:latin typeface="+mn-lt"/>
                <a:ea typeface="+mn-ea"/>
              </a:rPr>
              <a:t>explain select id,age,salary, name from emp order by age; -- Using filesort </a:t>
            </a:r>
            <a:r>
              <a:rPr lang="zh-CN" altLang="en-US" sz="1400" b="1" dirty="0">
                <a:solidFill>
                  <a:srgbClr val="FF0000"/>
                </a:solidFill>
                <a:latin typeface="+mn-lt"/>
                <a:ea typeface="+mn-ea"/>
              </a:rPr>
              <a:t>因为</a:t>
            </a:r>
            <a:r>
              <a:rPr lang="en-US" altLang="zh-CN" sz="1400" b="1" dirty="0">
                <a:solidFill>
                  <a:srgbClr val="FF0000"/>
                </a:solidFill>
                <a:latin typeface="+mn-lt"/>
                <a:ea typeface="+mn-ea"/>
              </a:rPr>
              <a:t> select name </a:t>
            </a:r>
            <a:r>
              <a:rPr lang="zh-CN" altLang="en-US" sz="1400" b="1" dirty="0">
                <a:solidFill>
                  <a:srgbClr val="FF0000"/>
                </a:solidFill>
                <a:latin typeface="+mn-lt"/>
                <a:ea typeface="+mn-ea"/>
              </a:rPr>
              <a:t>这个字段没有被建立索引</a:t>
            </a:r>
            <a:endParaRPr lang="en-US" altLang="zh-CN" sz="1400" dirty="0">
              <a:solidFill>
                <a:schemeClr val="tx1">
                  <a:lumMod val="65000"/>
                  <a:lumOff val="35000"/>
                </a:schemeClr>
              </a:solidFill>
              <a:latin typeface="+mn-lt"/>
              <a:ea typeface="+mn-ea"/>
            </a:endParaRPr>
          </a:p>
          <a:p>
            <a:pPr fontAlgn="auto">
              <a:spcBef>
                <a:spcPts val="0"/>
              </a:spcBef>
              <a:spcAft>
                <a:spcPts val="0"/>
              </a:spcAft>
            </a:pPr>
            <a:r>
              <a:rPr lang="en-US" altLang="zh-CN" sz="1400" b="1" dirty="0">
                <a:solidFill>
                  <a:srgbClr val="FF0000"/>
                </a:solidFill>
                <a:latin typeface="+mn-lt"/>
                <a:ea typeface="+mn-ea"/>
              </a:rPr>
              <a:t>-- order by后边的多个排序字段要求尽量排序方式相同</a:t>
            </a:r>
            <a:endParaRPr lang="en-US" altLang="zh-CN" sz="1400" b="1" dirty="0">
              <a:solidFill>
                <a:srgbClr val="FF0000"/>
              </a:solidFill>
              <a:latin typeface="+mn-lt"/>
              <a:ea typeface="+mn-ea"/>
            </a:endParaRPr>
          </a:p>
          <a:p>
            <a:pPr fontAlgn="auto">
              <a:spcBef>
                <a:spcPts val="0"/>
              </a:spcBef>
              <a:spcAft>
                <a:spcPts val="0"/>
              </a:spcAft>
            </a:pPr>
            <a:r>
              <a:rPr lang="en-US" altLang="zh-CN" sz="1400" dirty="0">
                <a:solidFill>
                  <a:schemeClr val="tx1">
                    <a:lumMod val="65000"/>
                    <a:lumOff val="35000"/>
                  </a:schemeClr>
                </a:solidFill>
                <a:latin typeface="+mn-lt"/>
                <a:ea typeface="+mn-ea"/>
              </a:rPr>
              <a:t>explain select id,age from emp order by age asc, salary desc;-- Using index;Using filesort</a:t>
            </a:r>
            <a:endParaRPr lang="en-US" altLang="zh-CN" sz="1400" dirty="0">
              <a:solidFill>
                <a:schemeClr val="tx1">
                  <a:lumMod val="65000"/>
                  <a:lumOff val="35000"/>
                </a:schemeClr>
              </a:solidFill>
              <a:latin typeface="+mn-lt"/>
              <a:ea typeface="+mn-ea"/>
            </a:endParaRPr>
          </a:p>
          <a:p>
            <a:pPr fontAlgn="auto">
              <a:spcBef>
                <a:spcPts val="0"/>
              </a:spcBef>
              <a:spcAft>
                <a:spcPts val="0"/>
              </a:spcAft>
            </a:pPr>
            <a:r>
              <a:rPr lang="en-US" altLang="zh-CN" sz="1400" dirty="0">
                <a:solidFill>
                  <a:schemeClr val="tx1">
                    <a:lumMod val="65000"/>
                    <a:lumOff val="35000"/>
                  </a:schemeClr>
                </a:solidFill>
                <a:latin typeface="+mn-lt"/>
                <a:ea typeface="+mn-ea"/>
              </a:rPr>
              <a:t>explain select id,age from emp order by age desc， salary desc;-- Backward index scan; Using index</a:t>
            </a:r>
            <a:endParaRPr lang="en-US" altLang="zh-CN" sz="1400" dirty="0">
              <a:solidFill>
                <a:schemeClr val="tx1">
                  <a:lumMod val="65000"/>
                  <a:lumOff val="35000"/>
                </a:schemeClr>
              </a:solidFill>
              <a:latin typeface="+mn-lt"/>
              <a:ea typeface="+mn-ea"/>
            </a:endParaRPr>
          </a:p>
          <a:p>
            <a:pPr fontAlgn="auto">
              <a:spcBef>
                <a:spcPts val="0"/>
              </a:spcBef>
              <a:spcAft>
                <a:spcPts val="0"/>
              </a:spcAft>
            </a:pPr>
            <a:r>
              <a:rPr lang="en-US" altLang="zh-CN" sz="1400" b="1" dirty="0">
                <a:solidFill>
                  <a:srgbClr val="FF0000"/>
                </a:solidFill>
                <a:latin typeface="+mn-lt"/>
                <a:ea typeface="+mn-ea"/>
              </a:rPr>
              <a:t>-- order by后边的多个排序字段顺序尽量和组合索引字段顺序一致</a:t>
            </a:r>
            <a:endParaRPr lang="en-US" altLang="zh-CN" sz="1400" b="1" dirty="0">
              <a:solidFill>
                <a:srgbClr val="FF0000"/>
              </a:solidFill>
              <a:latin typeface="+mn-lt"/>
              <a:ea typeface="+mn-ea"/>
            </a:endParaRPr>
          </a:p>
          <a:p>
            <a:pPr fontAlgn="auto">
              <a:spcBef>
                <a:spcPts val="0"/>
              </a:spcBef>
              <a:spcAft>
                <a:spcPts val="0"/>
              </a:spcAft>
            </a:pPr>
            <a:r>
              <a:rPr lang="en-US" altLang="zh-CN" sz="1400" dirty="0">
                <a:solidFill>
                  <a:schemeClr val="tx1">
                    <a:lumMod val="65000"/>
                    <a:lumOff val="35000"/>
                  </a:schemeClr>
                </a:solidFill>
                <a:latin typeface="+mn-lt"/>
                <a:ea typeface="+mn-ea"/>
              </a:rPr>
              <a:t>explain select id,age from emp order by salary,age; -- Using index; Using filesort</a:t>
            </a:r>
            <a:endParaRPr lang="en-US" altLang="zh-CN" sz="1400" dirty="0">
              <a:solidFill>
                <a:schemeClr val="tx1">
                  <a:lumMod val="65000"/>
                  <a:lumOff val="35000"/>
                </a:schemeClr>
              </a:solidFill>
              <a:latin typeface="+mn-lt"/>
              <a:ea typeface="+mn-ea"/>
            </a:endParaRPr>
          </a:p>
        </p:txBody>
      </p:sp>
    </p:spTree>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order by</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语句</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656409" y="2222952"/>
            <a:ext cx="6128238"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altLang="zh-CN" sz="1600">
                <a:solidFill>
                  <a:prstClr val="black"/>
                </a:solidFill>
                <a:latin typeface="Calibri" panose="020F0502020204030204"/>
                <a:ea typeface="黑体" panose="02010609060101010101" pitchFamily="49" charset="-122"/>
              </a:rPr>
              <a:t>3</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Filesort </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的优化</a:t>
            </a:r>
            <a:endPar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867425" y="2633596"/>
            <a:ext cx="10975736" cy="332295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通过创建合适的索引，能够减少 </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Filesort </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的出现，但是在某些情况下，条件限制不能让</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Filesort</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消失，那就需要加快 </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Filesort</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的排序操作。对于</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Filesort </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 </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有两种排序算法：</a:t>
            </a:r>
            <a:endPar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1</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 两次扫描算法 ：</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MySQL4.1 </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之前，使用该方式排序。首先根据条件取出排序字段和行指针信息，然后在排序区 </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sort buffer </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中排序，如果</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sort buffer</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不够，则在临时表 </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temporary table </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中存储排序结果。完成排序之后，再根据行指针回表读取记录，该操作可能会导致大量随机</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I/O</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操作。</a:t>
            </a:r>
            <a:endPar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2</a:t>
            </a:r>
            <a:r>
              <a:rPr kumimoji="0" lang="zh-CN" altLang="en-US"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）一次扫描算法：一次性取出满足条件的所有字段，然后在排序区 </a:t>
            </a:r>
            <a:r>
              <a:rPr kumimoji="0" lang="en-US" altLang="zh-CN"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sort  buffer </a:t>
            </a:r>
            <a:r>
              <a:rPr kumimoji="0" lang="zh-CN" altLang="en-US"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中排序后直接输出结果集。排序时内存开销较大，但是排序效率比两次扫描算法要高。</a:t>
            </a:r>
            <a:endParaRPr kumimoji="0" lang="zh-CN" altLang="en-US"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MySQL </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通过比较系统变量 </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max_length_for_sort_data </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的大小和</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Query</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语句取出的字段总大小， 来判定是否那种排序算法，如果</a:t>
            </a:r>
            <a:r>
              <a:rPr kumimoji="0" lang="en-US" altLang="zh-CN"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max_length_for_sort_data </a:t>
            </a:r>
            <a:r>
              <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更大，那么使用第二种优化之后的算法；否则使用第一种。</a:t>
            </a:r>
            <a:endParaRPr kumimoji="0" lang="zh-CN" altLang="en-US" sz="14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可以适当提高 </a:t>
            </a:r>
            <a:r>
              <a:rPr kumimoji="0" lang="en-US" altLang="zh-CN"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sort_buffer_size  </a:t>
            </a:r>
            <a:r>
              <a:rPr kumimoji="0" lang="zh-CN" altLang="en-US"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和 </a:t>
            </a:r>
            <a:r>
              <a:rPr kumimoji="0" lang="en-US" altLang="zh-CN"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max_length_for_sort_data  </a:t>
            </a:r>
            <a:r>
              <a:rPr kumimoji="0" lang="zh-CN" altLang="en-US"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系统变量，来增大排序区的大小，提高排序的效率。</a:t>
            </a:r>
            <a:endParaRPr kumimoji="0" lang="zh-CN" altLang="en-US" sz="1400" b="1"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group by</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1006718" y="2295474"/>
            <a:ext cx="10291397" cy="1323439"/>
          </a:xfrm>
          <a:prstGeom prst="rect">
            <a:avLst/>
          </a:prstGeom>
          <a:noFill/>
        </p:spPr>
        <p:txBody>
          <a:bodyPr wrap="square">
            <a:spAutoFit/>
          </a:bodyPr>
          <a:lstStyle/>
          <a:p>
            <a:r>
              <a:rPr lang="zh-CN" altLang="en-US" sz="1600">
                <a:latin typeface="Alibaba PuHuiTi B"/>
              </a:rPr>
              <a:t>于GROUP BY 实际上也同样会进行排序操作，而且与ORDER BY 相比，GROUP BY 主要只是多了排序之后的分组操作。当然，如果在分组的时候还使用了其他的一些聚合函数，那么还需要一些聚合函数的计算。所以，在GROUP BY 的实现过程中，与 ORDER BY 一样也可以利用到索引。</a:t>
            </a:r>
            <a:endParaRPr lang="en-US" altLang="zh-CN" sz="1600">
              <a:latin typeface="Alibaba PuHuiTi B"/>
            </a:endParaRPr>
          </a:p>
          <a:p>
            <a:endParaRPr lang="en-US" altLang="zh-CN" sz="1600">
              <a:latin typeface="Alibaba PuHuiTi B"/>
            </a:endParaRPr>
          </a:p>
          <a:p>
            <a:r>
              <a:rPr lang="zh-CN" altLang="en-US" sz="1600">
                <a:latin typeface="Alibaba PuHuiTi B"/>
              </a:rPr>
              <a:t>如果查询包含 </a:t>
            </a:r>
            <a:r>
              <a:rPr lang="en-US" altLang="zh-CN" sz="1600">
                <a:latin typeface="Alibaba PuHuiTi B"/>
              </a:rPr>
              <a:t>group by </a:t>
            </a:r>
            <a:r>
              <a:rPr lang="zh-CN" altLang="en-US" sz="1600">
                <a:latin typeface="Alibaba PuHuiTi B"/>
              </a:rPr>
              <a:t>但是用户想要避免排序结果的消耗， 则可以执行</a:t>
            </a:r>
            <a:r>
              <a:rPr lang="en-US" altLang="zh-CN" sz="1600">
                <a:latin typeface="Alibaba PuHuiTi B"/>
              </a:rPr>
              <a:t>order by null </a:t>
            </a:r>
            <a:r>
              <a:rPr lang="zh-CN" altLang="en-US" sz="1600">
                <a:latin typeface="Alibaba PuHuiTi B"/>
              </a:rPr>
              <a:t>禁止排序。如下 ：</a:t>
            </a:r>
            <a:endParaRPr lang="zh-CN" altLang="en-US" sz="1600">
              <a:latin typeface="Alibaba PuHuiTi B"/>
            </a:endParaRPr>
          </a:p>
        </p:txBody>
      </p:sp>
      <p:sp>
        <p:nvSpPr>
          <p:cNvPr id="16" name="文本框 15"/>
          <p:cNvSpPr txBox="1"/>
          <p:nvPr/>
        </p:nvSpPr>
        <p:spPr>
          <a:xfrm>
            <a:off x="1121019" y="3814794"/>
            <a:ext cx="10177096" cy="2031325"/>
          </a:xfrm>
          <a:prstGeom prst="rect">
            <a:avLst/>
          </a:prstGeom>
          <a:solidFill>
            <a:srgbClr val="FFFFE4"/>
          </a:solidFill>
          <a:ln>
            <a:solidFill>
              <a:schemeClr val="tx1"/>
            </a:solidFill>
          </a:ln>
        </p:spPr>
        <p:txBody>
          <a:bodyPr wrap="square">
            <a:spAutoFit/>
          </a:bodyPr>
          <a:lstStyle/>
          <a:p>
            <a:r>
              <a:rPr lang="en-US" altLang="zh-CN" sz="1800" b="1">
                <a:solidFill>
                  <a:srgbClr val="0000FF"/>
                </a:solidFill>
                <a:effectLst/>
                <a:latin typeface="Courier New" panose="02070409020205090404" pitchFamily="49" charset="0"/>
              </a:rPr>
              <a:t>drop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idx_emp_age_salary </a:t>
            </a:r>
            <a:r>
              <a:rPr lang="en-US" altLang="zh-CN" sz="1800" b="1">
                <a:solidFill>
                  <a:srgbClr val="0000FF"/>
                </a:solidFill>
                <a:effectLst/>
                <a:latin typeface="Courier New" panose="02070409020205090404" pitchFamily="49" charset="0"/>
              </a:rPr>
              <a:t>on</a:t>
            </a:r>
            <a:r>
              <a:rPr lang="en-US" altLang="zh-CN" sz="1800">
                <a:solidFill>
                  <a:srgbClr val="000000"/>
                </a:solidFill>
                <a:effectLst/>
                <a:latin typeface="Courier New" panose="02070409020205090404" pitchFamily="49" charset="0"/>
              </a:rPr>
              <a:t> emp</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endParaRPr lang="en-US" altLang="zh-CN" sz="1800">
              <a:solidFill>
                <a:srgbClr val="000000"/>
              </a:solidFill>
              <a:effectLst/>
              <a:latin typeface="Courier New" panose="02070409020205090404" pitchFamily="49" charset="0"/>
            </a:endParaRPr>
          </a:p>
          <a:p>
            <a:endParaRPr lang="en-US" altLang="zh-CN">
              <a:solidFill>
                <a:srgbClr val="000000"/>
              </a:solidFill>
              <a:latin typeface="Courier New" panose="02070409020205090404" pitchFamily="49" charset="0"/>
            </a:endParaRPr>
          </a:p>
          <a:p>
            <a:r>
              <a:rPr lang="en-US" altLang="zh-CN" sz="1800">
                <a:solidFill>
                  <a:srgbClr val="000000"/>
                </a:solidFill>
                <a:effectLst/>
                <a:latin typeface="Courier New" panose="02070409020205090404" pitchFamily="49" charset="0"/>
              </a:rPr>
              <a:t>explain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age</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count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emp </a:t>
            </a:r>
            <a:r>
              <a:rPr lang="en-US" altLang="zh-CN" sz="1800" b="1">
                <a:solidFill>
                  <a:srgbClr val="0000FF"/>
                </a:solidFill>
                <a:effectLst/>
                <a:latin typeface="Courier New" panose="02070409020205090404" pitchFamily="49" charset="0"/>
              </a:rPr>
              <a:t>group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age</a:t>
            </a:r>
            <a:r>
              <a:rPr lang="en-US" altLang="zh-CN" sz="1800" b="1">
                <a:solidFill>
                  <a:srgbClr val="000080"/>
                </a:solidFill>
                <a:effectLst/>
                <a:latin typeface="Courier New" panose="02070409020205090404" pitchFamily="49" charset="0"/>
              </a:rPr>
              <a:t>;</a:t>
            </a:r>
            <a:endParaRPr lang="en-US" altLang="zh-CN" sz="1800" b="1">
              <a:solidFill>
                <a:srgbClr val="000080"/>
              </a:solidFill>
              <a:effectLst/>
              <a:latin typeface="Courier New" panose="02070409020205090404" pitchFamily="49" charset="0"/>
            </a:endParaRPr>
          </a:p>
          <a:p>
            <a:endParaRPr lang="en-US" altLang="zh-CN" b="1">
              <a:solidFill>
                <a:srgbClr val="000080"/>
              </a:solidFill>
              <a:latin typeface="Courier New" panose="02070409020205090404" pitchFamily="49" charset="0"/>
            </a:endParaRPr>
          </a:p>
          <a:p>
            <a:r>
              <a:rPr lang="en-US" altLang="zh-CN" sz="1800">
                <a:solidFill>
                  <a:srgbClr val="000000"/>
                </a:solidFill>
                <a:effectLst/>
                <a:latin typeface="Courier New" panose="02070409020205090404" pitchFamily="49" charset="0"/>
              </a:rPr>
              <a:t>explain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age</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count</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emp </a:t>
            </a:r>
            <a:r>
              <a:rPr lang="en-US" altLang="zh-CN" sz="1800" b="1">
                <a:solidFill>
                  <a:srgbClr val="0000FF"/>
                </a:solidFill>
                <a:effectLst/>
                <a:latin typeface="Courier New" panose="02070409020205090404" pitchFamily="49" charset="0"/>
              </a:rPr>
              <a:t>group</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age </a:t>
            </a:r>
            <a:r>
              <a:rPr lang="en-US" altLang="zh-CN" sz="1800" b="1">
                <a:solidFill>
                  <a:srgbClr val="0000FF"/>
                </a:solidFill>
                <a:effectLst/>
                <a:latin typeface="Courier New" panose="02070409020205090404" pitchFamily="49" charset="0"/>
              </a:rPr>
              <a:t>order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by</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null</a:t>
            </a:r>
            <a:r>
              <a:rPr lang="en-US" altLang="zh-CN" sz="1800" b="1">
                <a:solidFill>
                  <a:srgbClr val="000080"/>
                </a:solidFill>
                <a:effectLst/>
                <a:latin typeface="Courier New" panose="02070409020205090404" pitchFamily="49" charset="0"/>
              </a:rPr>
              <a:t>;</a:t>
            </a:r>
            <a:endParaRPr lang="en-US" altLang="zh-CN" sz="1800" b="1">
              <a:solidFill>
                <a:srgbClr val="000080"/>
              </a:solidFill>
              <a:effectLst/>
              <a:latin typeface="Courier New" panose="02070409020205090404" pitchFamily="49" charset="0"/>
            </a:endParaRPr>
          </a:p>
          <a:p>
            <a:endParaRPr lang="en-US" altLang="zh-CN">
              <a:effectLst/>
            </a:endParaRPr>
          </a:p>
          <a:p>
            <a:r>
              <a:rPr lang="en-US" altLang="zh-CN" sz="1800" b="1">
                <a:solidFill>
                  <a:srgbClr val="0000FF"/>
                </a:solidFill>
                <a:effectLst/>
                <a:latin typeface="Courier New" panose="02070409020205090404" pitchFamily="49" charset="0"/>
              </a:rPr>
              <a:t>create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index</a:t>
            </a:r>
            <a:r>
              <a:rPr lang="en-US" altLang="zh-CN" sz="1800">
                <a:solidFill>
                  <a:srgbClr val="000000"/>
                </a:solidFill>
                <a:effectLst/>
                <a:latin typeface="Courier New" panose="02070409020205090404" pitchFamily="49" charset="0"/>
              </a:rPr>
              <a:t> idx_emp_age_salary </a:t>
            </a:r>
            <a:r>
              <a:rPr lang="en-US" altLang="zh-CN" sz="1800" b="1">
                <a:solidFill>
                  <a:srgbClr val="0000FF"/>
                </a:solidFill>
                <a:effectLst/>
                <a:latin typeface="Courier New" panose="02070409020205090404" pitchFamily="49" charset="0"/>
              </a:rPr>
              <a:t>on</a:t>
            </a:r>
            <a:r>
              <a:rPr lang="en-US" altLang="zh-CN" sz="1800">
                <a:solidFill>
                  <a:srgbClr val="000000"/>
                </a:solidFill>
                <a:effectLst/>
                <a:latin typeface="Courier New" panose="02070409020205090404" pitchFamily="49" charset="0"/>
              </a:rPr>
              <a:t> emp</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age</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salary</a:t>
            </a:r>
            <a:r>
              <a:rPr lang="en-US" altLang="zh-CN" sz="1800" b="1">
                <a:solidFill>
                  <a:srgbClr val="000080"/>
                </a:solidFill>
                <a:effectLst/>
                <a:latin typeface="Courier New" panose="02070409020205090404" pitchFamily="49" charset="0"/>
              </a:rPr>
              <a:t>)</a:t>
            </a:r>
            <a:r>
              <a:rPr lang="zh-CN" altLang="en-US" sz="1800">
                <a:solidFill>
                  <a:srgbClr val="000000"/>
                </a:solidFill>
                <a:effectLst/>
                <a:latin typeface="Courier New" panose="02070409020205090404" pitchFamily="49" charset="0"/>
              </a:rPr>
              <a:t>；</a:t>
            </a:r>
            <a:endParaRPr lang="en-US" altLang="zh-CN">
              <a:effectLst/>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、配置系统环境</a:t>
            </a:r>
            <a:endParaRPr kumimoji="1" lang="zh-CN" altLang="en-US" dirty="0"/>
          </a:p>
        </p:txBody>
      </p:sp>
      <p:sp>
        <p:nvSpPr>
          <p:cNvPr id="7" name="三角形 9"/>
          <p:cNvSpPr/>
          <p:nvPr/>
        </p:nvSpPr>
        <p:spPr>
          <a:xfrm rot="2651319">
            <a:off x="790606" y="5675115"/>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3" name="图片 12"/>
          <p:cNvPicPr>
            <a:picLocks noChangeAspect="1"/>
          </p:cNvPicPr>
          <p:nvPr/>
        </p:nvPicPr>
        <p:blipFill>
          <a:blip r:embed="rId1"/>
          <a:stretch>
            <a:fillRect/>
          </a:stretch>
        </p:blipFill>
        <p:spPr>
          <a:xfrm>
            <a:off x="6366029" y="957658"/>
            <a:ext cx="5275897" cy="5530699"/>
          </a:xfrm>
          <a:prstGeom prst="rect">
            <a:avLst/>
          </a:prstGeom>
        </p:spPr>
      </p:pic>
      <p:sp>
        <p:nvSpPr>
          <p:cNvPr id="15" name="文本框 14"/>
          <p:cNvSpPr txBox="1"/>
          <p:nvPr/>
        </p:nvSpPr>
        <p:spPr>
          <a:xfrm>
            <a:off x="710880" y="2201978"/>
            <a:ext cx="3277460" cy="923330"/>
          </a:xfrm>
          <a:prstGeom prst="rect">
            <a:avLst/>
          </a:prstGeom>
          <a:noFill/>
        </p:spPr>
        <p:txBody>
          <a:bodyPr wrap="square">
            <a:spAutoFit/>
          </a:bodyPr>
          <a:lstStyle/>
          <a:p>
            <a:pPr marL="0" indent="0" algn="l">
              <a:buNone/>
            </a:pPr>
            <a:r>
              <a:rPr lang="zh-CN" altLang="en-US"/>
              <a:t> ①在</a:t>
            </a:r>
            <a:r>
              <a:rPr lang="en-US" altLang="zh-CN"/>
              <a:t>【</a:t>
            </a:r>
            <a:r>
              <a:rPr lang="zh-CN" altLang="en-US"/>
              <a:t>我的电脑</a:t>
            </a:r>
            <a:r>
              <a:rPr lang="en-US" altLang="zh-CN"/>
              <a:t>】</a:t>
            </a:r>
            <a:r>
              <a:rPr lang="zh-CN" altLang="en-US"/>
              <a:t>右键</a:t>
            </a:r>
            <a:endParaRPr lang="en-US" altLang="zh-CN"/>
          </a:p>
          <a:p>
            <a:pPr marL="0" indent="0" algn="l">
              <a:buNone/>
            </a:pPr>
            <a:r>
              <a:rPr lang="en-US" altLang="zh-CN"/>
              <a:t> </a:t>
            </a:r>
            <a:r>
              <a:rPr lang="zh-CN" altLang="en-US"/>
              <a:t>②选择</a:t>
            </a:r>
            <a:r>
              <a:rPr lang="en-US" altLang="zh-CN"/>
              <a:t>【</a:t>
            </a:r>
            <a:r>
              <a:rPr lang="zh-CN" altLang="en-US"/>
              <a:t>高级系统设置</a:t>
            </a:r>
            <a:r>
              <a:rPr lang="en-US" altLang="zh-CN"/>
              <a:t>】</a:t>
            </a:r>
            <a:endParaRPr lang="en-US" altLang="zh-CN"/>
          </a:p>
          <a:p>
            <a:pPr marL="0" indent="0" algn="l">
              <a:buNone/>
            </a:pPr>
            <a:r>
              <a:rPr lang="zh-CN" altLang="en-US"/>
              <a:t> ③选择</a:t>
            </a:r>
            <a:r>
              <a:rPr lang="en-US" altLang="zh-CN"/>
              <a:t>【</a:t>
            </a:r>
            <a:r>
              <a:rPr lang="zh-CN" altLang="en-US"/>
              <a:t>高级</a:t>
            </a:r>
            <a:r>
              <a:rPr lang="en-US" altLang="zh-CN"/>
              <a:t>】-》【</a:t>
            </a:r>
            <a:r>
              <a:rPr lang="zh-CN" altLang="en-US"/>
              <a:t>环境变量</a:t>
            </a:r>
            <a:r>
              <a:rPr lang="en-US" altLang="zh-CN"/>
              <a:t>】</a:t>
            </a:r>
            <a:endParaRPr lang="en-US" altLang="zh-CN"/>
          </a:p>
        </p:txBody>
      </p:sp>
      <p:sp>
        <p:nvSpPr>
          <p:cNvPr id="16" name="箭头: 右 15"/>
          <p:cNvSpPr/>
          <p:nvPr/>
        </p:nvSpPr>
        <p:spPr>
          <a:xfrm>
            <a:off x="4309353" y="2470826"/>
            <a:ext cx="1516619" cy="65448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Tree>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优化子查询</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811556" y="2215070"/>
            <a:ext cx="10975736"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使用子查询可以一次性的完成很多逻辑上需要多个步骤才能完成的</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SQL</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操作，同时也可以避免事务或者表锁死，并且写起来也很容易。但是，有些情况下，子查询是可以被更高效的连接（</a:t>
            </a:r>
            <a:r>
              <a:rPr kumimoji="0" lang="en-US" altLang="zh-CN"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JOIN</a:t>
            </a:r>
            <a:r>
              <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rPr>
              <a:t>）替代。</a:t>
            </a: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endParaRPr>
          </a:p>
        </p:txBody>
      </p:sp>
      <p:sp>
        <p:nvSpPr>
          <p:cNvPr id="10" name="文本框 9"/>
          <p:cNvSpPr txBox="1"/>
          <p:nvPr/>
        </p:nvSpPr>
        <p:spPr>
          <a:xfrm>
            <a:off x="721200" y="3383417"/>
            <a:ext cx="10868758" cy="645160"/>
          </a:xfrm>
          <a:prstGeom prst="rect">
            <a:avLst/>
          </a:prstGeom>
          <a:solidFill>
            <a:srgbClr val="FFFFE4"/>
          </a:solidFill>
          <a:ln>
            <a:solidFill>
              <a:schemeClr val="tx1"/>
            </a:solidFill>
          </a:ln>
        </p:spPr>
        <p:txBody>
          <a:bodyPr wrap="square">
            <a:spAutoFit/>
          </a:bodyPr>
          <a:lstStyle/>
          <a:p>
            <a:r>
              <a:rPr lang="en-US" altLang="zh-CN" sz="1800">
                <a:solidFill>
                  <a:srgbClr val="000000"/>
                </a:solidFill>
                <a:effectLst/>
                <a:latin typeface="Courier New" panose="02070409020205090404" pitchFamily="49" charset="0"/>
              </a:rPr>
              <a:t>explain </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user</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where</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uid</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in</a:t>
            </a:r>
            <a:r>
              <a:rPr lang="en-US" altLang="zh-CN" sz="1800">
                <a:solidFill>
                  <a:srgbClr val="000000"/>
                </a:solidFill>
                <a:effectLst/>
                <a:latin typeface="Courier New" panose="02070409020205090404" pitchFamily="49" charset="0"/>
              </a:rPr>
              <a:t> </a:t>
            </a:r>
            <a:r>
              <a:rPr lang="en-US" altLang="zh-CN" sz="1800" b="1">
                <a:solidFill>
                  <a:srgbClr val="000080"/>
                </a:solidFill>
                <a:effectLst/>
                <a:latin typeface="Courier New" panose="02070409020205090404" pitchFamily="49" charset="0"/>
              </a:rPr>
              <a:t>(</a:t>
            </a:r>
            <a:r>
              <a:rPr lang="en-US" altLang="zh-CN" sz="1800" b="1">
                <a:solidFill>
                  <a:srgbClr val="0000FF"/>
                </a:solidFill>
                <a:effectLst/>
                <a:latin typeface="Courier New" panose="02070409020205090404" pitchFamily="49" charset="0"/>
              </a:rPr>
              <a:t>select</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uid</a:t>
            </a:r>
            <a:r>
              <a:rPr lang="en-US" altLang="zh-CN" sz="1800">
                <a:solidFill>
                  <a:srgbClr val="000000"/>
                </a:solidFill>
                <a:effectLst/>
                <a:latin typeface="Courier New" panose="02070409020205090404" pitchFamily="49" charset="0"/>
              </a:rPr>
              <a:t> </a:t>
            </a:r>
            <a:r>
              <a:rPr lang="en-US" altLang="zh-CN" sz="1800" b="1">
                <a:solidFill>
                  <a:srgbClr val="0000FF"/>
                </a:solidFill>
                <a:effectLst/>
                <a:latin typeface="Courier New" panose="02070409020205090404" pitchFamily="49" charset="0"/>
              </a:rPr>
              <a:t>from</a:t>
            </a:r>
            <a:r>
              <a:rPr lang="en-US" altLang="zh-CN" sz="1800">
                <a:solidFill>
                  <a:srgbClr val="000000"/>
                </a:solidFill>
                <a:effectLst/>
                <a:latin typeface="Courier New" panose="02070409020205090404" pitchFamily="49" charset="0"/>
              </a:rPr>
              <a:t> user_role </a:t>
            </a:r>
            <a:r>
              <a:rPr lang="en-US" altLang="zh-CN" sz="1800" b="1">
                <a:solidFill>
                  <a:srgbClr val="000080"/>
                </a:solidFill>
                <a:effectLst/>
                <a:latin typeface="Courier New" panose="02070409020205090404" pitchFamily="49" charset="0"/>
              </a:rPr>
              <a:t>);</a:t>
            </a:r>
            <a:endParaRPr lang="en-US" altLang="zh-CN" sz="1800" b="1">
              <a:solidFill>
                <a:srgbClr val="000080"/>
              </a:solidFill>
              <a:effectLst/>
              <a:latin typeface="Courier New" panose="02070409020205090404" pitchFamily="49" charset="0"/>
            </a:endParaRPr>
          </a:p>
          <a:p>
            <a:r>
              <a:rPr lang="zh-CN" altLang="en-US" sz="1800" b="1">
                <a:solidFill>
                  <a:srgbClr val="FF0000"/>
                </a:solidFill>
                <a:effectLst/>
                <a:latin typeface="Courier New" panose="02070409020205090404" pitchFamily="49" charset="0"/>
              </a:rPr>
              <a:t>子查询需要临时表</a:t>
            </a:r>
            <a:r>
              <a:rPr lang="en-US" altLang="zh-CN" sz="1800" b="1">
                <a:solidFill>
                  <a:srgbClr val="FF0000"/>
                </a:solidFill>
                <a:effectLst/>
                <a:latin typeface="Courier New" panose="02070409020205090404" pitchFamily="49" charset="0"/>
              </a:rPr>
              <a:t> </a:t>
            </a:r>
            <a:endParaRPr lang="en-US" altLang="zh-CN" sz="1800" b="1">
              <a:solidFill>
                <a:srgbClr val="FF0000"/>
              </a:solidFill>
              <a:effectLst/>
              <a:latin typeface="Courier New" panose="02070409020205090404" pitchFamily="49" charset="0"/>
            </a:endParaRPr>
          </a:p>
        </p:txBody>
      </p:sp>
      <p:pic>
        <p:nvPicPr>
          <p:cNvPr id="7" name="图片 6"/>
          <p:cNvPicPr>
            <a:picLocks noChangeAspect="1"/>
          </p:cNvPicPr>
          <p:nvPr/>
        </p:nvPicPr>
        <p:blipFill>
          <a:blip r:embed="rId1"/>
          <a:stretch>
            <a:fillRect/>
          </a:stretch>
        </p:blipFill>
        <p:spPr>
          <a:xfrm>
            <a:off x="721200" y="4336322"/>
            <a:ext cx="10907720" cy="692440"/>
          </a:xfrm>
          <a:prstGeom prst="rect">
            <a:avLst/>
          </a:prstGeom>
        </p:spPr>
      </p:pic>
    </p:spTree>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a:t>
            </a:r>
            <a:r>
              <a:rPr lang="zh-CN" altLang="en-US">
                <a:solidFill>
                  <a:srgbClr val="FF0000"/>
                </a:solidFill>
                <a:latin typeface="Calibri" panose="020F0502020204030204"/>
                <a:ea typeface="黑体" panose="02010609060101010101" pitchFamily="49" charset="-122"/>
              </a:rPr>
              <a:t>子</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查询</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2" name="文本框 11"/>
          <p:cNvSpPr txBox="1"/>
          <p:nvPr/>
        </p:nvSpPr>
        <p:spPr>
          <a:xfrm>
            <a:off x="589316" y="4379965"/>
            <a:ext cx="11289092" cy="107632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solidFill>
              <a:effectLst/>
              <a:highlight>
                <a:srgbClr val="FFFF00"/>
              </a:highlight>
              <a:uLnTx/>
              <a:uFillTx/>
              <a:latin typeface="Alibaba PuHuiTi B"/>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连接</a:t>
            </a:r>
            <a:r>
              <a:rPr kumimoji="0" lang="en-US" altLang="zh-CN" sz="1600" b="0"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(Join)</a:t>
            </a:r>
            <a:r>
              <a:rPr kumimoji="0" lang="zh-CN" altLang="en-US" sz="1600" b="0"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查询之所以更有效率一些 ，是因为</a:t>
            </a:r>
            <a:r>
              <a:rPr kumimoji="0" lang="en-US" altLang="zh-CN" sz="1600" b="0"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MySQL</a:t>
            </a:r>
            <a:r>
              <a:rPr kumimoji="0" lang="zh-CN" altLang="en-US" sz="1600" b="0"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rPr>
              <a:t>不需要在内存中创建临时表来完成这个逻辑上需要两个步骤的查询工作。</a:t>
            </a:r>
            <a:endParaRPr kumimoji="0" lang="zh-CN" altLang="en-US" sz="1600" b="0" i="0" u="none" strike="noStrike" kern="1200" cap="none" spc="0" normalizeH="0" baseline="0" noProof="0">
              <a:ln>
                <a:noFill/>
              </a:ln>
              <a:solidFill>
                <a:srgbClr val="FF0000"/>
              </a:solidFill>
              <a:effectLst/>
              <a:highlight>
                <a:srgbClr val="FFFF00"/>
              </a:highlight>
              <a:uLnTx/>
              <a:uFillTx/>
              <a:latin typeface="Alibaba PuHuiTi B"/>
              <a:ea typeface="黑体" panose="02010609060101010101" pitchFamily="49" charset="-122"/>
              <a:cs typeface="+mn-cs"/>
            </a:endParaRPr>
          </a:p>
        </p:txBody>
      </p:sp>
      <p:sp>
        <p:nvSpPr>
          <p:cNvPr id="13" name="文本框 12"/>
          <p:cNvSpPr txBox="1"/>
          <p:nvPr/>
        </p:nvSpPr>
        <p:spPr>
          <a:xfrm>
            <a:off x="721200" y="2422229"/>
            <a:ext cx="10868758" cy="369332"/>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explain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select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from</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user</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u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user_role ur </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where</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u</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uid</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0" i="0" u="none" strike="noStrike" kern="1200" cap="none" spc="0" normalizeH="0" baseline="0" noProof="0">
                <a:ln>
                  <a:noFill/>
                </a:ln>
                <a:solidFill>
                  <a:srgbClr val="000000"/>
                </a:solidFill>
                <a:effectLst/>
                <a:uLnTx/>
                <a:uFillTx/>
                <a:latin typeface="Courier New" panose="02070409020205090404" pitchFamily="49" charset="0"/>
                <a:ea typeface="黑体" panose="02010609060101010101" pitchFamily="49" charset="-122"/>
                <a:cs typeface="+mn-cs"/>
              </a:rPr>
              <a:t> ur</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r>
              <a:rPr kumimoji="0" lang="en-US" altLang="zh-CN" sz="1800" b="1" i="0" u="none" strike="noStrike" kern="1200" cap="none" spc="0" normalizeH="0" baseline="0" noProof="0">
                <a:ln>
                  <a:noFill/>
                </a:ln>
                <a:solidFill>
                  <a:srgbClr val="0000FF"/>
                </a:solidFill>
                <a:effectLst/>
                <a:uLnTx/>
                <a:uFillTx/>
                <a:latin typeface="Courier New" panose="02070409020205090404" pitchFamily="49" charset="0"/>
                <a:ea typeface="黑体" panose="02010609060101010101" pitchFamily="49" charset="-122"/>
                <a:cs typeface="+mn-cs"/>
              </a:rPr>
              <a:t>uid</a:t>
            </a:r>
            <a:r>
              <a:rPr kumimoji="0" lang="en-US" altLang="zh-CN" sz="1800" b="1" i="0" u="none" strike="noStrike" kern="1200" cap="none" spc="0" normalizeH="0" baseline="0" noProof="0">
                <a:ln>
                  <a:noFill/>
                </a:ln>
                <a:solidFill>
                  <a:srgbClr val="000080"/>
                </a:solidFill>
                <a:effectLst/>
                <a:uLnTx/>
                <a:uFillTx/>
                <a:latin typeface="Courier New" panose="02070409020205090404" pitchFamily="49" charset="0"/>
                <a:ea typeface="黑体" panose="02010609060101010101" pitchFamily="49" charset="-122"/>
                <a:cs typeface="+mn-cs"/>
              </a:rPr>
              <a:t>;</a:t>
            </a:r>
            <a:endPar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14" name="图片 13"/>
          <p:cNvPicPr>
            <a:picLocks noChangeAspect="1"/>
          </p:cNvPicPr>
          <p:nvPr/>
        </p:nvPicPr>
        <p:blipFill>
          <a:blip r:embed="rId1"/>
          <a:stretch>
            <a:fillRect/>
          </a:stretch>
        </p:blipFill>
        <p:spPr>
          <a:xfrm>
            <a:off x="721200" y="3347662"/>
            <a:ext cx="10975736" cy="718778"/>
          </a:xfrm>
          <a:prstGeom prst="rect">
            <a:avLst/>
          </a:prstGeom>
        </p:spPr>
      </p:pic>
      <p:sp>
        <p:nvSpPr>
          <p:cNvPr id="15" name="文本框 14"/>
          <p:cNvSpPr txBox="1"/>
          <p:nvPr/>
        </p:nvSpPr>
        <p:spPr>
          <a:xfrm>
            <a:off x="589316" y="4467885"/>
            <a:ext cx="6128238" cy="369332"/>
          </a:xfrm>
          <a:prstGeom prst="rect">
            <a:avLst/>
          </a:prstGeom>
          <a:noFill/>
        </p:spPr>
        <p:txBody>
          <a:bodyPr wrap="square">
            <a:spAutoFit/>
          </a:bodyPr>
          <a:lstStyle/>
          <a:p>
            <a:r>
              <a:rPr lang="en-US" altLang="zh-CN" b="0" i="0">
                <a:solidFill>
                  <a:srgbClr val="4D4D4D"/>
                </a:solidFill>
                <a:effectLst/>
                <a:highlight>
                  <a:srgbClr val="FFFF00"/>
                </a:highlight>
                <a:latin typeface="-apple-system"/>
              </a:rPr>
              <a:t>system&gt;const&gt;eq_ref&gt;ref&gt;range&gt;index&gt;ALL</a:t>
            </a:r>
            <a:endParaRPr lang="zh-CN" altLang="en-US">
              <a:highlight>
                <a:srgbClr val="FFFF00"/>
              </a:highlight>
            </a:endParaRPr>
          </a:p>
        </p:txBody>
      </p:sp>
    </p:spTree>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0" lang="zh-CN" altLang="en-US" sz="2000" b="0" i="0" u="none" strike="noStrike" kern="1200" cap="none" spc="0" normalizeH="0" baseline="0" noProof="0">
                <a:ln>
                  <a:noFill/>
                </a:ln>
                <a:solidFill>
                  <a:srgbClr val="AD2A26"/>
                </a:solidFill>
                <a:effectLst/>
                <a:uLnTx/>
                <a:uFillTx/>
                <a:ea typeface="Alibaba PuHuiTi Medium" pitchFamily="18" charset="-122"/>
              </a:rPr>
              <a:t>的优化</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374440"/>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优化</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1" name="文本框 10"/>
          <p:cNvSpPr txBox="1"/>
          <p:nvPr/>
        </p:nvSpPr>
        <p:spPr>
          <a:xfrm>
            <a:off x="811556" y="1730260"/>
            <a:ext cx="10568883"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优化</a:t>
            </a:r>
            <a:r>
              <a:rPr kumimoji="0" lang="en-US" altLang="zh-CN"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limit</a:t>
            </a:r>
            <a:r>
              <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rPr>
              <a:t>查询</a:t>
            </a:r>
            <a:endParaRPr kumimoji="0" lang="zh-CN" altLang="en-US" sz="1800" b="0" i="0" u="none" strike="noStrike" kern="1200" cap="none" spc="0" normalizeH="0" baseline="0" noProof="0">
              <a:ln>
                <a:noFill/>
              </a:ln>
              <a:solidFill>
                <a:srgbClr val="FF0000"/>
              </a:solidFill>
              <a:effectLst/>
              <a:uLnTx/>
              <a:uFillTx/>
              <a:latin typeface="Calibri" panose="020F0502020204030204"/>
              <a:ea typeface="黑体" panose="02010609060101010101" pitchFamily="49" charset="-122"/>
              <a:cs typeface="+mn-cs"/>
            </a:endParaRPr>
          </a:p>
        </p:txBody>
      </p:sp>
      <p:sp>
        <p:nvSpPr>
          <p:cNvPr id="10" name="文本框 9"/>
          <p:cNvSpPr txBox="1"/>
          <p:nvPr/>
        </p:nvSpPr>
        <p:spPr>
          <a:xfrm>
            <a:off x="721199" y="2389142"/>
            <a:ext cx="10568883" cy="584775"/>
          </a:xfrm>
          <a:prstGeom prst="rect">
            <a:avLst/>
          </a:prstGeom>
          <a:noFill/>
        </p:spPr>
        <p:txBody>
          <a:bodyPr wrap="square">
            <a:spAutoFit/>
          </a:bodyPr>
          <a:lstStyle/>
          <a:p>
            <a:r>
              <a:rPr lang="zh-CN" altLang="en-US" sz="1600"/>
              <a:t>一般分页查询时，通过创建覆盖索引能够比较好地提高性能。一个常见又非常头疼的问题就是 limit </a:t>
            </a:r>
            <a:r>
              <a:rPr lang="en-US" altLang="zh-CN" sz="1600"/>
              <a:t>9</a:t>
            </a:r>
            <a:r>
              <a:rPr lang="zh-CN" altLang="en-US" sz="1600"/>
              <a:t>00000,10  ，此时需要MySQL排序前</a:t>
            </a:r>
            <a:r>
              <a:rPr lang="en-US" altLang="zh-CN" sz="1600"/>
              <a:t>9</a:t>
            </a:r>
            <a:r>
              <a:rPr lang="zh-CN" altLang="en-US" sz="1600"/>
              <a:t>00010 记录，仅仅返回</a:t>
            </a:r>
            <a:r>
              <a:rPr lang="en-US" altLang="zh-CN" sz="1600"/>
              <a:t>9</a:t>
            </a:r>
            <a:r>
              <a:rPr lang="zh-CN" altLang="en-US" sz="1600"/>
              <a:t>00000 - </a:t>
            </a:r>
            <a:r>
              <a:rPr lang="en-US" altLang="zh-CN" sz="1600"/>
              <a:t>9</a:t>
            </a:r>
            <a:r>
              <a:rPr lang="zh-CN" altLang="en-US" sz="1600"/>
              <a:t>00010 的记录，其他记录丢弃，查询排序的代价非常大 。</a:t>
            </a:r>
            <a:endParaRPr lang="zh-CN" altLang="en-US" sz="1600"/>
          </a:p>
        </p:txBody>
      </p:sp>
      <p:sp>
        <p:nvSpPr>
          <p:cNvPr id="16" name="文本框 15"/>
          <p:cNvSpPr txBox="1"/>
          <p:nvPr/>
        </p:nvSpPr>
        <p:spPr>
          <a:xfrm>
            <a:off x="721199" y="3170003"/>
            <a:ext cx="6128238" cy="338554"/>
          </a:xfrm>
          <a:prstGeom prst="rect">
            <a:avLst/>
          </a:prstGeom>
          <a:noFill/>
        </p:spPr>
        <p:txBody>
          <a:bodyPr wrap="square">
            <a:spAutoFit/>
          </a:bodyPr>
          <a:lstStyle/>
          <a:p>
            <a:r>
              <a:rPr lang="en-US" altLang="zh-CN" sz="1600"/>
              <a:t>1</a:t>
            </a:r>
            <a:r>
              <a:rPr lang="zh-CN" altLang="en-US" sz="1600"/>
              <a:t>、优化思路一</a:t>
            </a:r>
            <a:endParaRPr lang="zh-CN" altLang="en-US" sz="1600"/>
          </a:p>
        </p:txBody>
      </p:sp>
      <p:sp>
        <p:nvSpPr>
          <p:cNvPr id="17" name="文本框 16"/>
          <p:cNvSpPr txBox="1"/>
          <p:nvPr/>
        </p:nvSpPr>
        <p:spPr>
          <a:xfrm>
            <a:off x="721360" y="3618865"/>
            <a:ext cx="11471275" cy="1076325"/>
          </a:xfrm>
          <a:prstGeom prst="rect">
            <a:avLst/>
          </a:prstGeom>
          <a:noFill/>
        </p:spPr>
        <p:txBody>
          <a:bodyPr wrap="square">
            <a:spAutoFit/>
          </a:bodyPr>
          <a:lstStyle/>
          <a:p>
            <a:r>
              <a:rPr lang="zh-CN" altLang="en-US" sz="1600">
                <a:latin typeface="Alibaba PuHuiTi B"/>
              </a:rPr>
              <a:t>在索引上完成排序分页操作，最后根据主键关联回原表查询所需要的其他列内容。</a:t>
            </a:r>
            <a:endParaRPr lang="zh-CN" altLang="en-US" sz="1600">
              <a:latin typeface="Alibaba PuHuiTi B"/>
            </a:endParaRPr>
          </a:p>
          <a:p>
            <a:r>
              <a:rPr lang="zh-CN" altLang="en-US" sz="1600" b="1">
                <a:solidFill>
                  <a:srgbClr val="FF0000"/>
                </a:solidFill>
                <a:latin typeface="Alibaba PuHuiTi B"/>
              </a:rPr>
              <a:t>第一步：</a:t>
            </a:r>
            <a:r>
              <a:rPr lang="en-US" altLang="zh-CN" sz="1600" b="1">
                <a:solidFill>
                  <a:srgbClr val="FF0000"/>
                </a:solidFill>
                <a:latin typeface="Alibaba PuHuiTi B"/>
              </a:rPr>
              <a:t>select id from ttb_user order by id limit 90000,10  </a:t>
            </a:r>
            <a:r>
              <a:rPr lang="zh-CN" altLang="en-US" sz="1600" b="1">
                <a:solidFill>
                  <a:srgbClr val="FF0000"/>
                </a:solidFill>
                <a:latin typeface="Alibaba PuHuiTi B"/>
              </a:rPr>
              <a:t>根据索引排序</a:t>
            </a:r>
            <a:endParaRPr lang="zh-CN" altLang="en-US" sz="1600" b="1">
              <a:solidFill>
                <a:srgbClr val="FF0000"/>
              </a:solidFill>
              <a:latin typeface="Alibaba PuHuiTi B"/>
            </a:endParaRPr>
          </a:p>
          <a:p>
            <a:r>
              <a:rPr lang="zh-CN" altLang="en-US" sz="1600" b="1">
                <a:solidFill>
                  <a:srgbClr val="FF0000"/>
                </a:solidFill>
                <a:latin typeface="Alibaba PuHuiTi B"/>
              </a:rPr>
              <a:t>第二步：根据两个表的主键字段做关联</a:t>
            </a:r>
            <a:r>
              <a:rPr lang="en-US" altLang="zh-CN" sz="1600" b="1">
                <a:solidFill>
                  <a:srgbClr val="FF0000"/>
                </a:solidFill>
                <a:latin typeface="Alibaba PuHuiTi B"/>
              </a:rPr>
              <a:t> select * from tb_user a,(</a:t>
            </a:r>
            <a:r>
              <a:rPr lang="en-US" altLang="zh-CN" sz="1600" b="1">
                <a:solidFill>
                  <a:srgbClr val="FF0000"/>
                </a:solidFill>
                <a:latin typeface="Alibaba PuHuiTi B"/>
                <a:sym typeface="+mn-ea"/>
              </a:rPr>
              <a:t>select id from ttb_user order by id limit 90000,10</a:t>
            </a:r>
            <a:r>
              <a:rPr lang="en-US" altLang="zh-CN" sz="1600" b="1">
                <a:solidFill>
                  <a:srgbClr val="FF0000"/>
                </a:solidFill>
                <a:latin typeface="Alibaba PuHuiTi B"/>
              </a:rPr>
              <a:t>) where a.id =b.id</a:t>
            </a:r>
            <a:endParaRPr lang="en-US" altLang="zh-CN" sz="1600" b="1">
              <a:solidFill>
                <a:srgbClr val="FF0000"/>
              </a:solidFill>
              <a:latin typeface="Alibaba PuHuiTi B"/>
            </a:endParaRPr>
          </a:p>
        </p:txBody>
      </p:sp>
      <p:sp>
        <p:nvSpPr>
          <p:cNvPr id="18" name="文本框 17"/>
          <p:cNvSpPr txBox="1"/>
          <p:nvPr/>
        </p:nvSpPr>
        <p:spPr>
          <a:xfrm>
            <a:off x="811556" y="4695499"/>
            <a:ext cx="6128238" cy="338554"/>
          </a:xfrm>
          <a:prstGeom prst="rect">
            <a:avLst/>
          </a:prstGeom>
          <a:noFill/>
        </p:spPr>
        <p:txBody>
          <a:bodyPr wrap="square">
            <a:spAutoFit/>
          </a:bodyPr>
          <a:lstStyle/>
          <a:p>
            <a:r>
              <a:rPr lang="en-US" altLang="zh-CN" sz="1600"/>
              <a:t>2</a:t>
            </a:r>
            <a:r>
              <a:rPr lang="zh-CN" altLang="en-US" sz="1600"/>
              <a:t>、优化思路二</a:t>
            </a:r>
            <a:endParaRPr lang="zh-CN" altLang="en-US" sz="1600"/>
          </a:p>
        </p:txBody>
      </p:sp>
      <p:sp>
        <p:nvSpPr>
          <p:cNvPr id="19" name="文本框 18"/>
          <p:cNvSpPr txBox="1"/>
          <p:nvPr/>
        </p:nvSpPr>
        <p:spPr>
          <a:xfrm>
            <a:off x="811369" y="5155865"/>
            <a:ext cx="10325183" cy="645160"/>
          </a:xfrm>
          <a:prstGeom prst="rect">
            <a:avLst/>
          </a:prstGeom>
          <a:noFill/>
        </p:spPr>
        <p:txBody>
          <a:bodyPr wrap="square">
            <a:spAutoFit/>
          </a:bodyPr>
          <a:lstStyle/>
          <a:p>
            <a:r>
              <a:rPr lang="zh-CN" altLang="en-US" sz="1600">
                <a:latin typeface="Alibaba PuHuiTi B"/>
              </a:rPr>
              <a:t>该方案适用于主键自增的表，可以把Limit 查询转换成某个位置的查询 </a:t>
            </a:r>
            <a:r>
              <a:rPr lang="zh-CN" altLang="en-US"/>
              <a:t>。</a:t>
            </a:r>
            <a:endParaRPr lang="zh-CN" altLang="en-US"/>
          </a:p>
          <a:p>
            <a:r>
              <a:rPr lang="en-US" altLang="zh-CN" b="1">
                <a:solidFill>
                  <a:srgbClr val="FF0000"/>
                </a:solidFill>
              </a:rPr>
              <a:t>select * from tb_user where id &gt; 900000 limit 10</a:t>
            </a:r>
            <a:r>
              <a:rPr lang="zh-CN" altLang="en-US" b="1">
                <a:solidFill>
                  <a:srgbClr val="FF0000"/>
                </a:solidFill>
              </a:rPr>
              <a:t>；查询的字段是主键</a:t>
            </a:r>
            <a:r>
              <a:rPr lang="en-US" altLang="zh-CN" b="1">
                <a:solidFill>
                  <a:srgbClr val="FF0000"/>
                </a:solidFill>
              </a:rPr>
              <a:t> </a:t>
            </a:r>
            <a:r>
              <a:rPr lang="zh-CN" altLang="en-US" b="1">
                <a:solidFill>
                  <a:srgbClr val="FF0000"/>
                </a:solidFill>
              </a:rPr>
              <a:t>利用索引做加速</a:t>
            </a:r>
            <a:endParaRPr lang="zh-CN" altLang="en-US" b="1">
              <a:solidFill>
                <a:srgbClr val="FF0000"/>
              </a:solidFill>
            </a:endParaRPr>
          </a:p>
        </p:txBody>
      </p:sp>
    </p:spTree>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a:t>
            </a:r>
            <a:r>
              <a:rPr kumimoji="1" lang="en-US" altLang="zh-CN"/>
              <a:t>JDBC</a:t>
            </a:r>
            <a:r>
              <a:rPr kumimoji="1" lang="zh-CN" altLang="en-US"/>
              <a:t>操作</a:t>
            </a:r>
            <a:endParaRPr kumimoji="1" lang="zh-CN" altLang="en-US" dirty="0"/>
          </a:p>
        </p:txBody>
      </p:sp>
    </p:spTree>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a:t>MySQL</a:t>
            </a:r>
            <a:r>
              <a:rPr kumimoji="1" lang="zh-CN" altLang="en-US"/>
              <a:t>的</a:t>
            </a:r>
            <a:r>
              <a:rPr kumimoji="1" lang="en-US" altLang="zh-CN"/>
              <a:t>JDBC</a:t>
            </a:r>
            <a:r>
              <a:rPr kumimoji="1" lang="zh-CN" altLang="en-US"/>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JDBC</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概述</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867425" y="1769559"/>
            <a:ext cx="9797644" cy="1323439"/>
          </a:xfrm>
          <a:prstGeom prst="rect">
            <a:avLst/>
          </a:prstGeom>
          <a:noFill/>
        </p:spPr>
        <p:txBody>
          <a:bodyPr wrap="square">
            <a:spAutoFit/>
          </a:bodyPr>
          <a:lstStyle/>
          <a:p>
            <a:pPr indent="266700" algn="just"/>
            <a:r>
              <a:rPr lang="en-US" altLang="zh-CN" sz="1600" kern="100">
                <a:effectLst/>
                <a:latin typeface="Alibaba PuHuiTi B"/>
                <a:ea typeface="宋体" panose="02010600030101010101" pitchFamily="2" charset="-122"/>
                <a:cs typeface="Times New Roman" panose="02020603050405020304" pitchFamily="18" charset="0"/>
              </a:rPr>
              <a:t>JDBC</a:t>
            </a:r>
            <a:r>
              <a:rPr lang="zh-CN" altLang="zh-CN" sz="1600" kern="100">
                <a:effectLst/>
                <a:latin typeface="Alibaba PuHuiTi B"/>
                <a:ea typeface="宋体" panose="02010600030101010101" pitchFamily="2" charset="-122"/>
                <a:cs typeface="Times New Roman" panose="02020603050405020304" pitchFamily="18" charset="0"/>
              </a:rPr>
              <a:t>（</a:t>
            </a:r>
            <a:r>
              <a:rPr lang="en-US" altLang="zh-CN" sz="1600" kern="100">
                <a:effectLst/>
                <a:latin typeface="Alibaba PuHuiTi B"/>
                <a:ea typeface="宋体" panose="02010600030101010101" pitchFamily="2" charset="-122"/>
                <a:cs typeface="Times New Roman" panose="02020603050405020304" pitchFamily="18" charset="0"/>
              </a:rPr>
              <a:t>Java DataBase Connectivity,java</a:t>
            </a:r>
            <a:r>
              <a:rPr lang="zh-CN" altLang="zh-CN" sz="1600" kern="100">
                <a:effectLst/>
                <a:latin typeface="Alibaba PuHuiTi B"/>
                <a:ea typeface="宋体" panose="02010600030101010101" pitchFamily="2" charset="-122"/>
                <a:cs typeface="Times New Roman" panose="02020603050405020304" pitchFamily="18" charset="0"/>
              </a:rPr>
              <a:t>数据库连接）是一种用于执行</a:t>
            </a:r>
            <a:r>
              <a:rPr lang="en-US" altLang="zh-CN" sz="1600" kern="100">
                <a:effectLst/>
                <a:latin typeface="Alibaba PuHuiTi B"/>
                <a:ea typeface="宋体" panose="02010600030101010101" pitchFamily="2" charset="-122"/>
                <a:cs typeface="Times New Roman" panose="02020603050405020304" pitchFamily="18" charset="0"/>
              </a:rPr>
              <a:t>SQL</a:t>
            </a:r>
            <a:r>
              <a:rPr lang="zh-CN" altLang="zh-CN" sz="1600" kern="100">
                <a:effectLst/>
                <a:latin typeface="Alibaba PuHuiTi B"/>
                <a:ea typeface="宋体" panose="02010600030101010101" pitchFamily="2" charset="-122"/>
                <a:cs typeface="Times New Roman" panose="02020603050405020304" pitchFamily="18" charset="0"/>
              </a:rPr>
              <a:t>语句的</a:t>
            </a:r>
            <a:r>
              <a:rPr lang="en-US" altLang="zh-CN" sz="1600" kern="100">
                <a:effectLst/>
                <a:latin typeface="Alibaba PuHuiTi B"/>
                <a:ea typeface="宋体" panose="02010600030101010101" pitchFamily="2" charset="-122"/>
                <a:cs typeface="Times New Roman" panose="02020603050405020304" pitchFamily="18" charset="0"/>
              </a:rPr>
              <a:t>Java API</a:t>
            </a:r>
            <a:r>
              <a:rPr lang="zh-CN" altLang="zh-CN" sz="1600" kern="100">
                <a:effectLst/>
                <a:latin typeface="Alibaba PuHuiTi B"/>
                <a:ea typeface="宋体" panose="02010600030101010101" pitchFamily="2" charset="-122"/>
                <a:cs typeface="Times New Roman" panose="02020603050405020304" pitchFamily="18" charset="0"/>
              </a:rPr>
              <a:t>。</a:t>
            </a:r>
            <a:r>
              <a:rPr lang="en-US" altLang="zh-CN" sz="1600" kern="100">
                <a:solidFill>
                  <a:srgbClr val="FF0000"/>
                </a:solidFill>
                <a:effectLst/>
                <a:latin typeface="Alibaba PuHuiTi B"/>
                <a:ea typeface="宋体" panose="02010600030101010101" pitchFamily="2" charset="-122"/>
                <a:cs typeface="Times New Roman" panose="02020603050405020304" pitchFamily="18" charset="0"/>
              </a:rPr>
              <a:t>JDBC</a:t>
            </a:r>
            <a:r>
              <a:rPr lang="zh-CN" altLang="zh-CN" sz="1600" kern="100">
                <a:solidFill>
                  <a:srgbClr val="FF0000"/>
                </a:solidFill>
                <a:effectLst/>
                <a:latin typeface="Alibaba PuHuiTi B"/>
                <a:ea typeface="宋体" panose="02010600030101010101" pitchFamily="2" charset="-122"/>
                <a:cs typeface="Times New Roman" panose="02020603050405020304" pitchFamily="18" charset="0"/>
              </a:rPr>
              <a:t>是</a:t>
            </a:r>
            <a:r>
              <a:rPr lang="en-US" altLang="zh-CN" sz="1600" kern="100">
                <a:solidFill>
                  <a:srgbClr val="FF0000"/>
                </a:solidFill>
                <a:effectLst/>
                <a:latin typeface="Alibaba PuHuiTi B"/>
                <a:ea typeface="宋体" panose="02010600030101010101" pitchFamily="2" charset="-122"/>
                <a:cs typeface="Times New Roman" panose="02020603050405020304" pitchFamily="18" charset="0"/>
              </a:rPr>
              <a:t>Java</a:t>
            </a:r>
            <a:r>
              <a:rPr lang="zh-CN" altLang="zh-CN" sz="1600" kern="100">
                <a:solidFill>
                  <a:srgbClr val="FF0000"/>
                </a:solidFill>
                <a:effectLst/>
                <a:latin typeface="Alibaba PuHuiTi B"/>
                <a:ea typeface="宋体" panose="02010600030101010101" pitchFamily="2" charset="-122"/>
                <a:cs typeface="Times New Roman" panose="02020603050405020304" pitchFamily="18" charset="0"/>
              </a:rPr>
              <a:t>访问数据库的标准规范</a:t>
            </a:r>
            <a:r>
              <a:rPr lang="zh-CN" altLang="zh-CN" sz="1600" kern="100">
                <a:effectLst/>
                <a:latin typeface="Alibaba PuHuiTi B"/>
                <a:ea typeface="宋体" panose="02010600030101010101" pitchFamily="2" charset="-122"/>
                <a:cs typeface="Times New Roman" panose="02020603050405020304" pitchFamily="18" charset="0"/>
              </a:rPr>
              <a:t>，可以为不同的关系型数据库提供统一访问，</a:t>
            </a:r>
            <a:r>
              <a:rPr lang="zh-CN" altLang="zh-CN" sz="1600" kern="100">
                <a:solidFill>
                  <a:srgbClr val="FF0000"/>
                </a:solidFill>
                <a:effectLst/>
                <a:latin typeface="Alibaba PuHuiTi B"/>
                <a:ea typeface="宋体" panose="02010600030101010101" pitchFamily="2" charset="-122"/>
                <a:cs typeface="Times New Roman" panose="02020603050405020304" pitchFamily="18" charset="0"/>
              </a:rPr>
              <a:t>它由一组用</a:t>
            </a:r>
            <a:r>
              <a:rPr lang="en-US" altLang="zh-CN" sz="1600" kern="100">
                <a:solidFill>
                  <a:srgbClr val="FF0000"/>
                </a:solidFill>
                <a:effectLst/>
                <a:latin typeface="Alibaba PuHuiTi B"/>
                <a:ea typeface="宋体" panose="02010600030101010101" pitchFamily="2" charset="-122"/>
                <a:cs typeface="Times New Roman" panose="02020603050405020304" pitchFamily="18" charset="0"/>
              </a:rPr>
              <a:t>Java</a:t>
            </a:r>
            <a:r>
              <a:rPr lang="zh-CN" altLang="zh-CN" sz="1600" kern="100">
                <a:solidFill>
                  <a:srgbClr val="FF0000"/>
                </a:solidFill>
                <a:effectLst/>
                <a:latin typeface="Alibaba PuHuiTi B"/>
                <a:ea typeface="宋体" panose="02010600030101010101" pitchFamily="2" charset="-122"/>
                <a:cs typeface="Times New Roman" panose="02020603050405020304" pitchFamily="18" charset="0"/>
              </a:rPr>
              <a:t>语言编写的接口和类组成。</a:t>
            </a:r>
            <a:endParaRPr lang="zh-CN" altLang="zh-CN" sz="1600" kern="100">
              <a:effectLst/>
              <a:latin typeface="Alibaba PuHuiTi B"/>
              <a:ea typeface="宋体" panose="02010600030101010101" pitchFamily="2" charset="-122"/>
              <a:cs typeface="Times New Roman" panose="02020603050405020304" pitchFamily="18" charset="0"/>
            </a:endParaRPr>
          </a:p>
          <a:p>
            <a:pPr indent="266700" algn="just"/>
            <a:endParaRPr lang="zh-CN" altLang="zh-CN" sz="1600" kern="100">
              <a:effectLst/>
              <a:latin typeface="Alibaba PuHuiTi B"/>
              <a:ea typeface="宋体" panose="02010600030101010101" pitchFamily="2" charset="-122"/>
              <a:cs typeface="Times New Roman" panose="02020603050405020304" pitchFamily="18" charset="0"/>
            </a:endParaRPr>
          </a:p>
          <a:p>
            <a:pPr indent="266700" algn="just"/>
            <a:r>
              <a:rPr lang="en-US" altLang="zh-CN" sz="1600" kern="100">
                <a:effectLst/>
                <a:latin typeface="Alibaba PuHuiTi B"/>
                <a:ea typeface="宋体" panose="02010600030101010101" pitchFamily="2" charset="-122"/>
                <a:cs typeface="Times New Roman" panose="02020603050405020304" pitchFamily="18" charset="0"/>
              </a:rPr>
              <a:t>JDBC</a:t>
            </a:r>
            <a:r>
              <a:rPr lang="zh-CN" altLang="zh-CN" sz="1600" kern="100">
                <a:effectLst/>
                <a:latin typeface="Alibaba PuHuiTi B"/>
                <a:ea typeface="宋体" panose="02010600030101010101" pitchFamily="2" charset="-122"/>
                <a:cs typeface="Times New Roman" panose="02020603050405020304" pitchFamily="18" charset="0"/>
              </a:rPr>
              <a:t>需要连接驱动，驱动是两个设备要进行通信，满足一定通信数据格式，数据格式由设备提供商规定，设备提供商为设备提供驱动软件，通过软件可以与该设备进行通信。</a:t>
            </a:r>
            <a:endParaRPr lang="zh-CN" altLang="zh-CN" sz="1600" kern="100">
              <a:effectLst/>
              <a:latin typeface="Alibaba PuHuiTi B"/>
              <a:ea typeface="宋体" panose="02010600030101010101" pitchFamily="2" charset="-122"/>
              <a:cs typeface="Times New Roman" panose="02020603050405020304" pitchFamily="18" charset="0"/>
            </a:endParaRPr>
          </a:p>
        </p:txBody>
      </p:sp>
      <p:pic>
        <p:nvPicPr>
          <p:cNvPr id="7" name="图片 6"/>
          <p:cNvPicPr>
            <a:picLocks noChangeAspect="1"/>
          </p:cNvPicPr>
          <p:nvPr/>
        </p:nvPicPr>
        <p:blipFill>
          <a:blip r:embed="rId1"/>
          <a:stretch>
            <a:fillRect/>
          </a:stretch>
        </p:blipFill>
        <p:spPr>
          <a:xfrm>
            <a:off x="3323491" y="3429000"/>
            <a:ext cx="3892327" cy="2966254"/>
          </a:xfrm>
          <a:prstGeom prst="rect">
            <a:avLst/>
          </a:prstGeom>
        </p:spPr>
      </p:pic>
      <p:sp>
        <p:nvSpPr>
          <p:cNvPr id="2" name="文本框 1"/>
          <p:cNvSpPr txBox="1"/>
          <p:nvPr/>
        </p:nvSpPr>
        <p:spPr>
          <a:xfrm>
            <a:off x="6908165" y="5043170"/>
            <a:ext cx="5057775" cy="337185"/>
          </a:xfrm>
          <a:prstGeom prst="rect">
            <a:avLst/>
          </a:prstGeom>
          <a:noFill/>
        </p:spPr>
        <p:txBody>
          <a:bodyPr wrap="none">
            <a:spAutoFit/>
          </a:bodyPr>
          <a:p>
            <a:pPr fontAlgn="auto">
              <a:spcBef>
                <a:spcPts val="0"/>
              </a:spcBef>
              <a:spcAft>
                <a:spcPts val="0"/>
              </a:spcAft>
            </a:pPr>
            <a:r>
              <a:rPr lang="zh-CN" altLang="en-US" sz="1600" b="1" dirty="0">
                <a:solidFill>
                  <a:srgbClr val="FF0000"/>
                </a:solidFill>
                <a:latin typeface="+mn-lt"/>
                <a:ea typeface="+mn-ea"/>
              </a:rPr>
              <a:t>也就是不同的厂商</a:t>
            </a:r>
            <a:r>
              <a:rPr lang="en-US" altLang="zh-CN" sz="1600" b="1" dirty="0">
                <a:solidFill>
                  <a:srgbClr val="FF0000"/>
                </a:solidFill>
                <a:latin typeface="+mn-lt"/>
                <a:ea typeface="+mn-ea"/>
              </a:rPr>
              <a:t> </a:t>
            </a:r>
            <a:r>
              <a:rPr lang="zh-CN" altLang="en-US" sz="1600" b="1" dirty="0">
                <a:solidFill>
                  <a:srgbClr val="FF0000"/>
                </a:solidFill>
                <a:latin typeface="+mn-lt"/>
                <a:ea typeface="+mn-ea"/>
              </a:rPr>
              <a:t>会根据同一个</a:t>
            </a:r>
            <a:r>
              <a:rPr lang="en-US" altLang="zh-CN" sz="1600" b="1" dirty="0">
                <a:solidFill>
                  <a:srgbClr val="FF0000"/>
                </a:solidFill>
                <a:latin typeface="+mn-lt"/>
                <a:ea typeface="+mn-ea"/>
              </a:rPr>
              <a:t>API </a:t>
            </a:r>
            <a:r>
              <a:rPr lang="zh-CN" altLang="en-US" sz="1600" b="1" dirty="0">
                <a:solidFill>
                  <a:srgbClr val="FF0000"/>
                </a:solidFill>
                <a:latin typeface="+mn-lt"/>
                <a:ea typeface="+mn-ea"/>
              </a:rPr>
              <a:t>做不同的方法实现</a:t>
            </a:r>
            <a:endParaRPr lang="zh-CN" altLang="en-US" sz="1600" b="1" dirty="0">
              <a:solidFill>
                <a:srgbClr val="FF0000"/>
              </a:solidFill>
              <a:latin typeface="+mn-lt"/>
              <a:ea typeface="+mn-ea"/>
            </a:endParaRPr>
          </a:p>
        </p:txBody>
      </p:sp>
    </p:spTree>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a:t>
            </a:r>
            <a:r>
              <a:rPr kumimoji="1" lang="en-US" altLang="zh-CN" sz="2000" b="0" i="0" u="none" strike="noStrike" kern="1200" cap="none" spc="0" normalizeH="0" baseline="0" noProof="0">
                <a:ln>
                  <a:noFill/>
                </a:ln>
                <a:solidFill>
                  <a:srgbClr val="AD2A26"/>
                </a:solidFill>
                <a:effectLst/>
                <a:uLnTx/>
                <a:uFillTx/>
                <a:ea typeface="Alibaba PuHuiTi Medium" pitchFamily="18" charset="-122"/>
              </a:rPr>
              <a:t>JDBC</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JDBC</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入门案例</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955348" y="1628294"/>
            <a:ext cx="9797644" cy="1323439"/>
          </a:xfrm>
          <a:prstGeom prst="rect">
            <a:avLst/>
          </a:prstGeom>
          <a:noFill/>
        </p:spPr>
        <p:txBody>
          <a:bodyPr wrap="square">
            <a:spAutoFit/>
          </a:bodyPr>
          <a:lstStyle/>
          <a:p>
            <a:pPr marL="285750" indent="-285750" algn="just">
              <a:buFont typeface="Wingdings" panose="05000000000000000000" pitchFamily="2" charset="2"/>
              <a:buChar char="Ø"/>
            </a:pPr>
            <a:r>
              <a:rPr lang="en-US" altLang="zh-CN" sz="1600" b="1" kern="100">
                <a:solidFill>
                  <a:srgbClr val="FF0000"/>
                </a:solidFill>
                <a:effectLst/>
                <a:latin typeface="Calibri" panose="020F0502020204030204" pitchFamily="34" charset="0"/>
                <a:ea typeface="宋体" panose="02010600030101010101" pitchFamily="2" charset="-122"/>
                <a:cs typeface="Times New Roman" panose="02020603050405020304" pitchFamily="18" charset="0"/>
              </a:rPr>
              <a:t>JDBC</a:t>
            </a:r>
            <a:r>
              <a:rPr lang="zh-CN" altLang="en-US" sz="1600" b="1" kern="100">
                <a:solidFill>
                  <a:srgbClr val="FF0000"/>
                </a:solidFill>
                <a:effectLst/>
                <a:latin typeface="Calibri" panose="020F0502020204030204" pitchFamily="34" charset="0"/>
                <a:ea typeface="宋体" panose="02010600030101010101" pitchFamily="2" charset="-122"/>
                <a:cs typeface="Times New Roman" panose="02020603050405020304" pitchFamily="18" charset="0"/>
              </a:rPr>
              <a:t>核心类和接口 </a:t>
            </a:r>
            <a:endParaRPr lang="en-US" altLang="zh-CN" sz="1600" b="1" kern="100">
              <a:solidFill>
                <a:srgbClr val="FF0000"/>
              </a:solidFill>
              <a:effectLst/>
              <a:latin typeface="Calibri" panose="020F0502020204030204" pitchFamily="34" charset="0"/>
              <a:ea typeface="宋体" panose="02010600030101010101" pitchFamily="2" charset="-122"/>
              <a:cs typeface="Times New Roman" panose="02020603050405020304" pitchFamily="18" charset="0"/>
            </a:endParaRPr>
          </a:p>
          <a:p>
            <a:pPr algn="just"/>
            <a:r>
              <a:rPr lang="en-US" altLang="zh-CN" sz="1600" kern="100">
                <a:solidFill>
                  <a:srgbClr val="FF0000"/>
                </a:solidFill>
                <a:latin typeface="Calibri" panose="020F0502020204030204" pitchFamily="34" charset="0"/>
                <a:ea typeface="宋体" panose="02010600030101010101" pitchFamily="2" charset="-122"/>
                <a:cs typeface="Times New Roman" panose="02020603050405020304" pitchFamily="18" charset="0"/>
              </a:rPr>
              <a:t>      </a:t>
            </a:r>
            <a:r>
              <a:rPr lang="en-US" altLang="zh-CN" sz="1600" kern="100">
                <a:effectLst/>
                <a:latin typeface="Calibri" panose="020F0502020204030204" pitchFamily="34" charset="0"/>
                <a:ea typeface="宋体" panose="02010600030101010101" pitchFamily="2" charset="-122"/>
                <a:cs typeface="Times New Roman" panose="02020603050405020304" pitchFamily="18" charset="0"/>
              </a:rPr>
              <a:t>DriverManager:</a:t>
            </a:r>
            <a:r>
              <a:rPr lang="zh-CN" altLang="zh-CN" sz="1600" kern="100">
                <a:effectLst/>
                <a:latin typeface="Calibri" panose="020F0502020204030204" pitchFamily="34" charset="0"/>
                <a:ea typeface="宋体" panose="02010600030101010101" pitchFamily="2" charset="-122"/>
                <a:cs typeface="Times New Roman" panose="02020603050405020304" pitchFamily="18" charset="0"/>
              </a:rPr>
              <a:t>用于注册驱动</a:t>
            </a:r>
            <a:endParaRPr lang="zh-CN" altLang="zh-CN" sz="1600" kern="100">
              <a:effectLst/>
              <a:latin typeface="Calibri" panose="020F0502020204030204" pitchFamily="34" charset="0"/>
              <a:ea typeface="宋体" panose="02010600030101010101" pitchFamily="2" charset="-122"/>
              <a:cs typeface="Times New Roman" panose="02020603050405020304" pitchFamily="18" charset="0"/>
            </a:endParaRPr>
          </a:p>
          <a:p>
            <a:pPr indent="266700" algn="just"/>
            <a:r>
              <a:rPr lang="en-US" altLang="zh-CN" sz="1600" kern="100">
                <a:effectLst/>
                <a:latin typeface="Calibri" panose="020F0502020204030204" pitchFamily="34" charset="0"/>
                <a:ea typeface="宋体" panose="02010600030101010101" pitchFamily="2" charset="-122"/>
                <a:cs typeface="Times New Roman" panose="02020603050405020304" pitchFamily="18" charset="0"/>
              </a:rPr>
              <a:t>Connection: </a:t>
            </a:r>
            <a:r>
              <a:rPr lang="zh-CN" altLang="zh-CN" sz="1600" kern="100">
                <a:effectLst/>
                <a:latin typeface="Calibri" panose="020F0502020204030204" pitchFamily="34" charset="0"/>
                <a:ea typeface="宋体" panose="02010600030101010101" pitchFamily="2" charset="-122"/>
                <a:cs typeface="Times New Roman" panose="02020603050405020304" pitchFamily="18" charset="0"/>
              </a:rPr>
              <a:t>表示与数据库创建的连接</a:t>
            </a:r>
            <a:endParaRPr lang="zh-CN" altLang="zh-CN" sz="1600" kern="100">
              <a:effectLst/>
              <a:latin typeface="Calibri" panose="020F0502020204030204" pitchFamily="34" charset="0"/>
              <a:ea typeface="宋体" panose="02010600030101010101" pitchFamily="2" charset="-122"/>
              <a:cs typeface="Times New Roman" panose="02020603050405020304" pitchFamily="18" charset="0"/>
            </a:endParaRPr>
          </a:p>
          <a:p>
            <a:pPr indent="266700" algn="just"/>
            <a:r>
              <a:rPr lang="en-US" altLang="zh-CN" sz="1600" kern="100">
                <a:effectLst/>
                <a:latin typeface="Calibri" panose="020F0502020204030204" pitchFamily="34" charset="0"/>
                <a:ea typeface="宋体" panose="02010600030101010101" pitchFamily="2" charset="-122"/>
                <a:cs typeface="Times New Roman" panose="02020603050405020304" pitchFamily="18" charset="0"/>
              </a:rPr>
              <a:t>Statement/PrepareStatement: </a:t>
            </a:r>
            <a:r>
              <a:rPr lang="zh-CN" altLang="zh-CN" sz="1600" kern="100">
                <a:effectLst/>
                <a:latin typeface="Calibri" panose="020F0502020204030204" pitchFamily="34" charset="0"/>
                <a:ea typeface="宋体" panose="02010600030101010101" pitchFamily="2" charset="-122"/>
                <a:cs typeface="Times New Roman" panose="02020603050405020304" pitchFamily="18" charset="0"/>
              </a:rPr>
              <a:t>操作数据库</a:t>
            </a:r>
            <a:r>
              <a:rPr lang="en-US" altLang="zh-CN" sz="1600" kern="100">
                <a:effectLst/>
                <a:latin typeface="Calibri" panose="020F0502020204030204" pitchFamily="34" charset="0"/>
                <a:ea typeface="宋体" panose="02010600030101010101" pitchFamily="2" charset="-122"/>
                <a:cs typeface="Times New Roman" panose="02020603050405020304" pitchFamily="18" charset="0"/>
              </a:rPr>
              <a:t>sql</a:t>
            </a:r>
            <a:r>
              <a:rPr lang="zh-CN" altLang="zh-CN" sz="1600" kern="100">
                <a:effectLst/>
                <a:latin typeface="Calibri" panose="020F0502020204030204" pitchFamily="34" charset="0"/>
                <a:ea typeface="宋体" panose="02010600030101010101" pitchFamily="2" charset="-122"/>
                <a:cs typeface="Times New Roman" panose="02020603050405020304" pitchFamily="18" charset="0"/>
              </a:rPr>
              <a:t>语句的对象</a:t>
            </a:r>
            <a:endParaRPr lang="zh-CN" altLang="zh-CN" sz="1600" kern="100">
              <a:effectLst/>
              <a:latin typeface="Calibri" panose="020F0502020204030204" pitchFamily="34" charset="0"/>
              <a:ea typeface="宋体" panose="02010600030101010101" pitchFamily="2" charset="-122"/>
              <a:cs typeface="Times New Roman" panose="02020603050405020304" pitchFamily="18" charset="0"/>
            </a:endParaRPr>
          </a:p>
          <a:p>
            <a:pPr indent="266700" algn="just"/>
            <a:r>
              <a:rPr lang="en-US" altLang="zh-CN" sz="1600" kern="100">
                <a:effectLst/>
                <a:latin typeface="Calibri" panose="020F0502020204030204" pitchFamily="34" charset="0"/>
                <a:ea typeface="宋体" panose="02010600030101010101" pitchFamily="2" charset="-122"/>
                <a:cs typeface="Times New Roman" panose="02020603050405020304" pitchFamily="18" charset="0"/>
              </a:rPr>
              <a:t>ResultSet: </a:t>
            </a:r>
            <a:r>
              <a:rPr lang="zh-CN" altLang="zh-CN" sz="1600" kern="100">
                <a:effectLst/>
                <a:latin typeface="Calibri" panose="020F0502020204030204" pitchFamily="34" charset="0"/>
                <a:ea typeface="宋体" panose="02010600030101010101" pitchFamily="2" charset="-122"/>
                <a:cs typeface="Times New Roman" panose="02020603050405020304" pitchFamily="18" charset="0"/>
              </a:rPr>
              <a:t>结果集或一张虚拟表</a:t>
            </a:r>
            <a:endParaRPr lang="zh-CN" altLang="zh-CN" sz="1600" kern="100">
              <a:effectLst/>
              <a:latin typeface="Calibri" panose="020F0502020204030204" pitchFamily="34" charset="0"/>
              <a:ea typeface="宋体" panose="02010600030101010101" pitchFamily="2" charset="-122"/>
              <a:cs typeface="Times New Roman" panose="02020603050405020304" pitchFamily="18" charset="0"/>
            </a:endParaRPr>
          </a:p>
        </p:txBody>
      </p:sp>
      <p:pic>
        <p:nvPicPr>
          <p:cNvPr id="3" name="图片 2"/>
          <p:cNvPicPr>
            <a:picLocks noChangeAspect="1"/>
          </p:cNvPicPr>
          <p:nvPr/>
        </p:nvPicPr>
        <p:blipFill>
          <a:blip r:embed="rId1"/>
          <a:stretch>
            <a:fillRect/>
          </a:stretch>
        </p:blipFill>
        <p:spPr>
          <a:xfrm>
            <a:off x="1171079" y="3461761"/>
            <a:ext cx="7871262" cy="3006849"/>
          </a:xfrm>
          <a:prstGeom prst="rect">
            <a:avLst/>
          </a:prstGeom>
        </p:spPr>
      </p:pic>
      <p:sp>
        <p:nvSpPr>
          <p:cNvPr id="9" name="文本框 8"/>
          <p:cNvSpPr txBox="1"/>
          <p:nvPr/>
        </p:nvSpPr>
        <p:spPr>
          <a:xfrm>
            <a:off x="955348" y="3123207"/>
            <a:ext cx="6128238" cy="338554"/>
          </a:xfrm>
          <a:prstGeom prst="rect">
            <a:avLst/>
          </a:prstGeom>
          <a:noFill/>
        </p:spPr>
        <p:txBody>
          <a:bodyPr wrap="square">
            <a:spAutoFit/>
          </a:bodyPr>
          <a:lstStyle/>
          <a:p>
            <a:pPr marL="285750" indent="-285750" algn="just">
              <a:buFont typeface="Wingdings" panose="05000000000000000000" pitchFamily="2" charset="2"/>
              <a:buChar char="Ø"/>
            </a:pPr>
            <a:r>
              <a:rPr lang="zh-CN" altLang="en-US" sz="1600" b="1" kern="100">
                <a:solidFill>
                  <a:srgbClr val="FF0000"/>
                </a:solidFill>
                <a:latin typeface="Calibri" panose="020F0502020204030204" pitchFamily="34" charset="0"/>
                <a:ea typeface="宋体" panose="02010600030101010101" pitchFamily="2" charset="-122"/>
                <a:cs typeface="Times New Roman" panose="02020603050405020304" pitchFamily="18" charset="0"/>
              </a:rPr>
              <a:t>执行流程</a:t>
            </a:r>
            <a:endParaRPr lang="en-US" altLang="zh-CN" sz="1600" b="1" kern="100">
              <a:solidFill>
                <a:srgbClr val="FF0000"/>
              </a:solidFill>
              <a:latin typeface="Calibri" panose="020F0502020204030204" pitchFamily="34" charset="0"/>
              <a:ea typeface="宋体" panose="02010600030101010101" pitchFamily="2" charset="-122"/>
              <a:cs typeface="Times New Roman" panose="02020603050405020304" pitchFamily="18" charset="0"/>
            </a:endParaRPr>
          </a:p>
        </p:txBody>
      </p:sp>
    </p:spTree>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a:t>
            </a:r>
            <a:r>
              <a:rPr kumimoji="1" lang="en-US" altLang="zh-CN" sz="2000" b="0" i="0" u="none" strike="noStrike" kern="1200" cap="none" spc="0" normalizeH="0" baseline="0" noProof="0">
                <a:ln>
                  <a:noFill/>
                </a:ln>
                <a:solidFill>
                  <a:srgbClr val="AD2A26"/>
                </a:solidFill>
                <a:effectLst/>
                <a:uLnTx/>
                <a:uFillTx/>
                <a:ea typeface="Alibaba PuHuiTi Medium" pitchFamily="18" charset="-122"/>
              </a:rPr>
              <a:t>JDBC</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JDBC</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入门案例</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955348" y="1628294"/>
            <a:ext cx="9797644" cy="338554"/>
          </a:xfrm>
          <a:prstGeom prst="rect">
            <a:avLst/>
          </a:prstGeom>
          <a:noFill/>
        </p:spPr>
        <p:txBody>
          <a:bodyPr wrap="square">
            <a:spAutoFit/>
          </a:bodyPr>
          <a:lstStyle/>
          <a:p>
            <a:pPr marL="285750" indent="-285750" algn="just">
              <a:buFont typeface="Wingdings" panose="05000000000000000000" pitchFamily="2" charset="2"/>
              <a:buChar char="Ø"/>
            </a:pPr>
            <a:r>
              <a:rPr lang="zh-CN" altLang="en-US" sz="1600" b="1" kern="100">
                <a:solidFill>
                  <a:srgbClr val="FF0000"/>
                </a:solidFill>
                <a:latin typeface="Calibri" panose="020F0502020204030204" pitchFamily="34" charset="0"/>
                <a:ea typeface="宋体" panose="02010600030101010101" pitchFamily="2" charset="-122"/>
                <a:cs typeface="Times New Roman" panose="02020603050405020304" pitchFamily="18" charset="0"/>
              </a:rPr>
              <a:t>代码编写</a:t>
            </a:r>
            <a:endParaRPr lang="en-US" altLang="zh-CN" sz="1600" b="1" kern="100">
              <a:solidFill>
                <a:srgbClr val="FF0000"/>
              </a:solidFill>
              <a:latin typeface="Calibri" panose="020F0502020204030204" pitchFamily="34" charset="0"/>
              <a:ea typeface="宋体" panose="02010600030101010101" pitchFamily="2" charset="-122"/>
              <a:cs typeface="Times New Roman" panose="02020603050405020304" pitchFamily="18" charset="0"/>
            </a:endParaRPr>
          </a:p>
        </p:txBody>
      </p:sp>
      <p:sp>
        <p:nvSpPr>
          <p:cNvPr id="11" name="文本框 10"/>
          <p:cNvSpPr txBox="1"/>
          <p:nvPr/>
        </p:nvSpPr>
        <p:spPr>
          <a:xfrm>
            <a:off x="1028931" y="2302783"/>
            <a:ext cx="9429749" cy="3293209"/>
          </a:xfrm>
          <a:prstGeom prst="rect">
            <a:avLst/>
          </a:prstGeom>
          <a:solidFill>
            <a:srgbClr val="FFFFE4"/>
          </a:solidFill>
          <a:ln>
            <a:solidFill>
              <a:schemeClr val="tx1"/>
            </a:solidFill>
          </a:ln>
        </p:spPr>
        <p:txBody>
          <a:bodyPr wrap="square">
            <a:spAutoFit/>
          </a:bodyPr>
          <a:lstStyle/>
          <a:p>
            <a:r>
              <a:rPr lang="en-US" altLang="zh-CN" sz="1600" kern="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public</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class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JdbcDemo1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public</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static</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00FF"/>
                </a:solidFill>
                <a:effectLst/>
                <a:latin typeface="Courier New" panose="02070409020205090404" pitchFamily="49" charset="0"/>
                <a:ea typeface="宋体" panose="02010600030101010101" pitchFamily="2" charset="-122"/>
                <a:cs typeface="Times New Roman" panose="02020603050405020304" pitchFamily="18" charset="0"/>
              </a:rPr>
              <a:t>void</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main</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String</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args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throws</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Exception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注意：使用</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JDBC</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规范，采用都是</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java.sql</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包下的内容</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//1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注册驱动</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Class</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forName</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"com.mysql.jdbc.Driver"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//2 </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获得连接</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String url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"jdbc:mysql://localhost:3306/mydb16_jdbc"</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Connection conn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DriverManager</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getConnection</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url</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"root"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"123456"</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//3</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获得执行</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sql</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语句的对象</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Statement stmt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conn</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createStatement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//4</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执行</a:t>
            </a:r>
            <a:r>
              <a:rPr lang="en-US" altLang="zh-CN" sz="16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SQL</a:t>
            </a:r>
            <a:r>
              <a:rPr lang="zh-CN" altLang="zh-CN" sz="16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语句</a:t>
            </a:r>
            <a:endParaRPr lang="zh-CN" altLang="zh-CN" sz="1600" kern="100">
              <a:effectLst/>
              <a:latin typeface="等线" panose="02010600030101010101" charset="-122"/>
              <a:ea typeface="等线" panose="02010600030101010101" charset="-122"/>
              <a:cs typeface="Times New Roman" panose="02020603050405020304" pitchFamily="18" charset="0"/>
            </a:endParaRPr>
          </a:p>
          <a:p>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ResultSet rs </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stmt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executeQuery</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6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"select * from student"</a:t>
            </a:r>
            <a:r>
              <a:rPr lang="en-US" altLang="zh-CN" sz="16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6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a:t>
            </a:r>
            <a:r>
              <a:rPr kumimoji="1" lang="en-US" altLang="zh-CN" sz="2000" b="0" i="0" u="none" strike="noStrike" kern="1200" cap="none" spc="0" normalizeH="0" baseline="0" noProof="0">
                <a:ln>
                  <a:noFill/>
                </a:ln>
                <a:solidFill>
                  <a:srgbClr val="AD2A26"/>
                </a:solidFill>
                <a:effectLst/>
                <a:uLnTx/>
                <a:uFillTx/>
                <a:ea typeface="Alibaba PuHuiTi Medium" pitchFamily="18" charset="-122"/>
              </a:rPr>
              <a:t>JDBC</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JDBC</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入门案例</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955348" y="1628294"/>
            <a:ext cx="9797644" cy="338554"/>
          </a:xfrm>
          <a:prstGeom prst="rect">
            <a:avLst/>
          </a:prstGeom>
          <a:noFill/>
        </p:spPr>
        <p:txBody>
          <a:bodyPr wrap="square">
            <a:spAutoFit/>
          </a:bodyPr>
          <a:lstStyle/>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kumimoji="0" lang="zh-CN" altLang="en-US" sz="1600" b="1" i="0" u="none" strike="noStrike" kern="100" cap="none" spc="0" normalizeH="0" baseline="0" noProof="0">
                <a:ln>
                  <a:noFill/>
                </a:ln>
                <a:solidFill>
                  <a:srgbClr val="FF0000"/>
                </a:solidFill>
                <a:effectLst/>
                <a:uLnTx/>
                <a:uFillTx/>
                <a:latin typeface="Calibri" panose="020F0502020204030204" pitchFamily="34" charset="0"/>
                <a:ea typeface="宋体" panose="02010600030101010101" pitchFamily="2" charset="-122"/>
                <a:cs typeface="Times New Roman" panose="02020603050405020304" pitchFamily="18" charset="0"/>
              </a:rPr>
              <a:t>代码编写</a:t>
            </a:r>
            <a:endParaRPr kumimoji="0" lang="en-US" altLang="zh-CN" sz="1600" b="1" i="0" u="none" strike="noStrike" kern="100" cap="none" spc="0" normalizeH="0" baseline="0" noProof="0">
              <a:ln>
                <a:noFill/>
              </a:ln>
              <a:solidFill>
                <a:srgbClr val="FF0000"/>
              </a:solidFill>
              <a:effectLst/>
              <a:uLnTx/>
              <a:uFillTx/>
              <a:latin typeface="Calibri" panose="020F0502020204030204" pitchFamily="34" charset="0"/>
              <a:ea typeface="宋体" panose="02010600030101010101" pitchFamily="2" charset="-122"/>
              <a:cs typeface="Times New Roman" panose="02020603050405020304" pitchFamily="18" charset="0"/>
            </a:endParaRPr>
          </a:p>
        </p:txBody>
      </p:sp>
      <p:sp>
        <p:nvSpPr>
          <p:cNvPr id="11" name="文本框 10"/>
          <p:cNvSpPr txBox="1"/>
          <p:nvPr/>
        </p:nvSpPr>
        <p:spPr>
          <a:xfrm>
            <a:off x="797086" y="2145484"/>
            <a:ext cx="9429749" cy="4154984"/>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//5</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处理结果集</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while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rs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next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获得一行数据</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Integer cid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getInt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"sid"</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String cname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getString</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Integer age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getInt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"age"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System</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out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println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cid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 , "</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cname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//6</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释放资源</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rs</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stmt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conn</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8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20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a:t>
            </a:r>
            <a:r>
              <a:rPr kumimoji="1" lang="en-US" altLang="zh-CN" sz="2000" b="0" i="0" u="none" strike="noStrike" kern="1200" cap="none" spc="0" normalizeH="0" baseline="0" noProof="0">
                <a:ln>
                  <a:noFill/>
                </a:ln>
                <a:solidFill>
                  <a:srgbClr val="AD2A26"/>
                </a:solidFill>
                <a:effectLst/>
                <a:uLnTx/>
                <a:uFillTx/>
                <a:ea typeface="Alibaba PuHuiTi Medium" pitchFamily="18" charset="-122"/>
              </a:rPr>
              <a:t>JDBC</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JDBC</a:t>
            </a: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的</a:t>
            </a:r>
            <a:r>
              <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SQL</a:t>
            </a:r>
            <a:r>
              <a:rPr lang="zh-CN" altLang="en-US" b="1">
                <a:solidFill>
                  <a:srgbClr val="4BACC6"/>
                </a:solidFill>
                <a:latin typeface="PingFang SC"/>
                <a:ea typeface="阿里巴巴普惠体" panose="00020600040101010101" pitchFamily="18" charset="-122"/>
              </a:rPr>
              <a:t>注入</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1069647" y="1792394"/>
            <a:ext cx="11230790" cy="369332"/>
          </a:xfrm>
          <a:prstGeom prst="rect">
            <a:avLst/>
          </a:prstGeom>
          <a:noFill/>
        </p:spPr>
        <p:txBody>
          <a:bodyPr wrap="square">
            <a:spAutoFit/>
          </a:bodyPr>
          <a:lstStyle/>
          <a:p>
            <a:r>
              <a:rPr lang="en-US" altLang="zh-CN" sz="1600" kern="100">
                <a:effectLst/>
                <a:latin typeface="Calibri" panose="020F0502020204030204" pitchFamily="34" charset="0"/>
                <a:ea typeface="宋体" panose="02010600030101010101" pitchFamily="2" charset="-122"/>
                <a:cs typeface="Times New Roman" panose="02020603050405020304" pitchFamily="18" charset="0"/>
              </a:rPr>
              <a:t>SQL</a:t>
            </a:r>
            <a:r>
              <a:rPr lang="zh-CN" altLang="zh-CN" sz="1600" kern="100">
                <a:effectLst/>
                <a:latin typeface="Calibri" panose="020F0502020204030204" pitchFamily="34" charset="0"/>
                <a:ea typeface="宋体" panose="02010600030101010101" pitchFamily="2" charset="-122"/>
                <a:cs typeface="Times New Roman" panose="02020603050405020304" pitchFamily="18" charset="0"/>
              </a:rPr>
              <a:t>注入：用户输入的内容作为了</a:t>
            </a:r>
            <a:r>
              <a:rPr lang="en-US" altLang="zh-CN" sz="1600" kern="100">
                <a:effectLst/>
                <a:latin typeface="Calibri" panose="020F0502020204030204" pitchFamily="34" charset="0"/>
                <a:ea typeface="宋体" panose="02010600030101010101" pitchFamily="2" charset="-122"/>
                <a:cs typeface="Times New Roman" panose="02020603050405020304" pitchFamily="18" charset="0"/>
              </a:rPr>
              <a:t>SQL</a:t>
            </a:r>
            <a:r>
              <a:rPr lang="zh-CN" altLang="zh-CN" sz="1600" kern="100">
                <a:effectLst/>
                <a:latin typeface="Calibri" panose="020F0502020204030204" pitchFamily="34" charset="0"/>
                <a:ea typeface="宋体" panose="02010600030101010101" pitchFamily="2" charset="-122"/>
                <a:cs typeface="Times New Roman" panose="02020603050405020304" pitchFamily="18" charset="0"/>
              </a:rPr>
              <a:t>语句语法的一部分，改变了原有</a:t>
            </a:r>
            <a:r>
              <a:rPr lang="en-US" altLang="zh-CN" sz="1600" kern="100">
                <a:effectLst/>
                <a:latin typeface="Calibri" panose="020F0502020204030204" pitchFamily="34" charset="0"/>
                <a:ea typeface="宋体" panose="02010600030101010101" pitchFamily="2" charset="-122"/>
                <a:cs typeface="Times New Roman" panose="02020603050405020304" pitchFamily="18" charset="0"/>
              </a:rPr>
              <a:t>SQL</a:t>
            </a:r>
            <a:r>
              <a:rPr lang="zh-CN" altLang="zh-CN" sz="1600" kern="100">
                <a:effectLst/>
                <a:latin typeface="Calibri" panose="020F0502020204030204" pitchFamily="34" charset="0"/>
                <a:ea typeface="宋体" panose="02010600030101010101" pitchFamily="2" charset="-122"/>
                <a:cs typeface="Times New Roman" panose="02020603050405020304" pitchFamily="18" charset="0"/>
              </a:rPr>
              <a:t>真正的意义</a:t>
            </a:r>
            <a:r>
              <a:rPr lang="zh-CN" altLang="zh-CN" sz="1800" kern="100">
                <a:effectLst/>
                <a:latin typeface="Calibri" panose="020F0502020204030204" pitchFamily="34" charset="0"/>
                <a:ea typeface="宋体" panose="02010600030101010101" pitchFamily="2" charset="-122"/>
                <a:cs typeface="Times New Roman" panose="02020603050405020304" pitchFamily="18" charset="0"/>
              </a:rPr>
              <a:t>。</a:t>
            </a:r>
            <a:endParaRPr lang="zh-CN" altLang="en-US"/>
          </a:p>
        </p:txBody>
      </p:sp>
      <p:pic>
        <p:nvPicPr>
          <p:cNvPr id="1536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54115" y="2547301"/>
            <a:ext cx="4905880" cy="30517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的</a:t>
            </a:r>
            <a:r>
              <a:rPr kumimoji="1" lang="en-US" altLang="zh-CN"/>
              <a:t>pymysql</a:t>
            </a:r>
            <a:r>
              <a:rPr kumimoji="1" lang="zh-CN" altLang="en-US"/>
              <a:t>操作</a:t>
            </a:r>
            <a:endParaRPr kumimoji="1" lang="zh-CN"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21201" y="2102901"/>
            <a:ext cx="10749598" cy="4219575"/>
          </a:xfrm>
        </p:spPr>
        <p:txBody>
          <a:bodyPr/>
          <a:lstStyle/>
          <a:p>
            <a:pPr marL="0" indent="0">
              <a:buNone/>
            </a:pPr>
            <a:r>
              <a:rPr kumimoji="1" lang="zh-CN" altLang="en-US">
                <a:solidFill>
                  <a:srgbClr val="B60206"/>
                </a:solidFill>
              </a:rPr>
              <a:t>将</a:t>
            </a:r>
            <a:r>
              <a:rPr kumimoji="1" lang="en-US" altLang="zh-CN">
                <a:solidFill>
                  <a:srgbClr val="B60206"/>
                </a:solidFill>
              </a:rPr>
              <a:t>MYSQL_HOME</a:t>
            </a:r>
            <a:r>
              <a:rPr kumimoji="1" lang="zh-CN" altLang="en-US">
                <a:solidFill>
                  <a:srgbClr val="B60206"/>
                </a:solidFill>
              </a:rPr>
              <a:t>添加到</a:t>
            </a:r>
            <a:r>
              <a:rPr kumimoji="1" lang="en-US" altLang="zh-CN">
                <a:solidFill>
                  <a:srgbClr val="B60206"/>
                </a:solidFill>
              </a:rPr>
              <a:t>PATH</a:t>
            </a:r>
            <a:r>
              <a:rPr kumimoji="1" lang="zh-CN" altLang="en-US">
                <a:solidFill>
                  <a:srgbClr val="B60206"/>
                </a:solidFill>
              </a:rPr>
              <a:t>环境变量</a:t>
            </a:r>
            <a:endParaRPr kumimoji="1" lang="zh-CN" altLang="en-US" dirty="0">
              <a:solidFill>
                <a:srgbClr val="B60206"/>
              </a:solidFill>
            </a:endParaRPr>
          </a:p>
        </p:txBody>
      </p:sp>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8" name="文本占位符 3"/>
          <p:cNvSpPr>
            <a:spLocks noGrp="1"/>
          </p:cNvSpPr>
          <p:nvPr>
            <p:ph type="body" sz="quarter" idx="10"/>
          </p:nvPr>
        </p:nvSpPr>
        <p:spPr>
          <a:xfrm>
            <a:off x="710880" y="940081"/>
            <a:ext cx="10749599" cy="517190"/>
          </a:xfrm>
        </p:spPr>
        <p:txBody>
          <a:bodyPr/>
          <a:lstStyle/>
          <a:p>
            <a:r>
              <a:rPr kumimoji="1" lang="en-US" altLang="zh-CN"/>
              <a:t>3</a:t>
            </a:r>
            <a:r>
              <a:rPr kumimoji="1" lang="zh-CN" altLang="en-US"/>
              <a:t>、配置系统环境</a:t>
            </a:r>
            <a:endParaRPr kumimoji="1" lang="zh-CN" altLang="en-US" dirty="0"/>
          </a:p>
        </p:txBody>
      </p:sp>
      <p:pic>
        <p:nvPicPr>
          <p:cNvPr id="10" name="图片 9"/>
          <p:cNvPicPr>
            <a:picLocks noChangeAspect="1"/>
          </p:cNvPicPr>
          <p:nvPr/>
        </p:nvPicPr>
        <p:blipFill>
          <a:blip r:embed="rId1"/>
          <a:stretch>
            <a:fillRect/>
          </a:stretch>
        </p:blipFill>
        <p:spPr>
          <a:xfrm>
            <a:off x="5194570" y="1064364"/>
            <a:ext cx="3992300" cy="5362791"/>
          </a:xfrm>
          <a:prstGeom prst="rect">
            <a:avLst/>
          </a:prstGeom>
        </p:spPr>
      </p:pic>
    </p:spTree>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a:t>MySQL</a:t>
            </a:r>
            <a:r>
              <a:rPr kumimoji="1" lang="zh-CN" altLang="en-US"/>
              <a:t>的</a:t>
            </a:r>
            <a:r>
              <a:rPr kumimoji="1" lang="en-US" altLang="zh-CN"/>
              <a:t>pymysql</a:t>
            </a:r>
            <a:r>
              <a:rPr kumimoji="1" lang="zh-CN" altLang="en-US"/>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使用</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1069647" y="1792394"/>
            <a:ext cx="1123079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PyMySQL </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是一个纯 </a:t>
            </a: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Python </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实现的 </a:t>
            </a: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MySQL </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客户端库，支持兼容 </a:t>
            </a: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Python 3</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，用于代替 </a:t>
            </a: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MySQLdb</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a:t>
            </a:r>
            <a:r>
              <a:rPr kumimoji="0" lang="zh-CN" altLang="zh-CN" sz="18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69647" y="2591641"/>
            <a:ext cx="10700595" cy="3293209"/>
          </a:xfrm>
          <a:prstGeom prst="rect">
            <a:avLst/>
          </a:prstGeom>
          <a:solidFill>
            <a:srgbClr val="FFFFE4"/>
          </a:solidFill>
          <a:ln>
            <a:solidFill>
              <a:schemeClr val="tx1"/>
            </a:solidFill>
          </a:ln>
        </p:spPr>
        <p:txBody>
          <a:bodyPr wrap="square">
            <a:spAutoFit/>
          </a:bodyPr>
          <a:lstStyle/>
          <a:p>
            <a:r>
              <a:rPr lang="en-US" altLang="zh-CN" sz="1600" b="1" kern="0">
                <a:solidFill>
                  <a:srgbClr val="0000FF"/>
                </a:solidFill>
                <a:effectLst/>
                <a:latin typeface="Alibaba PuHuiTi B"/>
                <a:ea typeface="宋体" panose="02010600030101010101" pitchFamily="2" charset="-122"/>
                <a:cs typeface="Times New Roman" panose="02020603050405020304" pitchFamily="18" charset="0"/>
              </a:rPr>
              <a:t>import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pymysql</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conn </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pymysql</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connect</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host</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808080"/>
                </a:solidFill>
                <a:effectLst/>
                <a:latin typeface="Alibaba PuHuiTi B"/>
                <a:ea typeface="宋体" panose="02010600030101010101" pitchFamily="2" charset="-122"/>
                <a:cs typeface="Times New Roman" panose="02020603050405020304" pitchFamily="18" charset="0"/>
              </a:rPr>
              <a:t>'localhost'</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port</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FF0000"/>
                </a:solidFill>
                <a:effectLst/>
                <a:latin typeface="Alibaba PuHuiTi B"/>
                <a:ea typeface="宋体" panose="02010600030101010101" pitchFamily="2" charset="-122"/>
                <a:cs typeface="Times New Roman" panose="02020603050405020304" pitchFamily="18" charset="0"/>
              </a:rPr>
              <a:t>3306</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user</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808080"/>
                </a:solidFill>
                <a:effectLst/>
                <a:latin typeface="Alibaba PuHuiTi B"/>
                <a:ea typeface="宋体" panose="02010600030101010101" pitchFamily="2" charset="-122"/>
                <a:cs typeface="Times New Roman" panose="02020603050405020304" pitchFamily="18" charset="0"/>
              </a:rPr>
              <a:t>'root'</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password</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808080"/>
                </a:solidFill>
                <a:effectLst/>
                <a:latin typeface="Alibaba PuHuiTi B"/>
                <a:ea typeface="宋体" panose="02010600030101010101" pitchFamily="2" charset="-122"/>
                <a:cs typeface="Times New Roman" panose="02020603050405020304" pitchFamily="18" charset="0"/>
              </a:rPr>
              <a:t>'123456'</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database</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808080"/>
                </a:solidFill>
                <a:effectLst/>
                <a:latin typeface="Alibaba PuHuiTi B"/>
                <a:ea typeface="宋体" panose="02010600030101010101" pitchFamily="2" charset="-122"/>
                <a:cs typeface="Times New Roman" panose="02020603050405020304" pitchFamily="18" charset="0"/>
              </a:rPr>
              <a:t>'mydb17_pymysql'</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charset</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808080"/>
                </a:solidFill>
                <a:effectLst/>
                <a:latin typeface="Alibaba PuHuiTi B"/>
                <a:ea typeface="宋体" panose="02010600030101010101" pitchFamily="2" charset="-122"/>
                <a:cs typeface="Times New Roman" panose="02020603050405020304" pitchFamily="18" charset="0"/>
              </a:rPr>
              <a:t>'utf8'</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8000"/>
                </a:solidFill>
                <a:effectLst/>
                <a:latin typeface="Alibaba PuHuiTi B"/>
                <a:ea typeface="宋体" panose="02010600030101010101" pitchFamily="2" charset="-122"/>
                <a:cs typeface="Times New Roman" panose="02020603050405020304" pitchFamily="18" charset="0"/>
              </a:rPr>
              <a:t># </a:t>
            </a:r>
            <a:r>
              <a:rPr lang="zh-CN" altLang="zh-CN" sz="1600" kern="0">
                <a:solidFill>
                  <a:srgbClr val="008000"/>
                </a:solidFill>
                <a:effectLst/>
                <a:latin typeface="Alibaba PuHuiTi B"/>
                <a:ea typeface="宋体" panose="02010600030101010101" pitchFamily="2" charset="-122"/>
                <a:cs typeface="Courier New" panose="02070409020205090404" pitchFamily="49" charset="0"/>
              </a:rPr>
              <a:t>获取游标</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cursor </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conn</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cursor</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8000"/>
                </a:solidFill>
                <a:effectLst/>
                <a:latin typeface="Alibaba PuHuiTi B"/>
                <a:ea typeface="宋体" panose="02010600030101010101" pitchFamily="2" charset="-122"/>
                <a:cs typeface="Times New Roman" panose="02020603050405020304" pitchFamily="18" charset="0"/>
              </a:rPr>
              <a:t># </a:t>
            </a:r>
            <a:r>
              <a:rPr lang="zh-CN" altLang="zh-CN" sz="1600" kern="0">
                <a:solidFill>
                  <a:srgbClr val="008000"/>
                </a:solidFill>
                <a:effectLst/>
                <a:latin typeface="Alibaba PuHuiTi B"/>
                <a:ea typeface="宋体" panose="02010600030101010101" pitchFamily="2" charset="-122"/>
                <a:cs typeface="Courier New" panose="02070409020205090404" pitchFamily="49" charset="0"/>
              </a:rPr>
              <a:t>执行ＳＱＬ语句</a:t>
            </a:r>
            <a:r>
              <a:rPr lang="zh-CN" altLang="zh-CN" sz="1600" kern="0">
                <a:solidFill>
                  <a:srgbClr val="008000"/>
                </a:solidFill>
                <a:effectLst/>
                <a:latin typeface="Alibaba PuHuiTi B"/>
                <a:ea typeface="Courier New" panose="02070409020205090404" pitchFamily="49" charset="0"/>
                <a:cs typeface="Times New Roman" panose="02020603050405020304" pitchFamily="18" charset="0"/>
              </a:rPr>
              <a:t> </a:t>
            </a:r>
            <a:r>
              <a:rPr lang="zh-CN" altLang="zh-CN" sz="1600" kern="0">
                <a:solidFill>
                  <a:srgbClr val="008000"/>
                </a:solidFill>
                <a:effectLst/>
                <a:latin typeface="Alibaba PuHuiTi B"/>
                <a:ea typeface="宋体" panose="02010600030101010101" pitchFamily="2" charset="-122"/>
                <a:cs typeface="Courier New" panose="02070409020205090404" pitchFamily="49" charset="0"/>
              </a:rPr>
              <a:t>返回值就是ＳＱＬ语句在执行过程中影响的行数</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sql </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a:t>
            </a:r>
            <a:r>
              <a:rPr lang="en-US" altLang="zh-CN" sz="1600" kern="0">
                <a:solidFill>
                  <a:srgbClr val="808080"/>
                </a:solidFill>
                <a:effectLst/>
                <a:latin typeface="Alibaba PuHuiTi B"/>
                <a:ea typeface="宋体" panose="02010600030101010101" pitchFamily="2" charset="-122"/>
                <a:cs typeface="Times New Roman" panose="02020603050405020304" pitchFamily="18" charset="0"/>
              </a:rPr>
              <a:t>"select * from student;"</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row_count </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cursor</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execute</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sql</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b="1" kern="0">
                <a:solidFill>
                  <a:srgbClr val="880088"/>
                </a:solidFill>
                <a:effectLst/>
                <a:latin typeface="Alibaba PuHuiTi B"/>
                <a:ea typeface="宋体" panose="02010600030101010101" pitchFamily="2" charset="-122"/>
                <a:cs typeface="Times New Roman" panose="02020603050405020304" pitchFamily="18" charset="0"/>
              </a:rPr>
              <a:t>print</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808080"/>
                </a:solidFill>
                <a:effectLst/>
                <a:latin typeface="Alibaba PuHuiTi B"/>
                <a:ea typeface="宋体" panose="02010600030101010101" pitchFamily="2" charset="-122"/>
                <a:cs typeface="Times New Roman" panose="02020603050405020304" pitchFamily="18" charset="0"/>
              </a:rPr>
              <a:t>"</a:t>
            </a:r>
            <a:r>
              <a:rPr lang="zh-CN" altLang="zh-CN" sz="1600" kern="0">
                <a:solidFill>
                  <a:srgbClr val="808080"/>
                </a:solidFill>
                <a:effectLst/>
                <a:latin typeface="Alibaba PuHuiTi B"/>
                <a:ea typeface="宋体" panose="02010600030101010101" pitchFamily="2" charset="-122"/>
                <a:cs typeface="Courier New" panose="02070409020205090404" pitchFamily="49" charset="0"/>
              </a:rPr>
              <a:t>ＳＱＬ语句执行影响的行数</a:t>
            </a:r>
            <a:r>
              <a:rPr lang="en-US" altLang="zh-CN" sz="1600" kern="0">
                <a:solidFill>
                  <a:srgbClr val="808080"/>
                </a:solidFill>
                <a:effectLst/>
                <a:latin typeface="Alibaba PuHuiTi B"/>
                <a:ea typeface="宋体" panose="02010600030101010101" pitchFamily="2" charset="-122"/>
                <a:cs typeface="Times New Roman" panose="02020603050405020304" pitchFamily="18" charset="0"/>
              </a:rPr>
              <a:t>%d"</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row_count</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a:t>
            </a:r>
            <a:endParaRPr lang="zh-CN" altLang="zh-CN" sz="1600" kern="100">
              <a:effectLst/>
              <a:latin typeface="Alibaba PuHuiTi B"/>
              <a:ea typeface="等线" panose="02010600030101010101" charset="-122"/>
              <a:cs typeface="Times New Roman" panose="02020603050405020304" pitchFamily="18" charset="0"/>
            </a:endParaRPr>
          </a:p>
        </p:txBody>
      </p:sp>
    </p:spTree>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a:t>MySQL</a:t>
            </a:r>
            <a:r>
              <a:rPr kumimoji="1" lang="zh-CN" altLang="en-US"/>
              <a:t>的</a:t>
            </a:r>
            <a:r>
              <a:rPr kumimoji="1" lang="en-US" altLang="zh-CN"/>
              <a:t>pymysql</a:t>
            </a:r>
            <a:r>
              <a:rPr kumimoji="1" lang="zh-CN" altLang="en-US"/>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lang="zh-CN" altLang="en-US" b="1">
                <a:solidFill>
                  <a:srgbClr val="4BACC6"/>
                </a:solidFill>
                <a:latin typeface="PingFang SC"/>
                <a:ea typeface="阿里巴巴普惠体" panose="00020600040101010101" pitchFamily="18" charset="-122"/>
              </a:rPr>
              <a:t>使用</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7" name="文本框 6"/>
          <p:cNvSpPr txBox="1"/>
          <p:nvPr/>
        </p:nvSpPr>
        <p:spPr>
          <a:xfrm>
            <a:off x="1069647" y="1792394"/>
            <a:ext cx="1123079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PyMySQL </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是一个纯 </a:t>
            </a: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Python </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实现的 </a:t>
            </a: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MySQL </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客户端库，支持兼容 </a:t>
            </a: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Python 3</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，用于代替 </a:t>
            </a:r>
            <a:r>
              <a:rPr kumimoji="0" lang="en-US" altLang="zh-CN"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MySQLdb</a:t>
            </a:r>
            <a:r>
              <a:rPr kumimoji="0" lang="zh-CN" altLang="en-US" sz="16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a:t>
            </a:r>
            <a:r>
              <a:rPr kumimoji="0" lang="zh-CN" altLang="zh-CN" sz="1800" b="0" i="0" u="none" strike="noStrike" kern="1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69647" y="2495947"/>
            <a:ext cx="9723493" cy="2800767"/>
          </a:xfrm>
          <a:prstGeom prst="rect">
            <a:avLst/>
          </a:prstGeom>
          <a:solidFill>
            <a:srgbClr val="FFFFE4"/>
          </a:solidFill>
          <a:ln>
            <a:solidFill>
              <a:schemeClr val="tx1"/>
            </a:solidFill>
          </a:ln>
        </p:spPr>
        <p:txBody>
          <a:bodyPr wrap="square">
            <a:spAutoFit/>
          </a:bodyPr>
          <a:lstStyle/>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8000"/>
                </a:solidFill>
                <a:effectLst/>
                <a:latin typeface="Alibaba PuHuiTi B"/>
                <a:ea typeface="宋体" panose="02010600030101010101" pitchFamily="2" charset="-122"/>
                <a:cs typeface="Times New Roman" panose="02020603050405020304" pitchFamily="18" charset="0"/>
              </a:rPr>
              <a:t># </a:t>
            </a:r>
            <a:r>
              <a:rPr lang="zh-CN" altLang="zh-CN" sz="1600" kern="0">
                <a:solidFill>
                  <a:srgbClr val="008000"/>
                </a:solidFill>
                <a:effectLst/>
                <a:latin typeface="Alibaba PuHuiTi B"/>
                <a:ea typeface="宋体" panose="02010600030101010101" pitchFamily="2" charset="-122"/>
                <a:cs typeface="Courier New" panose="02070409020205090404" pitchFamily="49" charset="0"/>
              </a:rPr>
              <a:t>取出结果集中一行</a:t>
            </a:r>
            <a:r>
              <a:rPr lang="en-US" altLang="zh-CN" sz="1600" kern="0">
                <a:solidFill>
                  <a:srgbClr val="008000"/>
                </a:solidFill>
                <a:effectLst/>
                <a:latin typeface="Alibaba PuHuiTi B"/>
                <a:ea typeface="宋体" panose="02010600030101010101" pitchFamily="2" charset="-122"/>
                <a:cs typeface="Times New Roman" panose="02020603050405020304" pitchFamily="18" charset="0"/>
              </a:rPr>
              <a:t>  </a:t>
            </a:r>
            <a:r>
              <a:rPr lang="zh-CN" altLang="zh-CN" sz="1600" kern="0">
                <a:solidFill>
                  <a:srgbClr val="008000"/>
                </a:solidFill>
                <a:effectLst/>
                <a:latin typeface="Alibaba PuHuiTi B"/>
                <a:ea typeface="宋体" panose="02010600030101010101" pitchFamily="2" charset="-122"/>
                <a:cs typeface="Courier New" panose="02070409020205090404" pitchFamily="49" charset="0"/>
              </a:rPr>
              <a:t>返回的结果是一行</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8000"/>
                </a:solidFill>
                <a:effectLst/>
                <a:latin typeface="Alibaba PuHuiTi B"/>
                <a:ea typeface="宋体" panose="02010600030101010101" pitchFamily="2" charset="-122"/>
                <a:cs typeface="Times New Roman" panose="02020603050405020304" pitchFamily="18" charset="0"/>
              </a:rPr>
              <a:t># print(cursor.fetchone())</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8000"/>
                </a:solidFill>
                <a:effectLst/>
                <a:latin typeface="Alibaba PuHuiTi B"/>
                <a:ea typeface="宋体" panose="02010600030101010101" pitchFamily="2" charset="-122"/>
                <a:cs typeface="Times New Roman" panose="02020603050405020304" pitchFamily="18" charset="0"/>
              </a:rPr>
              <a:t># </a:t>
            </a:r>
            <a:r>
              <a:rPr lang="zh-CN" altLang="zh-CN" sz="1600" kern="0">
                <a:solidFill>
                  <a:srgbClr val="008000"/>
                </a:solidFill>
                <a:effectLst/>
                <a:latin typeface="Alibaba PuHuiTi B"/>
                <a:ea typeface="宋体" panose="02010600030101010101" pitchFamily="2" charset="-122"/>
                <a:cs typeface="Courier New" panose="02070409020205090404" pitchFamily="49" charset="0"/>
              </a:rPr>
              <a:t>取出结果集中的所有数据　　返回一行数据</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b="1" kern="0">
                <a:solidFill>
                  <a:srgbClr val="0000FF"/>
                </a:solidFill>
                <a:effectLst/>
                <a:latin typeface="Alibaba PuHuiTi B"/>
                <a:ea typeface="宋体" panose="02010600030101010101" pitchFamily="2" charset="-122"/>
                <a:cs typeface="Times New Roman" panose="02020603050405020304" pitchFamily="18" charset="0"/>
              </a:rPr>
              <a:t>for</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line </a:t>
            </a:r>
            <a:r>
              <a:rPr lang="en-US" altLang="zh-CN" sz="1600" b="1" kern="0">
                <a:solidFill>
                  <a:srgbClr val="0000FF"/>
                </a:solidFill>
                <a:effectLst/>
                <a:latin typeface="Alibaba PuHuiTi B"/>
                <a:ea typeface="宋体" panose="02010600030101010101" pitchFamily="2" charset="-122"/>
                <a:cs typeface="Times New Roman" panose="02020603050405020304" pitchFamily="18" charset="0"/>
              </a:rPr>
              <a:t>in</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cursor</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fetchall</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    </a:t>
            </a:r>
            <a:r>
              <a:rPr lang="en-US" altLang="zh-CN" sz="1600" b="1" kern="0">
                <a:solidFill>
                  <a:srgbClr val="880088"/>
                </a:solidFill>
                <a:effectLst/>
                <a:latin typeface="Alibaba PuHuiTi B"/>
                <a:ea typeface="宋体" panose="02010600030101010101" pitchFamily="2" charset="-122"/>
                <a:cs typeface="Times New Roman" panose="02020603050405020304" pitchFamily="18" charset="0"/>
              </a:rPr>
              <a:t>print</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line</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8000"/>
                </a:solidFill>
                <a:effectLst/>
                <a:latin typeface="Alibaba PuHuiTi B"/>
                <a:ea typeface="宋体" panose="02010600030101010101" pitchFamily="2" charset="-122"/>
                <a:cs typeface="Times New Roman" panose="02020603050405020304" pitchFamily="18" charset="0"/>
              </a:rPr>
              <a:t># </a:t>
            </a:r>
            <a:r>
              <a:rPr lang="zh-CN" altLang="zh-CN" sz="1600" kern="0">
                <a:solidFill>
                  <a:srgbClr val="008000"/>
                </a:solidFill>
                <a:effectLst/>
                <a:latin typeface="Alibaba PuHuiTi B"/>
                <a:ea typeface="宋体" panose="02010600030101010101" pitchFamily="2" charset="-122"/>
                <a:cs typeface="Courier New" panose="02070409020205090404" pitchFamily="49" charset="0"/>
              </a:rPr>
              <a:t>关闭游标</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cursor</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close</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8000"/>
                </a:solidFill>
                <a:effectLst/>
                <a:latin typeface="Alibaba PuHuiTi B"/>
                <a:ea typeface="宋体" panose="02010600030101010101" pitchFamily="2" charset="-122"/>
                <a:cs typeface="Times New Roman" panose="02020603050405020304" pitchFamily="18" charset="0"/>
              </a:rPr>
              <a:t># </a:t>
            </a:r>
            <a:r>
              <a:rPr lang="zh-CN" altLang="zh-CN" sz="1600" kern="0">
                <a:solidFill>
                  <a:srgbClr val="008000"/>
                </a:solidFill>
                <a:effectLst/>
                <a:latin typeface="Alibaba PuHuiTi B"/>
                <a:ea typeface="宋体" panose="02010600030101010101" pitchFamily="2" charset="-122"/>
                <a:cs typeface="Courier New" panose="02070409020205090404" pitchFamily="49" charset="0"/>
              </a:rPr>
              <a:t>关闭连接</a:t>
            </a:r>
            <a:endParaRPr lang="zh-CN" altLang="zh-CN" sz="1600" kern="100">
              <a:effectLst/>
              <a:latin typeface="Alibaba PuHuiTi B"/>
              <a:ea typeface="等线" panose="02010600030101010101" charset="-122"/>
              <a:cs typeface="Times New Roman" panose="02020603050405020304" pitchFamily="18" charset="0"/>
            </a:endParaRPr>
          </a:p>
          <a:p>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conn</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r>
              <a:rPr lang="en-US" altLang="zh-CN" sz="1600" kern="0">
                <a:solidFill>
                  <a:srgbClr val="000000"/>
                </a:solidFill>
                <a:effectLst/>
                <a:latin typeface="Alibaba PuHuiTi B"/>
                <a:ea typeface="宋体" panose="02010600030101010101" pitchFamily="2" charset="-122"/>
                <a:cs typeface="Times New Roman" panose="02020603050405020304" pitchFamily="18" charset="0"/>
              </a:rPr>
              <a:t>close</a:t>
            </a:r>
            <a:r>
              <a:rPr lang="en-US" altLang="zh-CN" sz="1600" b="1" kern="0">
                <a:solidFill>
                  <a:srgbClr val="000080"/>
                </a:solidFill>
                <a:effectLst/>
                <a:latin typeface="Alibaba PuHuiTi B"/>
                <a:ea typeface="宋体" panose="02010600030101010101" pitchFamily="2" charset="-122"/>
                <a:cs typeface="Times New Roman" panose="02020603050405020304" pitchFamily="18" charset="0"/>
              </a:rPr>
              <a:t>()</a:t>
            </a:r>
            <a:endParaRPr lang="zh-CN" altLang="zh-CN" sz="1600" kern="100">
              <a:effectLst/>
              <a:latin typeface="Alibaba PuHuiTi B"/>
              <a:ea typeface="等线" panose="02010600030101010101" charset="-122"/>
              <a:cs typeface="Times New Roman" panose="02020603050405020304" pitchFamily="18" charset="0"/>
            </a:endParaRPr>
          </a:p>
        </p:txBody>
      </p:sp>
    </p:spTree>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a:t>
            </a:r>
            <a:r>
              <a:rPr kumimoji="1" lang="en-US" altLang="zh-CN" sz="2000" b="0" i="0" u="none" strike="noStrike" kern="1200" cap="none" spc="0" normalizeH="0" baseline="0" noProof="0">
                <a:ln>
                  <a:noFill/>
                </a:ln>
                <a:solidFill>
                  <a:srgbClr val="AD2A26"/>
                </a:solidFill>
                <a:effectLst/>
                <a:uLnTx/>
                <a:uFillTx/>
                <a:ea typeface="Alibaba PuHuiTi Medium" pitchFamily="18" charset="-122"/>
              </a:rPr>
              <a:t>pymysql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2543174" y="1258962"/>
            <a:ext cx="6176596" cy="5478423"/>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import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pymysql</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获取</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MySQL</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连接</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conn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pymysql</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connect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host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'localhost'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port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rPr>
              <a:t>3306</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user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'root'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password</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'123456'</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database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'mydb17_pymysql'</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charset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'utf8'</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获取游标</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cursor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conn</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cursor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执行ＳＱＬ语句</a:t>
            </a:r>
            <a:r>
              <a:rPr kumimoji="0" lang="zh-CN" altLang="zh-CN" sz="1400" b="0" i="0" u="none" strike="noStrike" kern="0" cap="none" spc="0" normalizeH="0" baseline="0" noProof="0">
                <a:ln>
                  <a:noFill/>
                </a:ln>
                <a:solidFill>
                  <a:srgbClr val="008000"/>
                </a:solidFill>
                <a:effectLst/>
                <a:uLnTx/>
                <a:uFillTx/>
                <a:latin typeface="等线" panose="02010600030101010101" charset="-122"/>
                <a:ea typeface="Courier New" panose="02070409020205090404" pitchFamily="49" charset="0"/>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返回值就是ＳＱＬ语句在执行过程中影响的行数</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sql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"select * from student;"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row_count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cursor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execute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sql</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880088"/>
                </a:solidFill>
                <a:effectLst/>
                <a:uLnTx/>
                <a:uFillTx/>
                <a:latin typeface="Courier New" panose="02070409020205090404" pitchFamily="49" charset="0"/>
                <a:ea typeface="宋体" panose="02010600030101010101" pitchFamily="2" charset="-122"/>
                <a:cs typeface="Times New Roman" panose="02020603050405020304" pitchFamily="18" charset="0"/>
              </a:rPr>
              <a:t>print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Courier New" panose="02070409020205090404" pitchFamily="49" charset="0"/>
              </a:rPr>
              <a:t>ＳＱＬ语句执行影响的行数</a:t>
            </a:r>
            <a:r>
              <a:rPr kumimoji="0" lang="en-US" altLang="zh-CN" sz="14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%d"</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row_count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取出结果集中一行</a:t>
            </a: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返回的结果是一行</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print(cursor.fetchone())</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取出结果集中的所有数据　　返回一行数据</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for</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line </a:t>
            </a:r>
            <a:r>
              <a:rPr kumimoji="0" lang="en-US" altLang="zh-CN" sz="1400" b="1" i="0" u="none" strike="noStrike" kern="0" cap="none" spc="0" normalizeH="0" baseline="0" noProof="0">
                <a:ln>
                  <a:noFill/>
                </a:ln>
                <a:solidFill>
                  <a:srgbClr val="0000FF"/>
                </a:solidFill>
                <a:effectLst/>
                <a:uLnTx/>
                <a:uFillTx/>
                <a:latin typeface="Courier New" panose="02070409020205090404" pitchFamily="49" charset="0"/>
                <a:ea typeface="宋体" panose="02010600030101010101" pitchFamily="2" charset="-122"/>
                <a:cs typeface="Times New Roman" panose="02020603050405020304" pitchFamily="18" charset="0"/>
              </a:rPr>
              <a:t>in</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cursor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fetchall</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400" b="1" i="0" u="none" strike="noStrike" kern="0" cap="none" spc="0" normalizeH="0" baseline="0" noProof="0">
                <a:ln>
                  <a:noFill/>
                </a:ln>
                <a:solidFill>
                  <a:srgbClr val="880088"/>
                </a:solidFill>
                <a:effectLst/>
                <a:uLnTx/>
                <a:uFillTx/>
                <a:latin typeface="Courier New" panose="02070409020205090404" pitchFamily="49" charset="0"/>
                <a:ea typeface="宋体" panose="02010600030101010101" pitchFamily="2" charset="-122"/>
                <a:cs typeface="Times New Roman" panose="02020603050405020304" pitchFamily="18" charset="0"/>
              </a:rPr>
              <a:t>print</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line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关闭游标</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cursor</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4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关闭连接</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conn</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4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4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4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a:t>
            </a:r>
            <a:r>
              <a:rPr kumimoji="1" lang="en-US" altLang="zh-CN" sz="2000" b="0" i="0" u="none" strike="noStrike" kern="1200" cap="none" spc="0" normalizeH="0" baseline="0" noProof="0">
                <a:ln>
                  <a:noFill/>
                </a:ln>
                <a:solidFill>
                  <a:srgbClr val="AD2A26"/>
                </a:solidFill>
                <a:effectLst/>
                <a:uLnTx/>
                <a:uFillTx/>
                <a:ea typeface="Alibaba PuHuiTi Medium" pitchFamily="18" charset="-122"/>
              </a:rPr>
              <a:t>pymysql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2743932" y="1638693"/>
            <a:ext cx="7041905" cy="4585871"/>
          </a:xfrm>
          <a:prstGeom prst="rect">
            <a:avLst/>
          </a:prstGeom>
          <a:solidFill>
            <a:srgbClr val="FFFFE4"/>
          </a:solidFill>
          <a:ln>
            <a:solidFill>
              <a:schemeClr val="tx1"/>
            </a:solidFill>
          </a:ln>
        </p:spPr>
        <p:txBody>
          <a:bodyPr wrap="square">
            <a:spAutoFit/>
          </a:bodyPr>
          <a:lstStyle/>
          <a:p>
            <a:r>
              <a:rPr lang="en-US" altLang="zh-CN" sz="14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import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pymysql</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获取</a:t>
            </a:r>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MySQL</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连接</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conn </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pymysql</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connect</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host</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'localhost'</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port</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FF0000"/>
                </a:solidFill>
                <a:effectLst/>
                <a:latin typeface="Courier New" panose="02070409020205090404" pitchFamily="49" charset="0"/>
                <a:ea typeface="宋体" panose="02010600030101010101" pitchFamily="2" charset="-122"/>
                <a:cs typeface="Times New Roman" panose="02020603050405020304" pitchFamily="18" charset="0"/>
              </a:rPr>
              <a:t>3306</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user</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'root'</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password</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'123456'</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database</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'mydb17_pymysql'</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charset</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'utf8'</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获取游标</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cursor </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conn</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cursor</a:t>
            </a:r>
            <a:r>
              <a:rPr lang="en-US" altLang="zh-CN" sz="14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插入数据</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sql = "insert into student values(%s,%s,%s)"</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data = (4, '</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晁盖</a:t>
            </a:r>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34)</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cursor.execute(sql, data)  #sql</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和</a:t>
            </a:r>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data</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之间以</a:t>
            </a:r>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隔开</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修改数据</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sql = "update student set sname=%s where sid=%s"</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data = ('</a:t>
            </a:r>
            <a:r>
              <a:rPr lang="zh-CN" altLang="zh-CN" sz="1400" kern="0">
                <a:solidFill>
                  <a:srgbClr val="008000"/>
                </a:solidFill>
                <a:effectLst/>
                <a:latin typeface="Courier New" panose="02070409020205090404" pitchFamily="49" charset="0"/>
                <a:ea typeface="宋体" panose="02010600030101010101" pitchFamily="2" charset="-122"/>
                <a:cs typeface="Courier New" panose="02070409020205090404" pitchFamily="49" charset="0"/>
              </a:rPr>
              <a:t>李逵</a:t>
            </a:r>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4)</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8000"/>
                </a:solidFill>
                <a:effectLst/>
                <a:latin typeface="Courier New" panose="02070409020205090404" pitchFamily="49" charset="0"/>
                <a:ea typeface="宋体" panose="02010600030101010101" pitchFamily="2" charset="-122"/>
                <a:cs typeface="Times New Roman" panose="02020603050405020304" pitchFamily="18" charset="0"/>
              </a:rPr>
              <a:t># cursor.execute(sql, data)</a:t>
            </a:r>
            <a:endParaRPr lang="zh-CN" altLang="zh-CN" sz="1400" kern="100">
              <a:effectLst/>
              <a:latin typeface="等线" panose="02010600030101010101" charset="-122"/>
              <a:ea typeface="等线" panose="02010600030101010101" charset="-122"/>
              <a:cs typeface="Times New Roman" panose="02020603050405020304" pitchFamily="18" charset="0"/>
            </a:endParaRPr>
          </a:p>
          <a:p>
            <a:r>
              <a:rPr lang="en-US" altLang="zh-CN" sz="14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1400" kern="100">
              <a:effectLst/>
              <a:latin typeface="等线" panose="02010600030101010101" charset="-122"/>
              <a:ea typeface="等线" panose="02010600030101010101" charset="-122"/>
              <a:cs typeface="Times New Roman" panose="02020603050405020304" pitchFamily="18" charset="0"/>
            </a:endParaRPr>
          </a:p>
          <a:p>
            <a:endParaRPr lang="zh-CN" altLang="zh-CN" sz="12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2"/>
          <p:cNvSpPr txBox="1"/>
          <p:nvPr/>
        </p:nvSpPr>
        <p:spPr>
          <a:xfrm>
            <a:off x="721200" y="741772"/>
            <a:ext cx="8771021" cy="517190"/>
          </a:xfrm>
          <a:prstGeom prst="rect">
            <a:avLst/>
          </a:prstGeom>
        </p:spPr>
        <p:txBody>
          <a:bodyPr anchor="ctr" anchorCtr="0"/>
          <a:lstStyle>
            <a:lvl1pPr algn="l" rtl="0" eaLnBrk="0" fontAlgn="base" hangingPunct="0">
              <a:spcBef>
                <a:spcPct val="0"/>
              </a:spcBef>
              <a:spcAft>
                <a:spcPct val="0"/>
              </a:spcAft>
              <a:defRPr lang="zh-CN" altLang="en-US" sz="2000" b="0" i="0" kern="1200" dirty="0">
                <a:solidFill>
                  <a:srgbClr val="AD2A26"/>
                </a:solidFill>
                <a:latin typeface="Alibaba PuHuiTi Medium" pitchFamily="18" charset="-122"/>
                <a:ea typeface="Alibaba PuHuiTi Medium" pitchFamily="18" charset="-122"/>
                <a:cs typeface="Alibaba PuHuiTi Medium" pitchFamily="18" charset="-122"/>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en-US" altLang="zh-CN" sz="2000" b="0" i="0" u="none" strike="noStrike" kern="1200" cap="none" spc="0" normalizeH="0" baseline="0" noProof="0">
                <a:ln>
                  <a:noFill/>
                </a:ln>
                <a:solidFill>
                  <a:srgbClr val="AD2A26"/>
                </a:solidFill>
                <a:effectLst/>
                <a:uLnTx/>
                <a:uFillTx/>
                <a:ea typeface="Alibaba PuHuiTi Medium" pitchFamily="18" charset="-122"/>
              </a:rPr>
              <a:t>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的</a:t>
            </a:r>
            <a:r>
              <a:rPr kumimoji="1" lang="en-US" altLang="zh-CN" sz="2000" b="0" i="0" u="none" strike="noStrike" kern="1200" cap="none" spc="0" normalizeH="0" baseline="0" noProof="0">
                <a:ln>
                  <a:noFill/>
                </a:ln>
                <a:solidFill>
                  <a:srgbClr val="AD2A26"/>
                </a:solidFill>
                <a:effectLst/>
                <a:uLnTx/>
                <a:uFillTx/>
                <a:ea typeface="Alibaba PuHuiTi Medium" pitchFamily="18" charset="-122"/>
              </a:rPr>
              <a:t>pymysql</a:t>
            </a:r>
            <a:r>
              <a:rPr kumimoji="1" lang="zh-CN" altLang="en-US" sz="2000" b="0" i="0" u="none" strike="noStrike" kern="1200" cap="none" spc="0" normalizeH="0" baseline="0" noProof="0">
                <a:ln>
                  <a:noFill/>
                </a:ln>
                <a:solidFill>
                  <a:srgbClr val="AD2A26"/>
                </a:solidFill>
                <a:effectLst/>
                <a:uLnTx/>
                <a:uFillTx/>
                <a:ea typeface="Alibaba PuHuiTi Medium" pitchFamily="18" charset="-122"/>
              </a:rPr>
              <a:t>操作</a:t>
            </a:r>
            <a:endParaRPr kumimoji="0" lang="zh-CN" altLang="en-US" sz="2000" b="0" i="0" u="none" strike="noStrike" kern="1200" cap="none" spc="0" normalizeH="0" baseline="0" noProof="0" dirty="0">
              <a:ln>
                <a:noFill/>
              </a:ln>
              <a:solidFill>
                <a:srgbClr val="AD2A26"/>
              </a:solidFill>
              <a:effectLst/>
              <a:uLnTx/>
              <a:uFillTx/>
              <a:ea typeface="Alibaba PuHuiTi Medium" pitchFamily="18" charset="-122"/>
            </a:endParaRPr>
          </a:p>
        </p:txBody>
      </p:sp>
      <p:sp>
        <p:nvSpPr>
          <p:cNvPr id="6" name="文本框 5"/>
          <p:cNvSpPr txBox="1"/>
          <p:nvPr/>
        </p:nvSpPr>
        <p:spPr>
          <a:xfrm>
            <a:off x="867425" y="1258962"/>
            <a:ext cx="8478570" cy="36933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20000"/>
              </a:spcBef>
              <a:spcAft>
                <a:spcPct val="0"/>
              </a:spcAft>
              <a:buClrTx/>
              <a:buSzTx/>
              <a:buFont typeface="Wingdings" panose="05000000000000000000" pitchFamily="2" charset="2"/>
              <a:buChar char="u"/>
              <a:defRPr/>
            </a:pPr>
            <a:r>
              <a:rPr kumimoji="0" lang="zh-CN" altLang="en-US"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rPr>
              <a:t>使用</a:t>
            </a:r>
            <a:endParaRPr kumimoji="0" lang="en-US" altLang="zh-CN" sz="1800" b="1" i="0" u="none" strike="noStrike" kern="1200" cap="none" spc="0" normalizeH="0" baseline="0" noProof="0">
              <a:ln>
                <a:noFill/>
              </a:ln>
              <a:solidFill>
                <a:srgbClr val="4BACC6"/>
              </a:solidFill>
              <a:effectLst/>
              <a:uLnTx/>
              <a:uFillTx/>
              <a:latin typeface="PingFang SC"/>
              <a:ea typeface="阿里巴巴普惠体" panose="00020600040101010101" pitchFamily="18" charset="-122"/>
              <a:cs typeface="+mn-cs"/>
            </a:endParaRPr>
          </a:p>
        </p:txBody>
      </p:sp>
      <p:sp>
        <p:nvSpPr>
          <p:cNvPr id="10" name="文本框 9"/>
          <p:cNvSpPr txBox="1"/>
          <p:nvPr/>
        </p:nvSpPr>
        <p:spPr>
          <a:xfrm>
            <a:off x="1671271" y="2145485"/>
            <a:ext cx="7674724" cy="3293209"/>
          </a:xfrm>
          <a:prstGeom prst="rect">
            <a:avLst/>
          </a:prstGeom>
          <a:solidFill>
            <a:srgbClr val="FFFFE4"/>
          </a:solidFill>
          <a:ln>
            <a:solidFill>
              <a:schemeClr val="tx1"/>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删除数据</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sql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808080"/>
                </a:solidFill>
                <a:effectLst/>
                <a:uLnTx/>
                <a:uFillTx/>
                <a:latin typeface="Courier New" panose="02070409020205090404" pitchFamily="49" charset="0"/>
                <a:ea typeface="宋体" panose="02010600030101010101" pitchFamily="2" charset="-122"/>
                <a:cs typeface="Times New Roman" panose="02020603050405020304" pitchFamily="18" charset="0"/>
              </a:rPr>
              <a:t>"delete from student where sid=%s"</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data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FF0000"/>
                </a:solidFill>
                <a:effectLst/>
                <a:uLnTx/>
                <a:uFillTx/>
                <a:latin typeface="Courier New" panose="02070409020205090404" pitchFamily="49" charset="0"/>
                <a:ea typeface="宋体" panose="02010600030101010101" pitchFamily="2" charset="-122"/>
                <a:cs typeface="Times New Roman" panose="02020603050405020304" pitchFamily="18" charset="0"/>
              </a:rPr>
              <a:t>4</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cursor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execute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sql</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data</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conn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commit</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提交，不然无法保存插入或者修改的数据</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这个一定不要忘记加上</a:t>
            </a: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关闭游标</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cursor</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Times New Roman" panose="02020603050405020304" pitchFamily="18" charset="0"/>
              </a:rPr>
              <a:t># </a:t>
            </a:r>
            <a:r>
              <a:rPr kumimoji="0" lang="zh-CN" altLang="zh-CN" sz="1600" b="0" i="0" u="none" strike="noStrike" kern="0" cap="none" spc="0" normalizeH="0" baseline="0" noProof="0">
                <a:ln>
                  <a:noFill/>
                </a:ln>
                <a:solidFill>
                  <a:srgbClr val="008000"/>
                </a:solidFill>
                <a:effectLst/>
                <a:uLnTx/>
                <a:uFillTx/>
                <a:latin typeface="Courier New" panose="02070409020205090404" pitchFamily="49" charset="0"/>
                <a:ea typeface="宋体" panose="02010600030101010101" pitchFamily="2" charset="-122"/>
                <a:cs typeface="Courier New" panose="02070409020205090404" pitchFamily="49" charset="0"/>
              </a:rPr>
              <a:t>关闭连接</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conn</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a:ln>
                  <a:noFill/>
                </a:ln>
                <a:solidFill>
                  <a:srgbClr val="000000"/>
                </a:solidFill>
                <a:effectLst/>
                <a:uLnTx/>
                <a:uFillTx/>
                <a:latin typeface="Courier New" panose="02070409020205090404" pitchFamily="49" charset="0"/>
                <a:ea typeface="宋体" panose="02010600030101010101" pitchFamily="2" charset="-122"/>
                <a:cs typeface="Times New Roman" panose="02020603050405020304" pitchFamily="18" charset="0"/>
              </a:rPr>
              <a:t>close</a:t>
            </a:r>
            <a:r>
              <a:rPr kumimoji="0" lang="en-US" altLang="zh-CN" sz="1600" b="1" i="0" u="none" strike="noStrike" kern="0" cap="none" spc="0" normalizeH="0" baseline="0" noProof="0">
                <a:ln>
                  <a:noFill/>
                </a:ln>
                <a:solidFill>
                  <a:srgbClr val="000080"/>
                </a:solidFill>
                <a:effectLst/>
                <a:uLnTx/>
                <a:uFillTx/>
                <a:latin typeface="Courier New" panose="02070409020205090404" pitchFamily="49" charset="0"/>
                <a:ea typeface="宋体" panose="02010600030101010101" pitchFamily="2" charset="-122"/>
                <a:cs typeface="Times New Roman" panose="02020603050405020304" pitchFamily="18" charset="0"/>
              </a:rPr>
              <a:t>()</a:t>
            </a:r>
            <a:endParaRPr kumimoji="0" lang="zh-CN" altLang="zh-CN" sz="1600" b="0" i="0" u="none" strike="noStrike" kern="100" cap="none" spc="0" normalizeH="0" baseline="0" noProof="0">
              <a:ln>
                <a:noFill/>
              </a:ln>
              <a:solidFill>
                <a:prstClr val="black"/>
              </a:solidFill>
              <a:effectLst/>
              <a:uLnTx/>
              <a:uFillTx/>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1142" y="2270125"/>
            <a:ext cx="11565835" cy="1158875"/>
          </a:xfrm>
        </p:spPr>
        <p:txBody>
          <a:bodyPr/>
          <a:lstStyle/>
          <a:p>
            <a:r>
              <a:rPr kumimoji="1" lang="zh-CN" altLang="en-US" sz="6600"/>
              <a:t>最全</a:t>
            </a:r>
            <a:r>
              <a:rPr kumimoji="1" lang="en-US" altLang="zh-CN" sz="6600"/>
              <a:t>MySQL8.0</a:t>
            </a:r>
            <a:r>
              <a:rPr kumimoji="1" lang="zh-CN" altLang="en-US" sz="6600"/>
              <a:t>实战教程</a:t>
            </a:r>
            <a:endParaRPr kumimoji="1" lang="zh-CN" altLang="en-US" sz="6600" dirty="0"/>
          </a:p>
        </p:txBody>
      </p:sp>
    </p:spTree>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012857" cy="1015503"/>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   </a:t>
            </a:r>
            <a:r>
              <a:rPr lang="zh-CN" altLang="en-US">
                <a:solidFill>
                  <a:prstClr val="black"/>
                </a:solidFill>
                <a:latin typeface="微软雅黑" panose="020B0503020204020204" pitchFamily="34" charset="-122"/>
                <a:ea typeface="Alibaba PuHuiTi"/>
              </a:rPr>
              <a:t>为啥要学</a:t>
            </a:r>
            <a:r>
              <a:rPr lang="en-US" altLang="zh-CN">
                <a:solidFill>
                  <a:prstClr val="black"/>
                </a:solidFill>
                <a:latin typeface="微软雅黑" panose="020B0503020204020204" pitchFamily="34" charset="-122"/>
                <a:ea typeface="Alibaba PuHuiTi"/>
              </a:rPr>
              <a:t>SQL</a:t>
            </a:r>
            <a:r>
              <a:rPr kumimoji="0"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a:t>
            </a: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a:solidFill>
                  <a:prstClr val="black"/>
                </a:solidFill>
                <a:latin typeface="微软雅黑" panose="020B0503020204020204" pitchFamily="34" charset="-122"/>
                <a:ea typeface="Alibaba PuHuiTi"/>
              </a:rPr>
              <a:t>为啥要学</a:t>
            </a:r>
            <a:r>
              <a:rPr lang="en-US" altLang="zh-CN">
                <a:solidFill>
                  <a:prstClr val="black"/>
                </a:solidFill>
                <a:latin typeface="微软雅黑" panose="020B0503020204020204" pitchFamily="34" charset="-122"/>
                <a:ea typeface="Alibaba PuHuiTi"/>
              </a:rPr>
              <a:t>SQL</a:t>
            </a:r>
            <a:r>
              <a:rPr kumimoji="0" lang="zh-CN" altLang="en-US" sz="24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 </a:t>
            </a:r>
            <a:r>
              <a:rPr lang="zh-CN" altLang="en-US"/>
              <a:t>？</a:t>
            </a:r>
            <a:endParaRPr lang="zh-CN" altLang="en-US" dirty="0"/>
          </a:p>
        </p:txBody>
      </p:sp>
      <p:pic>
        <p:nvPicPr>
          <p:cNvPr id="5" name="图片 4" descr="文本&#10;&#10;描述已自动生成"/>
          <p:cNvPicPr>
            <a:picLocks noChangeAspect="1"/>
          </p:cNvPicPr>
          <p:nvPr>
            <p:custDataLst>
              <p:tags r:id="rId1"/>
            </p:custDataLst>
          </p:nvPr>
        </p:nvPicPr>
        <p:blipFill rotWithShape="1">
          <a:blip r:embed="rId2"/>
          <a:srcRect t="9707" b="9707"/>
          <a:stretch>
            <a:fillRect/>
          </a:stretch>
        </p:blipFill>
        <p:spPr>
          <a:xfrm>
            <a:off x="2279540" y="2255780"/>
            <a:ext cx="6677581" cy="2825157"/>
          </a:xfrm>
          <a:custGeom>
            <a:avLst/>
            <a:gdLst/>
            <a:ahLst/>
            <a:cxnLst/>
            <a:rect l="l" t="t" r="r" b="b"/>
            <a:pathLst>
              <a:path w="8903441" h="3766876">
                <a:moveTo>
                  <a:pt x="8890380" y="1667288"/>
                </a:moveTo>
                <a:lnTo>
                  <a:pt x="8895460" y="1677046"/>
                </a:lnTo>
                <a:cubicBezTo>
                  <a:pt x="8905866" y="1703466"/>
                  <a:pt x="8906717" y="1724063"/>
                  <a:pt x="8894323" y="1729738"/>
                </a:cubicBezTo>
                <a:lnTo>
                  <a:pt x="8891365" y="1729349"/>
                </a:lnTo>
                <a:lnTo>
                  <a:pt x="8891421" y="1712412"/>
                </a:lnTo>
                <a:cubicBezTo>
                  <a:pt x="8891337" y="1700170"/>
                  <a:pt x="8891138" y="1688653"/>
                  <a:pt x="8890856" y="1678595"/>
                </a:cubicBezTo>
                <a:close/>
                <a:moveTo>
                  <a:pt x="8888451" y="1641624"/>
                </a:moveTo>
                <a:cubicBezTo>
                  <a:pt x="8888927" y="1642911"/>
                  <a:pt x="8889388" y="1647125"/>
                  <a:pt x="8889800" y="1653531"/>
                </a:cubicBezTo>
                <a:lnTo>
                  <a:pt x="8890380" y="1667288"/>
                </a:lnTo>
                <a:lnTo>
                  <a:pt x="8884645" y="1656272"/>
                </a:lnTo>
                <a:lnTo>
                  <a:pt x="8886368" y="1643902"/>
                </a:lnTo>
                <a:cubicBezTo>
                  <a:pt x="8887058" y="1640758"/>
                  <a:pt x="8887743" y="1639762"/>
                  <a:pt x="8888451" y="1641624"/>
                </a:cubicBezTo>
                <a:close/>
                <a:moveTo>
                  <a:pt x="999724" y="1241031"/>
                </a:moveTo>
                <a:cubicBezTo>
                  <a:pt x="998379" y="1242269"/>
                  <a:pt x="996554" y="1243547"/>
                  <a:pt x="995210" y="1244785"/>
                </a:cubicBezTo>
                <a:cubicBezTo>
                  <a:pt x="1005261" y="1248940"/>
                  <a:pt x="1015746" y="1252497"/>
                  <a:pt x="1025774" y="1256374"/>
                </a:cubicBezTo>
                <a:cubicBezTo>
                  <a:pt x="1037480" y="1257305"/>
                  <a:pt x="1049668" y="1258195"/>
                  <a:pt x="1060894" y="1259168"/>
                </a:cubicBezTo>
                <a:cubicBezTo>
                  <a:pt x="1040504" y="1253123"/>
                  <a:pt x="1020115" y="1247076"/>
                  <a:pt x="999724" y="1241031"/>
                </a:cubicBezTo>
                <a:close/>
                <a:moveTo>
                  <a:pt x="1319296" y="820371"/>
                </a:moveTo>
                <a:cubicBezTo>
                  <a:pt x="1421680" y="872109"/>
                  <a:pt x="1548101" y="905226"/>
                  <a:pt x="1681342" y="933268"/>
                </a:cubicBezTo>
                <a:cubicBezTo>
                  <a:pt x="1683167" y="931988"/>
                  <a:pt x="1684512" y="930751"/>
                  <a:pt x="1686338" y="929471"/>
                </a:cubicBezTo>
                <a:cubicBezTo>
                  <a:pt x="1563998" y="893197"/>
                  <a:pt x="1441635" y="856646"/>
                  <a:pt x="1319296" y="820371"/>
                </a:cubicBezTo>
                <a:close/>
                <a:moveTo>
                  <a:pt x="7894848" y="858"/>
                </a:moveTo>
                <a:cubicBezTo>
                  <a:pt x="7906700" y="3455"/>
                  <a:pt x="7910528" y="8436"/>
                  <a:pt x="7907341" y="16271"/>
                </a:cubicBezTo>
                <a:cubicBezTo>
                  <a:pt x="7902882" y="26177"/>
                  <a:pt x="7893520" y="35394"/>
                  <a:pt x="7882642" y="43904"/>
                </a:cubicBezTo>
                <a:cubicBezTo>
                  <a:pt x="7831903" y="83897"/>
                  <a:pt x="7856047" y="94090"/>
                  <a:pt x="7927648" y="93123"/>
                </a:cubicBezTo>
                <a:cubicBezTo>
                  <a:pt x="7991511" y="92274"/>
                  <a:pt x="8055318" y="85274"/>
                  <a:pt x="8119655" y="78787"/>
                </a:cubicBezTo>
                <a:cubicBezTo>
                  <a:pt x="8151329" y="75447"/>
                  <a:pt x="8152942" y="77265"/>
                  <a:pt x="8141786" y="93635"/>
                </a:cubicBezTo>
                <a:cubicBezTo>
                  <a:pt x="8123815" y="120677"/>
                  <a:pt x="8122595" y="145410"/>
                  <a:pt x="8151055" y="166138"/>
                </a:cubicBezTo>
                <a:cubicBezTo>
                  <a:pt x="8157767" y="170866"/>
                  <a:pt x="8162605" y="176318"/>
                  <a:pt x="8160811" y="183471"/>
                </a:cubicBezTo>
                <a:cubicBezTo>
                  <a:pt x="8152723" y="212724"/>
                  <a:pt x="8169841" y="236686"/>
                  <a:pt x="8187466" y="260884"/>
                </a:cubicBezTo>
                <a:cubicBezTo>
                  <a:pt x="8217175" y="301371"/>
                  <a:pt x="8254836" y="338641"/>
                  <a:pt x="8295790" y="374783"/>
                </a:cubicBezTo>
                <a:cubicBezTo>
                  <a:pt x="8324664" y="400232"/>
                  <a:pt x="8342922" y="431650"/>
                  <a:pt x="8406170" y="440370"/>
                </a:cubicBezTo>
                <a:cubicBezTo>
                  <a:pt x="8421364" y="442394"/>
                  <a:pt x="8426373" y="449790"/>
                  <a:pt x="8420903" y="459225"/>
                </a:cubicBezTo>
                <a:cubicBezTo>
                  <a:pt x="8402820" y="490474"/>
                  <a:pt x="8417534" y="514648"/>
                  <a:pt x="8450800" y="534955"/>
                </a:cubicBezTo>
                <a:cubicBezTo>
                  <a:pt x="8462563" y="542037"/>
                  <a:pt x="8458146" y="546902"/>
                  <a:pt x="8442097" y="551669"/>
                </a:cubicBezTo>
                <a:cubicBezTo>
                  <a:pt x="8423667" y="556925"/>
                  <a:pt x="8409328" y="564619"/>
                  <a:pt x="8398067" y="574282"/>
                </a:cubicBezTo>
                <a:cubicBezTo>
                  <a:pt x="8379577" y="589897"/>
                  <a:pt x="8370872" y="606612"/>
                  <a:pt x="8363634" y="623477"/>
                </a:cubicBezTo>
                <a:cubicBezTo>
                  <a:pt x="8352394" y="649929"/>
                  <a:pt x="8339133" y="675439"/>
                  <a:pt x="8295388" y="695789"/>
                </a:cubicBezTo>
                <a:cubicBezTo>
                  <a:pt x="8282368" y="701969"/>
                  <a:pt x="8271923" y="709882"/>
                  <a:pt x="8260972" y="717559"/>
                </a:cubicBezTo>
                <a:cubicBezTo>
                  <a:pt x="8264466" y="724248"/>
                  <a:pt x="8273101" y="728807"/>
                  <a:pt x="8289132" y="729358"/>
                </a:cubicBezTo>
                <a:cubicBezTo>
                  <a:pt x="8391169" y="732995"/>
                  <a:pt x="8386647" y="769770"/>
                  <a:pt x="8387346" y="810845"/>
                </a:cubicBezTo>
                <a:cubicBezTo>
                  <a:pt x="8388418" y="861681"/>
                  <a:pt x="8330862" y="890238"/>
                  <a:pt x="8259532" y="916368"/>
                </a:cubicBezTo>
                <a:cubicBezTo>
                  <a:pt x="8235122" y="925226"/>
                  <a:pt x="8199529" y="928071"/>
                  <a:pt x="8191769" y="950020"/>
                </a:cubicBezTo>
                <a:cubicBezTo>
                  <a:pt x="8234379" y="966427"/>
                  <a:pt x="8282955" y="945934"/>
                  <a:pt x="8327664" y="947606"/>
                </a:cubicBezTo>
                <a:cubicBezTo>
                  <a:pt x="8364609" y="949119"/>
                  <a:pt x="8424473" y="941347"/>
                  <a:pt x="8378206" y="982626"/>
                </a:cubicBezTo>
                <a:cubicBezTo>
                  <a:pt x="8364736" y="994722"/>
                  <a:pt x="8382242" y="1001021"/>
                  <a:pt x="8400605" y="1000529"/>
                </a:cubicBezTo>
                <a:cubicBezTo>
                  <a:pt x="8549357" y="995586"/>
                  <a:pt x="8487684" y="1076555"/>
                  <a:pt x="8538706" y="1111533"/>
                </a:cubicBezTo>
                <a:cubicBezTo>
                  <a:pt x="8553092" y="1120905"/>
                  <a:pt x="8540810" y="1141011"/>
                  <a:pt x="8520556" y="1147547"/>
                </a:cubicBezTo>
                <a:cubicBezTo>
                  <a:pt x="8392015" y="1189611"/>
                  <a:pt x="8380569" y="1263373"/>
                  <a:pt x="8322605" y="1331423"/>
                </a:cubicBezTo>
                <a:cubicBezTo>
                  <a:pt x="8393509" y="1350105"/>
                  <a:pt x="8476647" y="1348124"/>
                  <a:pt x="8552563" y="1357692"/>
                </a:cubicBezTo>
                <a:cubicBezTo>
                  <a:pt x="8631413" y="1367560"/>
                  <a:pt x="8632510" y="1380057"/>
                  <a:pt x="8572872" y="1434543"/>
                </a:cubicBezTo>
                <a:cubicBezTo>
                  <a:pt x="8740108" y="1430496"/>
                  <a:pt x="8740108" y="1430496"/>
                  <a:pt x="8695911" y="1511890"/>
                </a:cubicBezTo>
                <a:cubicBezTo>
                  <a:pt x="8766152" y="1509223"/>
                  <a:pt x="8835070" y="1574251"/>
                  <a:pt x="8873147" y="1634187"/>
                </a:cubicBezTo>
                <a:lnTo>
                  <a:pt x="8884645" y="1656272"/>
                </a:lnTo>
                <a:lnTo>
                  <a:pt x="8884254" y="1659075"/>
                </a:lnTo>
                <a:cubicBezTo>
                  <a:pt x="8882795" y="1672543"/>
                  <a:pt x="8881198" y="1691773"/>
                  <a:pt x="8879232" y="1711097"/>
                </a:cubicBezTo>
                <a:lnTo>
                  <a:pt x="8877347" y="1727504"/>
                </a:lnTo>
                <a:lnTo>
                  <a:pt x="8865337" y="1725923"/>
                </a:lnTo>
                <a:cubicBezTo>
                  <a:pt x="8855639" y="1721668"/>
                  <a:pt x="8848716" y="1720054"/>
                  <a:pt x="8843722" y="1720152"/>
                </a:cubicBezTo>
                <a:cubicBezTo>
                  <a:pt x="8828739" y="1720444"/>
                  <a:pt x="8831115" y="1736133"/>
                  <a:pt x="8828004" y="1742073"/>
                </a:cubicBezTo>
                <a:cubicBezTo>
                  <a:pt x="8817547" y="1760900"/>
                  <a:pt x="8843589" y="1770647"/>
                  <a:pt x="8861127" y="1782820"/>
                </a:cubicBezTo>
                <a:cubicBezTo>
                  <a:pt x="8867694" y="1787281"/>
                  <a:pt x="8872382" y="1766445"/>
                  <a:pt x="8875975" y="1739445"/>
                </a:cubicBezTo>
                <a:lnTo>
                  <a:pt x="8877347" y="1727504"/>
                </a:lnTo>
                <a:lnTo>
                  <a:pt x="8891365" y="1729349"/>
                </a:lnTo>
                <a:lnTo>
                  <a:pt x="8891294" y="1750579"/>
                </a:lnTo>
                <a:cubicBezTo>
                  <a:pt x="8890576" y="1802412"/>
                  <a:pt x="8887485" y="1854103"/>
                  <a:pt x="8879895" y="1858687"/>
                </a:cubicBezTo>
                <a:cubicBezTo>
                  <a:pt x="8799411" y="1907447"/>
                  <a:pt x="8858072" y="1996322"/>
                  <a:pt x="8700018" y="2022228"/>
                </a:cubicBezTo>
                <a:cubicBezTo>
                  <a:pt x="8628887" y="2034069"/>
                  <a:pt x="8597252" y="2070985"/>
                  <a:pt x="8546517" y="2094468"/>
                </a:cubicBezTo>
                <a:cubicBezTo>
                  <a:pt x="8369592" y="2175758"/>
                  <a:pt x="8254890" y="2270617"/>
                  <a:pt x="8208310" y="2391116"/>
                </a:cubicBezTo>
                <a:cubicBezTo>
                  <a:pt x="8195251" y="2424444"/>
                  <a:pt x="8137916" y="2455501"/>
                  <a:pt x="8101924" y="2486924"/>
                </a:cubicBezTo>
                <a:cubicBezTo>
                  <a:pt x="8122498" y="2506105"/>
                  <a:pt x="8219539" y="2452814"/>
                  <a:pt x="8188722" y="2510086"/>
                </a:cubicBezTo>
                <a:cubicBezTo>
                  <a:pt x="8165388" y="2553270"/>
                  <a:pt x="8098391" y="2584616"/>
                  <a:pt x="8035596" y="2614194"/>
                </a:cubicBezTo>
                <a:cubicBezTo>
                  <a:pt x="7963481" y="2647947"/>
                  <a:pt x="7883214" y="2677100"/>
                  <a:pt x="7854509" y="2730830"/>
                </a:cubicBezTo>
                <a:cubicBezTo>
                  <a:pt x="7848249" y="2742293"/>
                  <a:pt x="6341566" y="3671513"/>
                  <a:pt x="4141410" y="3763614"/>
                </a:cubicBezTo>
                <a:cubicBezTo>
                  <a:pt x="3781875" y="3778662"/>
                  <a:pt x="2353277" y="3737838"/>
                  <a:pt x="2161737" y="3718831"/>
                </a:cubicBezTo>
                <a:cubicBezTo>
                  <a:pt x="1964811" y="3699179"/>
                  <a:pt x="1793107" y="3646810"/>
                  <a:pt x="1591600" y="3635674"/>
                </a:cubicBezTo>
                <a:cubicBezTo>
                  <a:pt x="1485018" y="3629919"/>
                  <a:pt x="1381185" y="3611329"/>
                  <a:pt x="1390654" y="3531585"/>
                </a:cubicBezTo>
                <a:cubicBezTo>
                  <a:pt x="1393510" y="3508948"/>
                  <a:pt x="1364047" y="3493344"/>
                  <a:pt x="1320867" y="3503571"/>
                </a:cubicBezTo>
                <a:cubicBezTo>
                  <a:pt x="1239265" y="3523046"/>
                  <a:pt x="1198946" y="3494124"/>
                  <a:pt x="1150681" y="3474015"/>
                </a:cubicBezTo>
                <a:cubicBezTo>
                  <a:pt x="1065213" y="3438422"/>
                  <a:pt x="982868" y="3399757"/>
                  <a:pt x="851974" y="3403971"/>
                </a:cubicBezTo>
                <a:cubicBezTo>
                  <a:pt x="873994" y="3367898"/>
                  <a:pt x="917237" y="3369420"/>
                  <a:pt x="956780" y="3372944"/>
                </a:cubicBezTo>
                <a:cubicBezTo>
                  <a:pt x="1061276" y="3382521"/>
                  <a:pt x="1164043" y="3394488"/>
                  <a:pt x="1268515" y="3403788"/>
                </a:cubicBezTo>
                <a:cubicBezTo>
                  <a:pt x="1336376" y="3409863"/>
                  <a:pt x="1404651" y="3420660"/>
                  <a:pt x="1492884" y="3399484"/>
                </a:cubicBezTo>
                <a:cubicBezTo>
                  <a:pt x="1410006" y="3338199"/>
                  <a:pt x="1277736" y="3337777"/>
                  <a:pt x="1169657" y="3325996"/>
                </a:cubicBezTo>
                <a:cubicBezTo>
                  <a:pt x="1034677" y="3311259"/>
                  <a:pt x="951965" y="3268429"/>
                  <a:pt x="853866" y="3221353"/>
                </a:cubicBezTo>
                <a:cubicBezTo>
                  <a:pt x="950752" y="3199416"/>
                  <a:pt x="1014418" y="3234964"/>
                  <a:pt x="1090648" y="3226034"/>
                </a:cubicBezTo>
                <a:cubicBezTo>
                  <a:pt x="1094340" y="3218434"/>
                  <a:pt x="1100169" y="3207568"/>
                  <a:pt x="1099183" y="3207375"/>
                </a:cubicBezTo>
                <a:cubicBezTo>
                  <a:pt x="971072" y="3188118"/>
                  <a:pt x="907890" y="3136018"/>
                  <a:pt x="882137" y="3068880"/>
                </a:cubicBezTo>
                <a:cubicBezTo>
                  <a:pt x="868924" y="3034221"/>
                  <a:pt x="822286" y="3027121"/>
                  <a:pt x="776145" y="3014660"/>
                </a:cubicBezTo>
                <a:cubicBezTo>
                  <a:pt x="613874" y="2970419"/>
                  <a:pt x="443486" y="2933046"/>
                  <a:pt x="307191" y="2864697"/>
                </a:cubicBezTo>
                <a:cubicBezTo>
                  <a:pt x="457123" y="2862170"/>
                  <a:pt x="581367" y="2903594"/>
                  <a:pt x="743379" y="2911759"/>
                </a:cubicBezTo>
                <a:cubicBezTo>
                  <a:pt x="608349" y="2835743"/>
                  <a:pt x="439124" y="2806104"/>
                  <a:pt x="284020" y="2766269"/>
                </a:cubicBezTo>
                <a:cubicBezTo>
                  <a:pt x="213164" y="2748143"/>
                  <a:pt x="147010" y="2722889"/>
                  <a:pt x="63190" y="2717094"/>
                </a:cubicBezTo>
                <a:cubicBezTo>
                  <a:pt x="33455" y="2714947"/>
                  <a:pt x="-16425" y="2709531"/>
                  <a:pt x="5340" y="2681595"/>
                </a:cubicBezTo>
                <a:cubicBezTo>
                  <a:pt x="23652" y="2658441"/>
                  <a:pt x="63627" y="2661368"/>
                  <a:pt x="100237" y="2664591"/>
                </a:cubicBezTo>
                <a:cubicBezTo>
                  <a:pt x="188123" y="2672547"/>
                  <a:pt x="277551" y="2664977"/>
                  <a:pt x="394328" y="2654447"/>
                </a:cubicBezTo>
                <a:cubicBezTo>
                  <a:pt x="290057" y="2592242"/>
                  <a:pt x="112140" y="2629127"/>
                  <a:pt x="21491" y="2562088"/>
                </a:cubicBezTo>
                <a:cubicBezTo>
                  <a:pt x="125636" y="2540073"/>
                  <a:pt x="208727" y="2559644"/>
                  <a:pt x="294268" y="2557453"/>
                </a:cubicBezTo>
                <a:cubicBezTo>
                  <a:pt x="371589" y="2555423"/>
                  <a:pt x="389695" y="2540961"/>
                  <a:pt x="367847" y="2501743"/>
                </a:cubicBezTo>
                <a:cubicBezTo>
                  <a:pt x="333905" y="2440640"/>
                  <a:pt x="373328" y="2404160"/>
                  <a:pt x="486858" y="2411824"/>
                </a:cubicBezTo>
                <a:cubicBezTo>
                  <a:pt x="592120" y="2419095"/>
                  <a:pt x="600599" y="2394285"/>
                  <a:pt x="570008" y="2360312"/>
                </a:cubicBezTo>
                <a:cubicBezTo>
                  <a:pt x="525457" y="2310774"/>
                  <a:pt x="567057" y="2265987"/>
                  <a:pt x="594400" y="2218813"/>
                </a:cubicBezTo>
                <a:cubicBezTo>
                  <a:pt x="635581" y="2147198"/>
                  <a:pt x="612469" y="2115647"/>
                  <a:pt x="505675" y="2074370"/>
                </a:cubicBezTo>
                <a:cubicBezTo>
                  <a:pt x="445534" y="2051386"/>
                  <a:pt x="381431" y="2032947"/>
                  <a:pt x="295650" y="2015851"/>
                </a:cubicBezTo>
                <a:cubicBezTo>
                  <a:pt x="487251" y="1985881"/>
                  <a:pt x="281423" y="1958614"/>
                  <a:pt x="346760" y="1924896"/>
                </a:cubicBezTo>
                <a:cubicBezTo>
                  <a:pt x="481788" y="1901571"/>
                  <a:pt x="600623" y="1980687"/>
                  <a:pt x="783461" y="1939173"/>
                </a:cubicBezTo>
                <a:cubicBezTo>
                  <a:pt x="547912" y="1882335"/>
                  <a:pt x="287006" y="1807013"/>
                  <a:pt x="112183" y="1719100"/>
                </a:cubicBezTo>
                <a:cubicBezTo>
                  <a:pt x="148588" y="1692398"/>
                  <a:pt x="188462" y="1710725"/>
                  <a:pt x="219936" y="1699568"/>
                </a:cubicBezTo>
                <a:cubicBezTo>
                  <a:pt x="218006" y="1694140"/>
                  <a:pt x="220184" y="1685834"/>
                  <a:pt x="214196" y="1683841"/>
                </a:cubicBezTo>
                <a:cubicBezTo>
                  <a:pt x="85284" y="1638910"/>
                  <a:pt x="83720" y="1637648"/>
                  <a:pt x="212296" y="1584947"/>
                </a:cubicBezTo>
                <a:cubicBezTo>
                  <a:pt x="257172" y="1566456"/>
                  <a:pt x="252206" y="1554019"/>
                  <a:pt x="226108" y="1538121"/>
                </a:cubicBezTo>
                <a:cubicBezTo>
                  <a:pt x="207682" y="1526866"/>
                  <a:pt x="185078" y="1517656"/>
                  <a:pt x="192710" y="1488723"/>
                </a:cubicBezTo>
                <a:cubicBezTo>
                  <a:pt x="268435" y="1518175"/>
                  <a:pt x="624154" y="1547955"/>
                  <a:pt x="685843" y="1538903"/>
                </a:cubicBezTo>
                <a:cubicBezTo>
                  <a:pt x="755173" y="1528619"/>
                  <a:pt x="994201" y="1520231"/>
                  <a:pt x="1067153" y="1523622"/>
                </a:cubicBezTo>
                <a:cubicBezTo>
                  <a:pt x="1063138" y="1522015"/>
                  <a:pt x="1059122" y="1520410"/>
                  <a:pt x="1055106" y="1518803"/>
                </a:cubicBezTo>
                <a:cubicBezTo>
                  <a:pt x="983007" y="1486514"/>
                  <a:pt x="909946" y="1454310"/>
                  <a:pt x="864245" y="1408231"/>
                </a:cubicBezTo>
                <a:cubicBezTo>
                  <a:pt x="862153" y="1406456"/>
                  <a:pt x="861045" y="1404874"/>
                  <a:pt x="856768" y="1405809"/>
                </a:cubicBezTo>
                <a:cubicBezTo>
                  <a:pt x="819307" y="1414974"/>
                  <a:pt x="822846" y="1400112"/>
                  <a:pt x="821342" y="1388491"/>
                </a:cubicBezTo>
                <a:cubicBezTo>
                  <a:pt x="819813" y="1376592"/>
                  <a:pt x="812736" y="1367699"/>
                  <a:pt x="784954" y="1371257"/>
                </a:cubicBezTo>
                <a:cubicBezTo>
                  <a:pt x="783512" y="1371384"/>
                  <a:pt x="781566" y="1371274"/>
                  <a:pt x="779619" y="1371165"/>
                </a:cubicBezTo>
                <a:cubicBezTo>
                  <a:pt x="766469" y="1370361"/>
                  <a:pt x="722835" y="1342290"/>
                  <a:pt x="728571" y="1335910"/>
                </a:cubicBezTo>
                <a:cubicBezTo>
                  <a:pt x="741389" y="1321912"/>
                  <a:pt x="726409" y="1316791"/>
                  <a:pt x="713734" y="1310348"/>
                </a:cubicBezTo>
                <a:cubicBezTo>
                  <a:pt x="696009" y="1301550"/>
                  <a:pt x="678333" y="1293308"/>
                  <a:pt x="659695" y="1285149"/>
                </a:cubicBezTo>
                <a:cubicBezTo>
                  <a:pt x="641562" y="1277227"/>
                  <a:pt x="622997" y="1269901"/>
                  <a:pt x="604409" y="1262299"/>
                </a:cubicBezTo>
                <a:cubicBezTo>
                  <a:pt x="561305" y="1256847"/>
                  <a:pt x="517819" y="1252549"/>
                  <a:pt x="472556" y="1250086"/>
                </a:cubicBezTo>
                <a:cubicBezTo>
                  <a:pt x="438951" y="1247999"/>
                  <a:pt x="401379" y="1244860"/>
                  <a:pt x="382690" y="1214040"/>
                </a:cubicBezTo>
                <a:cubicBezTo>
                  <a:pt x="418096" y="1214570"/>
                  <a:pt x="453575" y="1215933"/>
                  <a:pt x="489053" y="1217296"/>
                </a:cubicBezTo>
                <a:cubicBezTo>
                  <a:pt x="454954" y="1204059"/>
                  <a:pt x="421816" y="1190737"/>
                  <a:pt x="390047" y="1176456"/>
                </a:cubicBezTo>
                <a:cubicBezTo>
                  <a:pt x="363810" y="1164487"/>
                  <a:pt x="342232" y="1150431"/>
                  <a:pt x="333292" y="1131347"/>
                </a:cubicBezTo>
                <a:cubicBezTo>
                  <a:pt x="330930" y="1126518"/>
                  <a:pt x="329025" y="1121368"/>
                  <a:pt x="337841" y="1116956"/>
                </a:cubicBezTo>
                <a:cubicBezTo>
                  <a:pt x="347569" y="1111905"/>
                  <a:pt x="355552" y="1114562"/>
                  <a:pt x="363031" y="1116984"/>
                </a:cubicBezTo>
                <a:cubicBezTo>
                  <a:pt x="393929" y="1126864"/>
                  <a:pt x="425283" y="1136425"/>
                  <a:pt x="455724" y="1146625"/>
                </a:cubicBezTo>
                <a:cubicBezTo>
                  <a:pt x="496146" y="1160147"/>
                  <a:pt x="536111" y="1173989"/>
                  <a:pt x="576050" y="1187553"/>
                </a:cubicBezTo>
                <a:cubicBezTo>
                  <a:pt x="519650" y="1157524"/>
                  <a:pt x="457798" y="1131612"/>
                  <a:pt x="391358" y="1108621"/>
                </a:cubicBezTo>
                <a:cubicBezTo>
                  <a:pt x="343386" y="1091844"/>
                  <a:pt x="295414" y="1075067"/>
                  <a:pt x="258466" y="1051446"/>
                </a:cubicBezTo>
                <a:cubicBezTo>
                  <a:pt x="239512" y="1039678"/>
                  <a:pt x="230024" y="1025400"/>
                  <a:pt x="227119" y="1008864"/>
                </a:cubicBezTo>
                <a:cubicBezTo>
                  <a:pt x="226729" y="1004421"/>
                  <a:pt x="227253" y="999338"/>
                  <a:pt x="237176" y="996508"/>
                </a:cubicBezTo>
                <a:cubicBezTo>
                  <a:pt x="247123" y="993956"/>
                  <a:pt x="253208" y="997060"/>
                  <a:pt x="257395" y="1000610"/>
                </a:cubicBezTo>
                <a:cubicBezTo>
                  <a:pt x="262111" y="1004674"/>
                  <a:pt x="267716" y="1007820"/>
                  <a:pt x="275649" y="1009921"/>
                </a:cubicBezTo>
                <a:cubicBezTo>
                  <a:pt x="345186" y="1029563"/>
                  <a:pt x="406508" y="1054962"/>
                  <a:pt x="469199" y="1079402"/>
                </a:cubicBezTo>
                <a:cubicBezTo>
                  <a:pt x="558968" y="1114336"/>
                  <a:pt x="647368" y="1150231"/>
                  <a:pt x="753033" y="1173138"/>
                </a:cubicBezTo>
                <a:cubicBezTo>
                  <a:pt x="793015" y="1181661"/>
                  <a:pt x="834292" y="1188391"/>
                  <a:pt x="865682" y="1187316"/>
                </a:cubicBezTo>
                <a:cubicBezTo>
                  <a:pt x="750261" y="1147076"/>
                  <a:pt x="641375" y="1104025"/>
                  <a:pt x="543487" y="1053852"/>
                </a:cubicBezTo>
                <a:cubicBezTo>
                  <a:pt x="444589" y="1003208"/>
                  <a:pt x="357848" y="947579"/>
                  <a:pt x="295297" y="880592"/>
                </a:cubicBezTo>
                <a:cubicBezTo>
                  <a:pt x="288871" y="873601"/>
                  <a:pt x="284873" y="866676"/>
                  <a:pt x="264758" y="869281"/>
                </a:cubicBezTo>
                <a:cubicBezTo>
                  <a:pt x="255650" y="870360"/>
                  <a:pt x="252375" y="866170"/>
                  <a:pt x="254388" y="861516"/>
                </a:cubicBezTo>
                <a:cubicBezTo>
                  <a:pt x="266992" y="828509"/>
                  <a:pt x="236853" y="810726"/>
                  <a:pt x="190786" y="799099"/>
                </a:cubicBezTo>
                <a:cubicBezTo>
                  <a:pt x="176408" y="795324"/>
                  <a:pt x="175031" y="790688"/>
                  <a:pt x="184973" y="782539"/>
                </a:cubicBezTo>
                <a:cubicBezTo>
                  <a:pt x="198516" y="771277"/>
                  <a:pt x="196123" y="760574"/>
                  <a:pt x="187530" y="750974"/>
                </a:cubicBezTo>
                <a:cubicBezTo>
                  <a:pt x="182644" y="744967"/>
                  <a:pt x="176339" y="739364"/>
                  <a:pt x="170996" y="733676"/>
                </a:cubicBezTo>
                <a:cubicBezTo>
                  <a:pt x="167290" y="730083"/>
                  <a:pt x="161157" y="726424"/>
                  <a:pt x="169444" y="721499"/>
                </a:cubicBezTo>
                <a:cubicBezTo>
                  <a:pt x="177298" y="717172"/>
                  <a:pt x="185665" y="718676"/>
                  <a:pt x="193501" y="719668"/>
                </a:cubicBezTo>
                <a:cubicBezTo>
                  <a:pt x="231170" y="723917"/>
                  <a:pt x="254043" y="736181"/>
                  <a:pt x="265436" y="755609"/>
                </a:cubicBezTo>
                <a:cubicBezTo>
                  <a:pt x="273963" y="769971"/>
                  <a:pt x="281726" y="770130"/>
                  <a:pt x="302333" y="756567"/>
                </a:cubicBezTo>
                <a:cubicBezTo>
                  <a:pt x="317894" y="746247"/>
                  <a:pt x="332387" y="745814"/>
                  <a:pt x="346481" y="751853"/>
                </a:cubicBezTo>
                <a:cubicBezTo>
                  <a:pt x="354007" y="754830"/>
                  <a:pt x="358771" y="759448"/>
                  <a:pt x="364449" y="763428"/>
                </a:cubicBezTo>
                <a:cubicBezTo>
                  <a:pt x="392910" y="784156"/>
                  <a:pt x="422762" y="804202"/>
                  <a:pt x="467363" y="815678"/>
                </a:cubicBezTo>
                <a:cubicBezTo>
                  <a:pt x="487199" y="820933"/>
                  <a:pt x="508355" y="824672"/>
                  <a:pt x="537693" y="816781"/>
                </a:cubicBezTo>
                <a:cubicBezTo>
                  <a:pt x="518386" y="812039"/>
                  <a:pt x="499567" y="812852"/>
                  <a:pt x="482019" y="811593"/>
                </a:cubicBezTo>
                <a:cubicBezTo>
                  <a:pt x="464472" y="810335"/>
                  <a:pt x="454949" y="806693"/>
                  <a:pt x="467050" y="795557"/>
                </a:cubicBezTo>
                <a:cubicBezTo>
                  <a:pt x="473772" y="789371"/>
                  <a:pt x="472878" y="784693"/>
                  <a:pt x="465734" y="780562"/>
                </a:cubicBezTo>
                <a:cubicBezTo>
                  <a:pt x="442763" y="767188"/>
                  <a:pt x="430336" y="747011"/>
                  <a:pt x="384526" y="749353"/>
                </a:cubicBezTo>
                <a:cubicBezTo>
                  <a:pt x="382123" y="749564"/>
                  <a:pt x="379622" y="748664"/>
                  <a:pt x="377146" y="748041"/>
                </a:cubicBezTo>
                <a:cubicBezTo>
                  <a:pt x="367744" y="745789"/>
                  <a:pt x="357358" y="743342"/>
                  <a:pt x="360089" y="735827"/>
                </a:cubicBezTo>
                <a:cubicBezTo>
                  <a:pt x="363301" y="728269"/>
                  <a:pt x="375652" y="725506"/>
                  <a:pt x="386634" y="723703"/>
                </a:cubicBezTo>
                <a:cubicBezTo>
                  <a:pt x="414823" y="719269"/>
                  <a:pt x="437543" y="724271"/>
                  <a:pt x="459375" y="730191"/>
                </a:cubicBezTo>
                <a:cubicBezTo>
                  <a:pt x="512487" y="744837"/>
                  <a:pt x="556932" y="765561"/>
                  <a:pt x="603200" y="785006"/>
                </a:cubicBezTo>
                <a:cubicBezTo>
                  <a:pt x="672604" y="814173"/>
                  <a:pt x="734250" y="848778"/>
                  <a:pt x="810521" y="873425"/>
                </a:cubicBezTo>
                <a:cubicBezTo>
                  <a:pt x="1037317" y="946423"/>
                  <a:pt x="1260943" y="1021938"/>
                  <a:pt x="1494102" y="1090180"/>
                </a:cubicBezTo>
                <a:cubicBezTo>
                  <a:pt x="1580109" y="1115371"/>
                  <a:pt x="1667892" y="1138728"/>
                  <a:pt x="1756565" y="1161167"/>
                </a:cubicBezTo>
                <a:cubicBezTo>
                  <a:pt x="1756899" y="1159458"/>
                  <a:pt x="1757282" y="1158305"/>
                  <a:pt x="1757592" y="1156319"/>
                </a:cubicBezTo>
                <a:cubicBezTo>
                  <a:pt x="1757470" y="1154931"/>
                  <a:pt x="1757324" y="1153264"/>
                  <a:pt x="1757202" y="1151876"/>
                </a:cubicBezTo>
                <a:cubicBezTo>
                  <a:pt x="1694452" y="1137796"/>
                  <a:pt x="1632540" y="1122242"/>
                  <a:pt x="1572453" y="1105409"/>
                </a:cubicBezTo>
                <a:cubicBezTo>
                  <a:pt x="1424942" y="1063789"/>
                  <a:pt x="1288864" y="1014450"/>
                  <a:pt x="1171972" y="951953"/>
                </a:cubicBezTo>
                <a:cubicBezTo>
                  <a:pt x="1162328" y="946924"/>
                  <a:pt x="1152112" y="946421"/>
                  <a:pt x="1137334" y="949118"/>
                </a:cubicBezTo>
                <a:cubicBezTo>
                  <a:pt x="1089682" y="958058"/>
                  <a:pt x="1074050" y="951035"/>
                  <a:pt x="1081493" y="925476"/>
                </a:cubicBezTo>
                <a:cubicBezTo>
                  <a:pt x="1083360" y="919155"/>
                  <a:pt x="1083403" y="914115"/>
                  <a:pt x="1074768" y="909555"/>
                </a:cubicBezTo>
                <a:cubicBezTo>
                  <a:pt x="1036165" y="889158"/>
                  <a:pt x="995714" y="869763"/>
                  <a:pt x="952019" y="852050"/>
                </a:cubicBezTo>
                <a:cubicBezTo>
                  <a:pt x="871170" y="819410"/>
                  <a:pt x="784821" y="790332"/>
                  <a:pt x="709017" y="754450"/>
                </a:cubicBezTo>
                <a:cubicBezTo>
                  <a:pt x="686747" y="743533"/>
                  <a:pt x="669617" y="730485"/>
                  <a:pt x="659046" y="714902"/>
                </a:cubicBezTo>
                <a:cubicBezTo>
                  <a:pt x="655674" y="709602"/>
                  <a:pt x="653624" y="702786"/>
                  <a:pt x="664793" y="697608"/>
                </a:cubicBezTo>
                <a:cubicBezTo>
                  <a:pt x="675483" y="692472"/>
                  <a:pt x="684069" y="696476"/>
                  <a:pt x="692052" y="699133"/>
                </a:cubicBezTo>
                <a:cubicBezTo>
                  <a:pt x="725451" y="709913"/>
                  <a:pt x="759355" y="720929"/>
                  <a:pt x="792779" y="731987"/>
                </a:cubicBezTo>
                <a:cubicBezTo>
                  <a:pt x="826682" y="743003"/>
                  <a:pt x="860155" y="754616"/>
                  <a:pt x="895574" y="766338"/>
                </a:cubicBezTo>
                <a:cubicBezTo>
                  <a:pt x="897416" y="759741"/>
                  <a:pt x="890085" y="758985"/>
                  <a:pt x="886044" y="757101"/>
                </a:cubicBezTo>
                <a:cubicBezTo>
                  <a:pt x="828975" y="730489"/>
                  <a:pt x="766861" y="707118"/>
                  <a:pt x="702924" y="685027"/>
                </a:cubicBezTo>
                <a:cubicBezTo>
                  <a:pt x="653460" y="667821"/>
                  <a:pt x="605342" y="649378"/>
                  <a:pt x="571540" y="622962"/>
                </a:cubicBezTo>
                <a:cubicBezTo>
                  <a:pt x="558524" y="612632"/>
                  <a:pt x="551227" y="601239"/>
                  <a:pt x="552940" y="587657"/>
                </a:cubicBezTo>
                <a:cubicBezTo>
                  <a:pt x="553537" y="583407"/>
                  <a:pt x="554132" y="579157"/>
                  <a:pt x="563623" y="576925"/>
                </a:cubicBezTo>
                <a:cubicBezTo>
                  <a:pt x="571217" y="575139"/>
                  <a:pt x="576243" y="577216"/>
                  <a:pt x="580332" y="579656"/>
                </a:cubicBezTo>
                <a:cubicBezTo>
                  <a:pt x="587500" y="584063"/>
                  <a:pt x="594668" y="588471"/>
                  <a:pt x="604623" y="591516"/>
                </a:cubicBezTo>
                <a:cubicBezTo>
                  <a:pt x="664350" y="609779"/>
                  <a:pt x="720426" y="630601"/>
                  <a:pt x="775136" y="652383"/>
                </a:cubicBezTo>
                <a:cubicBezTo>
                  <a:pt x="864952" y="687874"/>
                  <a:pt x="953882" y="724283"/>
                  <a:pt x="1057795" y="749301"/>
                </a:cubicBezTo>
                <a:cubicBezTo>
                  <a:pt x="1096889" y="758742"/>
                  <a:pt x="1137304" y="766668"/>
                  <a:pt x="1183454" y="768213"/>
                </a:cubicBezTo>
                <a:cubicBezTo>
                  <a:pt x="1181768" y="765563"/>
                  <a:pt x="1178737" y="764150"/>
                  <a:pt x="1175732" y="763015"/>
                </a:cubicBezTo>
                <a:cubicBezTo>
                  <a:pt x="1075170" y="726508"/>
                  <a:pt x="977850" y="688319"/>
                  <a:pt x="888743" y="644370"/>
                </a:cubicBezTo>
                <a:cubicBezTo>
                  <a:pt x="778881" y="590211"/>
                  <a:pt x="683912" y="529148"/>
                  <a:pt x="615490" y="455960"/>
                </a:cubicBezTo>
                <a:cubicBezTo>
                  <a:pt x="612312" y="452882"/>
                  <a:pt x="610122" y="449996"/>
                  <a:pt x="602432" y="450671"/>
                </a:cubicBezTo>
                <a:cubicBezTo>
                  <a:pt x="582748" y="452678"/>
                  <a:pt x="580338" y="447293"/>
                  <a:pt x="582418" y="437876"/>
                </a:cubicBezTo>
                <a:cubicBezTo>
                  <a:pt x="588134" y="414707"/>
                  <a:pt x="573498" y="396964"/>
                  <a:pt x="539211" y="387101"/>
                </a:cubicBezTo>
                <a:cubicBezTo>
                  <a:pt x="514350" y="379769"/>
                  <a:pt x="493430" y="373210"/>
                  <a:pt x="519748" y="352990"/>
                </a:cubicBezTo>
                <a:cubicBezTo>
                  <a:pt x="526113" y="348234"/>
                  <a:pt x="523173" y="342336"/>
                  <a:pt x="520282" y="336993"/>
                </a:cubicBezTo>
                <a:cubicBezTo>
                  <a:pt x="516186" y="328957"/>
                  <a:pt x="507910" y="322968"/>
                  <a:pt x="498650" y="316785"/>
                </a:cubicBezTo>
                <a:cubicBezTo>
                  <a:pt x="493501" y="313319"/>
                  <a:pt x="487271" y="308549"/>
                  <a:pt x="493610" y="303515"/>
                </a:cubicBezTo>
                <a:cubicBezTo>
                  <a:pt x="500838" y="297564"/>
                  <a:pt x="511247" y="300288"/>
                  <a:pt x="519565" y="301237"/>
                </a:cubicBezTo>
                <a:cubicBezTo>
                  <a:pt x="557715" y="305444"/>
                  <a:pt x="581118" y="318221"/>
                  <a:pt x="592560" y="338204"/>
                </a:cubicBezTo>
                <a:cubicBezTo>
                  <a:pt x="599979" y="350985"/>
                  <a:pt x="609184" y="351016"/>
                  <a:pt x="627076" y="339652"/>
                </a:cubicBezTo>
                <a:cubicBezTo>
                  <a:pt x="647275" y="326965"/>
                  <a:pt x="664147" y="326044"/>
                  <a:pt x="679640" y="336997"/>
                </a:cubicBezTo>
                <a:cubicBezTo>
                  <a:pt x="692054" y="345981"/>
                  <a:pt x="702112" y="355732"/>
                  <a:pt x="716352" y="363437"/>
                </a:cubicBezTo>
                <a:cubicBezTo>
                  <a:pt x="754546" y="384710"/>
                  <a:pt x="790508" y="408138"/>
                  <a:pt x="869745" y="400343"/>
                </a:cubicBezTo>
                <a:cubicBezTo>
                  <a:pt x="847718" y="392203"/>
                  <a:pt x="825656" y="394699"/>
                  <a:pt x="806641" y="393290"/>
                </a:cubicBezTo>
                <a:cubicBezTo>
                  <a:pt x="792988" y="392249"/>
                  <a:pt x="779165" y="389265"/>
                  <a:pt x="791435" y="380072"/>
                </a:cubicBezTo>
                <a:cubicBezTo>
                  <a:pt x="805532" y="369601"/>
                  <a:pt x="796441" y="365362"/>
                  <a:pt x="787709" y="359692"/>
                </a:cubicBezTo>
                <a:cubicBezTo>
                  <a:pt x="767647" y="346342"/>
                  <a:pt x="751260" y="330710"/>
                  <a:pt x="711071" y="330880"/>
                </a:cubicBezTo>
                <a:cubicBezTo>
                  <a:pt x="704773" y="330873"/>
                  <a:pt x="699699" y="328240"/>
                  <a:pt x="694722" y="326718"/>
                </a:cubicBezTo>
                <a:cubicBezTo>
                  <a:pt x="687749" y="324532"/>
                  <a:pt x="681713" y="321984"/>
                  <a:pt x="684613" y="316412"/>
                </a:cubicBezTo>
                <a:cubicBezTo>
                  <a:pt x="687565" y="311396"/>
                  <a:pt x="694531" y="307986"/>
                  <a:pt x="703615" y="306629"/>
                </a:cubicBezTo>
                <a:cubicBezTo>
                  <a:pt x="711738" y="305356"/>
                  <a:pt x="720365" y="304319"/>
                  <a:pt x="728585" y="304157"/>
                </a:cubicBezTo>
                <a:cubicBezTo>
                  <a:pt x="765287" y="302895"/>
                  <a:pt x="791378" y="313197"/>
                  <a:pt x="817397" y="322666"/>
                </a:cubicBezTo>
                <a:cubicBezTo>
                  <a:pt x="908436" y="355531"/>
                  <a:pt x="989341" y="394323"/>
                  <a:pt x="1073943" y="431110"/>
                </a:cubicBezTo>
                <a:cubicBezTo>
                  <a:pt x="1158521" y="467620"/>
                  <a:pt x="1256741" y="493978"/>
                  <a:pt x="1349484" y="524175"/>
                </a:cubicBezTo>
                <a:cubicBezTo>
                  <a:pt x="1563417" y="594105"/>
                  <a:pt x="1778287" y="663672"/>
                  <a:pt x="2004921" y="723811"/>
                </a:cubicBezTo>
                <a:cubicBezTo>
                  <a:pt x="2226580" y="782429"/>
                  <a:pt x="2967159" y="809769"/>
                  <a:pt x="3111348" y="808027"/>
                </a:cubicBezTo>
                <a:cubicBezTo>
                  <a:pt x="3295676" y="805559"/>
                  <a:pt x="3730204" y="773014"/>
                  <a:pt x="4173417" y="745585"/>
                </a:cubicBezTo>
                <a:cubicBezTo>
                  <a:pt x="4223504" y="742307"/>
                  <a:pt x="4272653" y="739393"/>
                  <a:pt x="4324760" y="737057"/>
                </a:cubicBezTo>
                <a:cubicBezTo>
                  <a:pt x="5801059" y="670156"/>
                  <a:pt x="6841344" y="326433"/>
                  <a:pt x="6893789" y="305879"/>
                </a:cubicBezTo>
                <a:cubicBezTo>
                  <a:pt x="6978091" y="273014"/>
                  <a:pt x="7258655" y="208091"/>
                  <a:pt x="7259184" y="208604"/>
                </a:cubicBezTo>
                <a:cubicBezTo>
                  <a:pt x="7265440" y="213652"/>
                  <a:pt x="7297274" y="217644"/>
                  <a:pt x="7323059" y="220312"/>
                </a:cubicBezTo>
                <a:lnTo>
                  <a:pt x="7347572" y="222730"/>
                </a:lnTo>
                <a:lnTo>
                  <a:pt x="7350636" y="224083"/>
                </a:lnTo>
                <a:cubicBezTo>
                  <a:pt x="7359607" y="224205"/>
                  <a:pt x="7359159" y="223929"/>
                  <a:pt x="7353245" y="223290"/>
                </a:cubicBezTo>
                <a:lnTo>
                  <a:pt x="7347572" y="222730"/>
                </a:lnTo>
                <a:lnTo>
                  <a:pt x="7342573" y="220523"/>
                </a:lnTo>
                <a:cubicBezTo>
                  <a:pt x="7341302" y="218466"/>
                  <a:pt x="7341191" y="215818"/>
                  <a:pt x="7341465" y="213415"/>
                </a:cubicBezTo>
                <a:cubicBezTo>
                  <a:pt x="7342771" y="200707"/>
                  <a:pt x="7352468" y="189782"/>
                  <a:pt x="7375606" y="182994"/>
                </a:cubicBezTo>
                <a:cubicBezTo>
                  <a:pt x="7397808" y="176568"/>
                  <a:pt x="7420538" y="170655"/>
                  <a:pt x="7443270" y="164742"/>
                </a:cubicBezTo>
                <a:cubicBezTo>
                  <a:pt x="7462204" y="159722"/>
                  <a:pt x="7475181" y="158583"/>
                  <a:pt x="7478299" y="172021"/>
                </a:cubicBezTo>
                <a:cubicBezTo>
                  <a:pt x="7481416" y="185460"/>
                  <a:pt x="7508389" y="189249"/>
                  <a:pt x="7524024" y="179761"/>
                </a:cubicBezTo>
                <a:cubicBezTo>
                  <a:pt x="7585174" y="142492"/>
                  <a:pt x="7658615" y="112820"/>
                  <a:pt x="7727944" y="80430"/>
                </a:cubicBezTo>
                <a:cubicBezTo>
                  <a:pt x="7776349" y="57992"/>
                  <a:pt x="7827303" y="37009"/>
                  <a:pt x="7867024" y="9456"/>
                </a:cubicBezTo>
                <a:cubicBezTo>
                  <a:pt x="7874326" y="4338"/>
                  <a:pt x="7880999" y="-2404"/>
                  <a:pt x="7894848" y="858"/>
                </a:cubicBezTo>
                <a:close/>
              </a:path>
            </a:pathLst>
          </a:custGeom>
        </p:spPr>
      </p:pic>
    </p:spTree>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012857" cy="1015503"/>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rPr>
              <a:t>    我能学到</a:t>
            </a:r>
            <a:r>
              <a:rPr kumimoji="0"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啥？</a:t>
            </a: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a:t>我能学到啥</a:t>
            </a:r>
            <a:r>
              <a:rPr lang="zh-CN" altLang="en-US" dirty="0"/>
              <a:t>？</a:t>
            </a:r>
            <a:endParaRPr lang="zh-CN" altLang="en-US" dirty="0"/>
          </a:p>
        </p:txBody>
      </p:sp>
      <p:sp>
        <p:nvSpPr>
          <p:cNvPr id="2" name="矩形 1"/>
          <p:cNvSpPr/>
          <p:nvPr/>
        </p:nvSpPr>
        <p:spPr>
          <a:xfrm>
            <a:off x="710880" y="1389897"/>
            <a:ext cx="2967480" cy="707886"/>
          </a:xfrm>
          <a:prstGeom prst="rect">
            <a:avLst/>
          </a:prstGeom>
          <a:noFill/>
        </p:spPr>
        <p:txBody>
          <a:bodyPr wrap="square" lIns="91440" tIns="45720" rIns="91440" bIns="45720">
            <a:spAutoFit/>
          </a:bodyPr>
          <a:lstStyle/>
          <a:p>
            <a:pPr algn="ctr"/>
            <a:r>
              <a:rPr lang="zh-CN" altLang="en-US" sz="4000">
                <a:ln w="0"/>
                <a:solidFill>
                  <a:schemeClr val="accent1"/>
                </a:solidFill>
                <a:effectLst>
                  <a:outerShdw blurRad="38100" dist="25400" dir="5400000" algn="ctr" rotWithShape="0">
                    <a:srgbClr val="6E747A">
                      <a:alpha val="43000"/>
                    </a:srgbClr>
                  </a:outerShdw>
                </a:effectLst>
              </a:rPr>
              <a:t>窗口函数</a:t>
            </a:r>
            <a:endParaRPr lang="zh-CN" altLang="en-US" sz="4000">
              <a:ln w="0"/>
              <a:solidFill>
                <a:schemeClr val="accent1"/>
              </a:solidFill>
              <a:effectLst>
                <a:outerShdw blurRad="38100" dist="25400" dir="5400000" algn="ctr" rotWithShape="0">
                  <a:srgbClr val="6E747A">
                    <a:alpha val="43000"/>
                  </a:srgbClr>
                </a:outerShdw>
              </a:effectLst>
            </a:endParaRPr>
          </a:p>
        </p:txBody>
      </p:sp>
      <p:sp>
        <p:nvSpPr>
          <p:cNvPr id="7" name="矩形 6"/>
          <p:cNvSpPr/>
          <p:nvPr/>
        </p:nvSpPr>
        <p:spPr>
          <a:xfrm>
            <a:off x="3453771" y="5378560"/>
            <a:ext cx="2242922" cy="707886"/>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zh-CN" altLang="en-US" sz="4000" b="1">
                <a:solidFill>
                  <a:schemeClr val="accent3"/>
                </a:solidFill>
              </a:rPr>
              <a:t>存储过程</a:t>
            </a:r>
            <a:endParaRPr lang="zh-CN" altLang="en-US" sz="4000" b="1">
              <a:solidFill>
                <a:schemeClr val="accent3"/>
              </a:solidFill>
            </a:endParaRPr>
          </a:p>
        </p:txBody>
      </p:sp>
      <p:sp>
        <p:nvSpPr>
          <p:cNvPr id="8" name="矩形 7"/>
          <p:cNvSpPr/>
          <p:nvPr/>
        </p:nvSpPr>
        <p:spPr>
          <a:xfrm>
            <a:off x="9380281" y="3075057"/>
            <a:ext cx="1213794" cy="707886"/>
          </a:xfrm>
          <a:prstGeom prst="rect">
            <a:avLst/>
          </a:prstGeom>
          <a:noFill/>
        </p:spPr>
        <p:txBody>
          <a:bodyPr wrap="none" lIns="91440" tIns="45720" rIns="91440" bIns="45720">
            <a:spAutoFit/>
          </a:bodyPr>
          <a:lstStyle/>
          <a:p>
            <a:pPr algn="ctr"/>
            <a:r>
              <a:rPr lang="zh-CN" altLang="en-US" sz="4000" b="1">
                <a:ln w="6600">
                  <a:solidFill>
                    <a:schemeClr val="accent2"/>
                  </a:solidFill>
                  <a:prstDash val="solid"/>
                </a:ln>
                <a:solidFill>
                  <a:srgbClr val="FFFFFF"/>
                </a:solidFill>
                <a:effectLst>
                  <a:outerShdw dist="38100" dir="2700000" algn="tl" rotWithShape="0">
                    <a:schemeClr val="accent2"/>
                  </a:outerShdw>
                </a:effectLst>
              </a:rPr>
              <a:t>日志</a:t>
            </a:r>
            <a:endParaRPr lang="zh-CN" altLang="en-US" sz="4000" b="1">
              <a:ln w="6600">
                <a:solidFill>
                  <a:schemeClr val="accent2"/>
                </a:solidFill>
                <a:prstDash val="solid"/>
              </a:ln>
              <a:solidFill>
                <a:srgbClr val="FFFFFF"/>
              </a:solidFill>
              <a:effectLst>
                <a:outerShdw dist="38100" dir="2700000" algn="tl" rotWithShape="0">
                  <a:schemeClr val="accent2"/>
                </a:outerShdw>
              </a:effectLst>
            </a:endParaRPr>
          </a:p>
        </p:txBody>
      </p:sp>
      <p:sp>
        <p:nvSpPr>
          <p:cNvPr id="9" name="矩形 8"/>
          <p:cNvSpPr/>
          <p:nvPr/>
        </p:nvSpPr>
        <p:spPr>
          <a:xfrm>
            <a:off x="6898331" y="2977233"/>
            <a:ext cx="1213794" cy="707886"/>
          </a:xfrm>
          <a:prstGeom prst="rect">
            <a:avLst/>
          </a:prstGeom>
          <a:noFill/>
        </p:spPr>
        <p:txBody>
          <a:bodyPr wrap="none" lIns="91440" tIns="45720" rIns="91440" bIns="45720">
            <a:spAutoFit/>
          </a:bodyPr>
          <a:lstStyle/>
          <a:p>
            <a:pPr algn="ctr"/>
            <a:r>
              <a:rPr lang="zh-CN" altLang="en-US" sz="40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索引</a:t>
            </a:r>
            <a:endParaRPr lang="zh-CN" altLang="en-US" sz="40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0" name="矩形 9"/>
          <p:cNvSpPr/>
          <p:nvPr/>
        </p:nvSpPr>
        <p:spPr>
          <a:xfrm>
            <a:off x="8087834" y="1354488"/>
            <a:ext cx="2242922" cy="707886"/>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4000" b="1">
                <a:solidFill>
                  <a:schemeClr val="accent4"/>
                </a:solidFill>
              </a:rPr>
              <a:t>存储引擎</a:t>
            </a:r>
            <a:endParaRPr lang="zh-CN" altLang="en-US" sz="4000" b="1">
              <a:solidFill>
                <a:schemeClr val="accent4"/>
              </a:solidFill>
            </a:endParaRPr>
          </a:p>
        </p:txBody>
      </p:sp>
      <p:sp>
        <p:nvSpPr>
          <p:cNvPr id="11" name="矩形 10"/>
          <p:cNvSpPr/>
          <p:nvPr/>
        </p:nvSpPr>
        <p:spPr>
          <a:xfrm>
            <a:off x="9250883" y="4508986"/>
            <a:ext cx="1728358" cy="707886"/>
          </a:xfrm>
          <a:prstGeom prst="rect">
            <a:avLst/>
          </a:prstGeom>
          <a:noFill/>
        </p:spPr>
        <p:txBody>
          <a:bodyPr wrap="none" lIns="91440" tIns="45720" rIns="91440" bIns="45720">
            <a:spAutoFit/>
          </a:bodyPr>
          <a:lstStyle/>
          <a:p>
            <a:pPr algn="ctr"/>
            <a:r>
              <a:rPr lang="zh-CN" altLang="en-US" sz="4000" b="1">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触发器</a:t>
            </a:r>
            <a:endParaRPr lang="zh-CN" altLang="en-US" sz="4000" b="1">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
        <p:nvSpPr>
          <p:cNvPr id="12" name="矩形 11"/>
          <p:cNvSpPr/>
          <p:nvPr/>
        </p:nvSpPr>
        <p:spPr>
          <a:xfrm>
            <a:off x="4381364" y="2508794"/>
            <a:ext cx="1728358" cy="707886"/>
          </a:xfrm>
          <a:prstGeom prst="rect">
            <a:avLst/>
          </a:prstGeom>
          <a:noFill/>
        </p:spPr>
        <p:txBody>
          <a:bodyPr wrap="none" lIns="91440" tIns="45720" rIns="91440" bIns="45720">
            <a:spAutoFit/>
          </a:bodyPr>
          <a:lstStyle/>
          <a:p>
            <a:pPr algn="ctr"/>
            <a:r>
              <a:rPr lang="zh-CN" altLang="en-US" sz="4000">
                <a:ln w="0"/>
                <a:gradFill>
                  <a:gsLst>
                    <a:gs pos="21000">
                      <a:srgbClr val="53575C"/>
                    </a:gs>
                    <a:gs pos="88000">
                      <a:srgbClr val="C5C7CA"/>
                    </a:gs>
                  </a:gsLst>
                  <a:lin ang="5400000"/>
                </a:gradFill>
              </a:rPr>
              <a:t>锁机制</a:t>
            </a:r>
            <a:endParaRPr lang="zh-CN" altLang="en-US" sz="4000">
              <a:ln w="0"/>
              <a:gradFill>
                <a:gsLst>
                  <a:gs pos="21000">
                    <a:srgbClr val="53575C"/>
                  </a:gs>
                  <a:gs pos="88000">
                    <a:srgbClr val="C5C7CA"/>
                  </a:gs>
                </a:gsLst>
                <a:lin ang="5400000"/>
              </a:gradFill>
            </a:endParaRPr>
          </a:p>
        </p:txBody>
      </p:sp>
      <p:sp>
        <p:nvSpPr>
          <p:cNvPr id="13" name="矩形 12"/>
          <p:cNvSpPr/>
          <p:nvPr/>
        </p:nvSpPr>
        <p:spPr>
          <a:xfrm>
            <a:off x="536577" y="2595831"/>
            <a:ext cx="1226618" cy="707886"/>
          </a:xfrm>
          <a:prstGeom prst="rect">
            <a:avLst/>
          </a:prstGeom>
          <a:noFill/>
        </p:spPr>
        <p:txBody>
          <a:bodyPr wrap="none" lIns="91440" tIns="45720" rIns="91440" bIns="45720">
            <a:spAutoFit/>
          </a:bodyPr>
          <a:lstStyle/>
          <a:p>
            <a:pPr algn="ctr"/>
            <a:r>
              <a:rPr lang="zh-CN" altLang="en-US" sz="4000" b="1" spc="50">
                <a:ln w="9525" cmpd="sng">
                  <a:solidFill>
                    <a:schemeClr val="accent1"/>
                  </a:solidFill>
                  <a:prstDash val="solid"/>
                </a:ln>
                <a:solidFill>
                  <a:srgbClr val="70AD47">
                    <a:tint val="1000"/>
                  </a:srgbClr>
                </a:solidFill>
                <a:effectLst>
                  <a:glow rad="38100">
                    <a:schemeClr val="accent1">
                      <a:alpha val="40000"/>
                    </a:schemeClr>
                  </a:glow>
                </a:effectLst>
              </a:rPr>
              <a:t>事务</a:t>
            </a:r>
            <a:endParaRPr lang="zh-CN" altLang="en-US" sz="4000" b="1" spc="5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4" name="矩形 13"/>
          <p:cNvSpPr/>
          <p:nvPr/>
        </p:nvSpPr>
        <p:spPr>
          <a:xfrm>
            <a:off x="1212759" y="5195469"/>
            <a:ext cx="1236236" cy="707886"/>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CN" sz="400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JDBC</a:t>
            </a:r>
            <a:endParaRPr lang="zh-CN" altLang="en-US" sz="400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5" name="矩形 14"/>
          <p:cNvSpPr/>
          <p:nvPr/>
        </p:nvSpPr>
        <p:spPr>
          <a:xfrm>
            <a:off x="4498764" y="1125497"/>
            <a:ext cx="2204898" cy="707886"/>
          </a:xfrm>
          <a:prstGeom prst="rect">
            <a:avLst/>
          </a:prstGeom>
          <a:noFill/>
        </p:spPr>
        <p:txBody>
          <a:bodyPr wrap="none" lIns="91440" tIns="45720" rIns="91440" bIns="45720">
            <a:spAutoFit/>
          </a:bodyPr>
          <a:lstStyle/>
          <a:p>
            <a:pPr algn="ctr"/>
            <a:r>
              <a:rPr lang="en-US" altLang="zh-CN" sz="4000" b="1">
                <a:ln w="22225">
                  <a:solidFill>
                    <a:schemeClr val="accent2"/>
                  </a:solidFill>
                  <a:prstDash val="solid"/>
                </a:ln>
                <a:solidFill>
                  <a:schemeClr val="accent2">
                    <a:lumMod val="40000"/>
                    <a:lumOff val="60000"/>
                  </a:schemeClr>
                </a:solidFill>
              </a:rPr>
              <a:t>pyMySQL</a:t>
            </a:r>
            <a:endParaRPr lang="zh-CN" altLang="en-US" sz="4000" b="1" cap="none" spc="0">
              <a:ln w="22225">
                <a:solidFill>
                  <a:schemeClr val="accent2"/>
                </a:solidFill>
                <a:prstDash val="solid"/>
              </a:ln>
              <a:solidFill>
                <a:schemeClr val="accent2">
                  <a:lumMod val="40000"/>
                  <a:lumOff val="60000"/>
                </a:schemeClr>
              </a:solidFill>
              <a:effectLst/>
            </a:endParaRPr>
          </a:p>
        </p:txBody>
      </p:sp>
      <p:sp>
        <p:nvSpPr>
          <p:cNvPr id="20" name="矩形 19"/>
          <p:cNvSpPr/>
          <p:nvPr/>
        </p:nvSpPr>
        <p:spPr>
          <a:xfrm>
            <a:off x="6283355" y="5195469"/>
            <a:ext cx="2024913" cy="707886"/>
          </a:xfrm>
          <a:prstGeom prst="rect">
            <a:avLst/>
          </a:prstGeom>
          <a:noFill/>
        </p:spPr>
        <p:txBody>
          <a:bodyPr wrap="none" lIns="91440" tIns="45720" rIns="91440" bIns="45720">
            <a:spAutoFit/>
          </a:bodyPr>
          <a:lstStyle/>
          <a:p>
            <a:pPr algn="ctr"/>
            <a:r>
              <a:rPr lang="en-US" altLang="zh-CN" sz="40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rPr>
              <a:t>SQL</a:t>
            </a:r>
            <a:r>
              <a:rPr lang="zh-CN" altLang="en-US" sz="40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rPr>
              <a:t>优化</a:t>
            </a:r>
            <a:endParaRPr lang="zh-CN" altLang="en-US" sz="40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1" name="矩形 20"/>
          <p:cNvSpPr/>
          <p:nvPr/>
        </p:nvSpPr>
        <p:spPr>
          <a:xfrm>
            <a:off x="1665343" y="3685119"/>
            <a:ext cx="2236510" cy="707886"/>
          </a:xfrm>
          <a:prstGeom prst="rect">
            <a:avLst/>
          </a:prstGeom>
          <a:noFill/>
        </p:spPr>
        <p:txBody>
          <a:bodyPr wrap="none" lIns="91440" tIns="45720" rIns="91440" bIns="45720">
            <a:spAutoFit/>
          </a:bodyPr>
          <a:lstStyle/>
          <a:p>
            <a:pPr algn="ctr"/>
            <a:r>
              <a:rPr lang="zh-CN" altLang="en-US" sz="400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基本操作</a:t>
            </a:r>
            <a:endParaRPr lang="zh-CN" altLang="en-US" sz="400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26" name="矩形 25"/>
          <p:cNvSpPr/>
          <p:nvPr/>
        </p:nvSpPr>
        <p:spPr>
          <a:xfrm>
            <a:off x="5213035" y="3848292"/>
            <a:ext cx="1213794" cy="707886"/>
          </a:xfrm>
          <a:prstGeom prst="rect">
            <a:avLst/>
          </a:prstGeom>
          <a:noFill/>
        </p:spPr>
        <p:txBody>
          <a:bodyPr wrap="none" lIns="91440" tIns="45720" rIns="91440" bIns="45720">
            <a:spAutoFit/>
          </a:bodyPr>
          <a:lstStyle/>
          <a:p>
            <a:pPr algn="ctr"/>
            <a:r>
              <a:rPr lang="zh-CN" altLang="en-US" sz="4000" b="1">
                <a:ln w="10160">
                  <a:solidFill>
                    <a:schemeClr val="accent5"/>
                  </a:solidFill>
                  <a:prstDash val="solid"/>
                </a:ln>
                <a:solidFill>
                  <a:srgbClr val="FFFFFF"/>
                </a:solidFill>
                <a:effectLst>
                  <a:outerShdw blurRad="38100" dist="22860" dir="5400000" algn="tl" rotWithShape="0">
                    <a:srgbClr val="000000">
                      <a:alpha val="30000"/>
                    </a:srgbClr>
                  </a:outerShdw>
                </a:effectLst>
              </a:rPr>
              <a:t>视图</a:t>
            </a:r>
            <a:endParaRPr lang="zh-CN" altLang="en-US" sz="4000"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 calcmode="lin" valueType="num">
                                      <p:cBhvr additive="base">
                                        <p:cTn id="7" dur="500" fill="hold"/>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 calcmode="lin" valueType="num">
                                      <p:cBhvr additive="base">
                                        <p:cTn id="13"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fill="hold"/>
                                        <p:tgtEl>
                                          <p:spTgt spid="26"/>
                                        </p:tgtEl>
                                        <p:attrNameLst>
                                          <p:attrName>ppt_x</p:attrName>
                                        </p:attrNameLst>
                                      </p:cBhvr>
                                      <p:tavLst>
                                        <p:tav tm="0">
                                          <p:val>
                                            <p:strVal val="#ppt_x"/>
                                          </p:val>
                                        </p:tav>
                                        <p:tav tm="100000">
                                          <p:val>
                                            <p:strVal val="#ppt_x"/>
                                          </p:val>
                                        </p:tav>
                                      </p:tavLst>
                                    </p:anim>
                                    <p:anim calcmode="lin" valueType="num">
                                      <p:cBhvr additive="base">
                                        <p:cTn id="20"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ppt_x"/>
                                          </p:val>
                                        </p:tav>
                                        <p:tav tm="100000">
                                          <p:val>
                                            <p:strVal val="#ppt_x"/>
                                          </p:val>
                                        </p:tav>
                                      </p:tavLst>
                                    </p:anim>
                                    <p:anim calcmode="lin" valueType="num">
                                      <p:cBhvr additive="base">
                                        <p:cTn id="3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ppt_x"/>
                                          </p:val>
                                        </p:tav>
                                        <p:tav tm="100000">
                                          <p:val>
                                            <p:strVal val="#ppt_x"/>
                                          </p:val>
                                        </p:tav>
                                      </p:tavLst>
                                    </p:anim>
                                    <p:anim calcmode="lin" valueType="num">
                                      <p:cBhvr additive="base">
                                        <p:cTn id="4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additive="base">
                                        <p:cTn id="49" dur="500" fill="hold"/>
                                        <p:tgtEl>
                                          <p:spTgt spid="10"/>
                                        </p:tgtEl>
                                        <p:attrNameLst>
                                          <p:attrName>ppt_x</p:attrName>
                                        </p:attrNameLst>
                                      </p:cBhvr>
                                      <p:tavLst>
                                        <p:tav tm="0">
                                          <p:val>
                                            <p:strVal val="#ppt_x"/>
                                          </p:val>
                                        </p:tav>
                                        <p:tav tm="100000">
                                          <p:val>
                                            <p:strVal val="#ppt_x"/>
                                          </p:val>
                                        </p:tav>
                                      </p:tavLst>
                                    </p:anim>
                                    <p:anim calcmode="lin" valueType="num">
                                      <p:cBhvr additive="base">
                                        <p:cTn id="5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cBhvr additive="base">
                                        <p:cTn id="55" dur="500" fill="hold"/>
                                        <p:tgtEl>
                                          <p:spTgt spid="12"/>
                                        </p:tgtEl>
                                        <p:attrNameLst>
                                          <p:attrName>ppt_x</p:attrName>
                                        </p:attrNameLst>
                                      </p:cBhvr>
                                      <p:tavLst>
                                        <p:tav tm="0">
                                          <p:val>
                                            <p:strVal val="#ppt_x"/>
                                          </p:val>
                                        </p:tav>
                                        <p:tav tm="100000">
                                          <p:val>
                                            <p:strVal val="#ppt_x"/>
                                          </p:val>
                                        </p:tav>
                                      </p:tavLst>
                                    </p:anim>
                                    <p:anim calcmode="lin" valueType="num">
                                      <p:cBhvr additive="base">
                                        <p:cTn id="5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additive="base">
                                        <p:cTn id="61" dur="500" fill="hold"/>
                                        <p:tgtEl>
                                          <p:spTgt spid="8"/>
                                        </p:tgtEl>
                                        <p:attrNameLst>
                                          <p:attrName>ppt_x</p:attrName>
                                        </p:attrNameLst>
                                      </p:cBhvr>
                                      <p:tavLst>
                                        <p:tav tm="0">
                                          <p:val>
                                            <p:strVal val="#ppt_x"/>
                                          </p:val>
                                        </p:tav>
                                        <p:tav tm="100000">
                                          <p:val>
                                            <p:strVal val="#ppt_x"/>
                                          </p:val>
                                        </p:tav>
                                      </p:tavLst>
                                    </p:anim>
                                    <p:anim calcmode="lin" valueType="num">
                                      <p:cBhvr additive="base">
                                        <p:cTn id="6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20"/>
                                        </p:tgtEl>
                                        <p:attrNameLst>
                                          <p:attrName>style.visibility</p:attrName>
                                        </p:attrNameLst>
                                      </p:cBhvr>
                                      <p:to>
                                        <p:strVal val="visible"/>
                                      </p:to>
                                    </p:set>
                                    <p:anim calcmode="lin" valueType="num">
                                      <p:cBhvr additive="base">
                                        <p:cTn id="67" dur="500" fill="hold"/>
                                        <p:tgtEl>
                                          <p:spTgt spid="20"/>
                                        </p:tgtEl>
                                        <p:attrNameLst>
                                          <p:attrName>ppt_x</p:attrName>
                                        </p:attrNameLst>
                                      </p:cBhvr>
                                      <p:tavLst>
                                        <p:tav tm="0">
                                          <p:val>
                                            <p:strVal val="#ppt_x"/>
                                          </p:val>
                                        </p:tav>
                                        <p:tav tm="100000">
                                          <p:val>
                                            <p:strVal val="#ppt_x"/>
                                          </p:val>
                                        </p:tav>
                                      </p:tavLst>
                                    </p:anim>
                                    <p:anim calcmode="lin" valueType="num">
                                      <p:cBhvr additive="base">
                                        <p:cTn id="6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14"/>
                                        </p:tgtEl>
                                        <p:attrNameLst>
                                          <p:attrName>style.visibility</p:attrName>
                                        </p:attrNameLst>
                                      </p:cBhvr>
                                      <p:to>
                                        <p:strVal val="visible"/>
                                      </p:to>
                                    </p:set>
                                    <p:anim calcmode="lin" valueType="num">
                                      <p:cBhvr additive="base">
                                        <p:cTn id="73" dur="500" fill="hold"/>
                                        <p:tgtEl>
                                          <p:spTgt spid="14"/>
                                        </p:tgtEl>
                                        <p:attrNameLst>
                                          <p:attrName>ppt_x</p:attrName>
                                        </p:attrNameLst>
                                      </p:cBhvr>
                                      <p:tavLst>
                                        <p:tav tm="0">
                                          <p:val>
                                            <p:strVal val="#ppt_x"/>
                                          </p:val>
                                        </p:tav>
                                        <p:tav tm="100000">
                                          <p:val>
                                            <p:strVal val="#ppt_x"/>
                                          </p:val>
                                        </p:tav>
                                      </p:tavLst>
                                    </p:anim>
                                    <p:anim calcmode="lin" valueType="num">
                                      <p:cBhvr additive="base">
                                        <p:cTn id="7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15"/>
                                        </p:tgtEl>
                                        <p:attrNameLst>
                                          <p:attrName>style.visibility</p:attrName>
                                        </p:attrNameLst>
                                      </p:cBhvr>
                                      <p:to>
                                        <p:strVal val="visible"/>
                                      </p:to>
                                    </p:set>
                                    <p:anim calcmode="lin" valueType="num">
                                      <p:cBhvr additive="base">
                                        <p:cTn id="79" dur="500" fill="hold"/>
                                        <p:tgtEl>
                                          <p:spTgt spid="15"/>
                                        </p:tgtEl>
                                        <p:attrNameLst>
                                          <p:attrName>ppt_x</p:attrName>
                                        </p:attrNameLst>
                                      </p:cBhvr>
                                      <p:tavLst>
                                        <p:tav tm="0">
                                          <p:val>
                                            <p:strVal val="#ppt_x"/>
                                          </p:val>
                                        </p:tav>
                                        <p:tav tm="100000">
                                          <p:val>
                                            <p:strVal val="#ppt_x"/>
                                          </p:val>
                                        </p:tav>
                                      </p:tavLst>
                                    </p:anim>
                                    <p:anim calcmode="lin" valueType="num">
                                      <p:cBhvr additive="base">
                                        <p:cTn id="8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p:bldP spid="14" grpId="0"/>
      <p:bldP spid="15" grpId="0"/>
      <p:bldP spid="20" grpId="0"/>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a:t>我能学到啥？</a:t>
            </a:r>
            <a:endParaRPr lang="zh-CN" altLang="en-US" dirty="0"/>
          </a:p>
        </p:txBody>
      </p:sp>
      <p:sp>
        <p:nvSpPr>
          <p:cNvPr id="2" name="矩形 1"/>
          <p:cNvSpPr/>
          <p:nvPr/>
        </p:nvSpPr>
        <p:spPr>
          <a:xfrm rot="1087134">
            <a:off x="1623935" y="1365343"/>
            <a:ext cx="2967480" cy="707886"/>
          </a:xfrm>
          <a:prstGeom prst="rect">
            <a:avLst/>
          </a:prstGeom>
          <a:noFill/>
        </p:spPr>
        <p:txBody>
          <a:bodyPr wrap="square" lIns="91440" tIns="45720" rIns="91440" bIns="45720">
            <a:spAutoFit/>
          </a:bodyPr>
          <a:lstStyle/>
          <a:p>
            <a:pPr algn="ctr"/>
            <a:r>
              <a:rPr lang="zh-CN" altLang="en-US" sz="4000">
                <a:ln w="0"/>
                <a:solidFill>
                  <a:srgbClr val="BB51A9"/>
                </a:solidFill>
                <a:effectLst>
                  <a:outerShdw blurRad="38100" dist="25400" dir="5400000" algn="ctr" rotWithShape="0">
                    <a:srgbClr val="6E747A">
                      <a:alpha val="43000"/>
                    </a:srgbClr>
                  </a:outerShdw>
                </a:effectLst>
              </a:rPr>
              <a:t>窗口函数</a:t>
            </a:r>
            <a:endParaRPr lang="zh-CN" altLang="en-US" sz="4000">
              <a:ln w="0"/>
              <a:solidFill>
                <a:srgbClr val="BB51A9"/>
              </a:solidFill>
              <a:effectLst>
                <a:outerShdw blurRad="38100" dist="25400" dir="5400000" algn="ctr" rotWithShape="0">
                  <a:srgbClr val="6E747A">
                    <a:alpha val="43000"/>
                  </a:srgbClr>
                </a:outerShdw>
              </a:effectLst>
            </a:endParaRPr>
          </a:p>
        </p:txBody>
      </p:sp>
      <p:sp>
        <p:nvSpPr>
          <p:cNvPr id="7" name="矩形 6"/>
          <p:cNvSpPr/>
          <p:nvPr/>
        </p:nvSpPr>
        <p:spPr>
          <a:xfrm rot="1112734">
            <a:off x="3994814" y="5382998"/>
            <a:ext cx="2247815" cy="729255"/>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zh-CN" altLang="en-US" sz="4000" b="1">
                <a:solidFill>
                  <a:schemeClr val="accent3"/>
                </a:solidFill>
              </a:rPr>
              <a:t>存储过程</a:t>
            </a:r>
            <a:endParaRPr lang="zh-CN" altLang="en-US" sz="4000" b="1">
              <a:solidFill>
                <a:schemeClr val="accent3"/>
              </a:solidFill>
            </a:endParaRPr>
          </a:p>
        </p:txBody>
      </p:sp>
      <p:sp>
        <p:nvSpPr>
          <p:cNvPr id="8" name="矩形 7"/>
          <p:cNvSpPr/>
          <p:nvPr/>
        </p:nvSpPr>
        <p:spPr>
          <a:xfrm rot="20209565">
            <a:off x="8570047" y="2844863"/>
            <a:ext cx="1213794" cy="707886"/>
          </a:xfrm>
          <a:prstGeom prst="rect">
            <a:avLst/>
          </a:prstGeom>
          <a:noFill/>
        </p:spPr>
        <p:txBody>
          <a:bodyPr wrap="none" lIns="91440" tIns="45720" rIns="91440" bIns="45720">
            <a:spAutoFit/>
          </a:bodyPr>
          <a:lstStyle/>
          <a:p>
            <a:pPr algn="ctr"/>
            <a:r>
              <a:rPr lang="zh-CN" altLang="en-US" sz="4000" b="1">
                <a:ln w="6600">
                  <a:solidFill>
                    <a:schemeClr val="accent2"/>
                  </a:solidFill>
                  <a:prstDash val="solid"/>
                </a:ln>
                <a:solidFill>
                  <a:srgbClr val="FFFFFF"/>
                </a:solidFill>
                <a:effectLst>
                  <a:outerShdw dist="38100" dir="2700000" algn="tl" rotWithShape="0">
                    <a:schemeClr val="accent2"/>
                  </a:outerShdw>
                </a:effectLst>
              </a:rPr>
              <a:t>日志</a:t>
            </a:r>
            <a:endParaRPr lang="zh-CN" altLang="en-US" sz="4000" b="1">
              <a:ln w="6600">
                <a:solidFill>
                  <a:schemeClr val="accent2"/>
                </a:solidFill>
                <a:prstDash val="solid"/>
              </a:ln>
              <a:solidFill>
                <a:srgbClr val="FFFFFF"/>
              </a:solidFill>
              <a:effectLst>
                <a:outerShdw dist="38100" dir="2700000" algn="tl" rotWithShape="0">
                  <a:schemeClr val="accent2"/>
                </a:outerShdw>
              </a:effectLst>
            </a:endParaRPr>
          </a:p>
        </p:txBody>
      </p:sp>
      <p:sp>
        <p:nvSpPr>
          <p:cNvPr id="9" name="矩形 8"/>
          <p:cNvSpPr/>
          <p:nvPr/>
        </p:nvSpPr>
        <p:spPr>
          <a:xfrm>
            <a:off x="6756419" y="2862736"/>
            <a:ext cx="1213794" cy="707886"/>
          </a:xfrm>
          <a:prstGeom prst="rect">
            <a:avLst/>
          </a:prstGeom>
          <a:noFill/>
        </p:spPr>
        <p:txBody>
          <a:bodyPr wrap="square" lIns="91440" tIns="45720" rIns="91440" bIns="45720">
            <a:spAutoFit/>
          </a:bodyPr>
          <a:lstStyle/>
          <a:p>
            <a:pPr algn="ctr"/>
            <a:r>
              <a:rPr lang="zh-CN" altLang="en-US" sz="4000" b="1">
                <a:ln w="12700">
                  <a:solidFill>
                    <a:schemeClr val="accent1"/>
                  </a:solidFill>
                  <a:prstDash val="solid"/>
                </a:ln>
                <a:solidFill>
                  <a:srgbClr val="FFC000"/>
                </a:solidFill>
                <a:effectLst>
                  <a:outerShdw dist="38100" dir="2640000" algn="bl" rotWithShape="0">
                    <a:schemeClr val="accent1"/>
                  </a:outerShdw>
                </a:effectLst>
              </a:rPr>
              <a:t>索引</a:t>
            </a:r>
            <a:endParaRPr lang="zh-CN" altLang="en-US" sz="4000" b="1">
              <a:ln w="12700">
                <a:solidFill>
                  <a:schemeClr val="accent1"/>
                </a:solidFill>
                <a:prstDash val="solid"/>
              </a:ln>
              <a:solidFill>
                <a:srgbClr val="FFC000"/>
              </a:solidFill>
              <a:effectLst>
                <a:outerShdw dist="38100" dir="2640000" algn="bl" rotWithShape="0">
                  <a:schemeClr val="accent1"/>
                </a:outerShdw>
              </a:effectLst>
            </a:endParaRPr>
          </a:p>
        </p:txBody>
      </p:sp>
      <p:sp>
        <p:nvSpPr>
          <p:cNvPr id="10" name="矩形 9"/>
          <p:cNvSpPr/>
          <p:nvPr/>
        </p:nvSpPr>
        <p:spPr>
          <a:xfrm rot="20666239">
            <a:off x="6810262" y="1458114"/>
            <a:ext cx="2242922" cy="707886"/>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4000" b="1">
                <a:solidFill>
                  <a:schemeClr val="accent4"/>
                </a:solidFill>
              </a:rPr>
              <a:t>存储引擎</a:t>
            </a:r>
            <a:endParaRPr lang="zh-CN" altLang="en-US" sz="4000" b="1">
              <a:solidFill>
                <a:schemeClr val="accent4"/>
              </a:solidFill>
            </a:endParaRPr>
          </a:p>
        </p:txBody>
      </p:sp>
      <p:sp>
        <p:nvSpPr>
          <p:cNvPr id="11" name="矩形 10"/>
          <p:cNvSpPr/>
          <p:nvPr/>
        </p:nvSpPr>
        <p:spPr>
          <a:xfrm rot="892167">
            <a:off x="8083912" y="4415601"/>
            <a:ext cx="1728358" cy="707886"/>
          </a:xfrm>
          <a:prstGeom prst="rect">
            <a:avLst/>
          </a:prstGeom>
          <a:noFill/>
        </p:spPr>
        <p:txBody>
          <a:bodyPr wrap="none" lIns="91440" tIns="45720" rIns="91440" bIns="45720">
            <a:spAutoFit/>
          </a:bodyPr>
          <a:lstStyle/>
          <a:p>
            <a:pPr algn="ctr"/>
            <a:r>
              <a:rPr lang="zh-CN" altLang="en-US" sz="4000" b="1">
                <a:solidFill>
                  <a:srgbClr val="00B050"/>
                </a:solidFill>
                <a:effectLst>
                  <a:outerShdw blurRad="38100" dist="19050" dir="2700000" algn="tl" rotWithShape="0">
                    <a:schemeClr val="dk1">
                      <a:lumMod val="50000"/>
                      <a:alpha val="40000"/>
                    </a:schemeClr>
                  </a:outerShdw>
                </a:effectLst>
              </a:rPr>
              <a:t>触发器</a:t>
            </a:r>
            <a:endParaRPr lang="zh-CN" altLang="en-US" sz="4000" b="1">
              <a:solidFill>
                <a:srgbClr val="00B050"/>
              </a:solidFill>
              <a:effectLst>
                <a:outerShdw blurRad="38100" dist="19050" dir="2700000" algn="tl" rotWithShape="0">
                  <a:schemeClr val="dk1">
                    <a:lumMod val="50000"/>
                    <a:alpha val="40000"/>
                  </a:schemeClr>
                </a:outerShdw>
              </a:effectLst>
            </a:endParaRPr>
          </a:p>
        </p:txBody>
      </p:sp>
      <p:sp>
        <p:nvSpPr>
          <p:cNvPr id="12" name="矩形 11"/>
          <p:cNvSpPr/>
          <p:nvPr/>
        </p:nvSpPr>
        <p:spPr>
          <a:xfrm>
            <a:off x="4420926" y="2909523"/>
            <a:ext cx="1728358" cy="707886"/>
          </a:xfrm>
          <a:prstGeom prst="rect">
            <a:avLst/>
          </a:prstGeom>
          <a:noFill/>
        </p:spPr>
        <p:txBody>
          <a:bodyPr wrap="none" lIns="91440" tIns="45720" rIns="91440" bIns="45720">
            <a:spAutoFit/>
          </a:bodyPr>
          <a:lstStyle/>
          <a:p>
            <a:pPr algn="ctr"/>
            <a:r>
              <a:rPr lang="zh-CN" altLang="en-US" sz="4000">
                <a:ln w="0"/>
                <a:gradFill>
                  <a:gsLst>
                    <a:gs pos="21000">
                      <a:srgbClr val="53575C"/>
                    </a:gs>
                    <a:gs pos="88000">
                      <a:srgbClr val="C5C7CA"/>
                    </a:gs>
                  </a:gsLst>
                  <a:lin ang="5400000"/>
                </a:gradFill>
              </a:rPr>
              <a:t>锁机制</a:t>
            </a:r>
            <a:endParaRPr lang="zh-CN" altLang="en-US" sz="4000">
              <a:ln w="0"/>
              <a:gradFill>
                <a:gsLst>
                  <a:gs pos="21000">
                    <a:srgbClr val="53575C"/>
                  </a:gs>
                  <a:gs pos="88000">
                    <a:srgbClr val="C5C7CA"/>
                  </a:gs>
                </a:gsLst>
                <a:lin ang="5400000"/>
              </a:gradFill>
            </a:endParaRPr>
          </a:p>
        </p:txBody>
      </p:sp>
      <p:sp>
        <p:nvSpPr>
          <p:cNvPr id="13" name="矩形 12"/>
          <p:cNvSpPr/>
          <p:nvPr/>
        </p:nvSpPr>
        <p:spPr>
          <a:xfrm rot="901516">
            <a:off x="1242141" y="2757121"/>
            <a:ext cx="1226618" cy="707886"/>
          </a:xfrm>
          <a:prstGeom prst="rect">
            <a:avLst/>
          </a:prstGeom>
          <a:noFill/>
        </p:spPr>
        <p:txBody>
          <a:bodyPr wrap="none" lIns="91440" tIns="45720" rIns="91440" bIns="45720">
            <a:spAutoFit/>
          </a:bodyPr>
          <a:lstStyle/>
          <a:p>
            <a:pPr algn="ctr"/>
            <a:r>
              <a:rPr lang="zh-CN" altLang="en-US" sz="4000" b="1" spc="50">
                <a:ln w="9525" cmpd="sng">
                  <a:solidFill>
                    <a:schemeClr val="accent1"/>
                  </a:solidFill>
                  <a:prstDash val="solid"/>
                </a:ln>
                <a:solidFill>
                  <a:srgbClr val="70AD47">
                    <a:tint val="1000"/>
                  </a:srgbClr>
                </a:solidFill>
                <a:effectLst>
                  <a:glow rad="38100">
                    <a:schemeClr val="accent1">
                      <a:alpha val="40000"/>
                    </a:schemeClr>
                  </a:glow>
                </a:effectLst>
              </a:rPr>
              <a:t>事务</a:t>
            </a:r>
            <a:endParaRPr lang="zh-CN" altLang="en-US" sz="4000" b="1" spc="5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4" name="矩形 13"/>
          <p:cNvSpPr/>
          <p:nvPr/>
        </p:nvSpPr>
        <p:spPr>
          <a:xfrm rot="20290702">
            <a:off x="1532050" y="5024245"/>
            <a:ext cx="1236236" cy="707886"/>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CN" sz="4000">
                <a:ln w="0"/>
                <a:solidFill>
                  <a:srgbClr val="FF0000"/>
                </a:solidFill>
                <a:effectLst>
                  <a:reflection blurRad="6350" stA="53000" endA="300" endPos="35500" dir="5400000" sy="-90000" algn="bl" rotWithShape="0"/>
                </a:effectLst>
              </a:rPr>
              <a:t>JDBC</a:t>
            </a:r>
            <a:endParaRPr lang="zh-CN" altLang="en-US" sz="4000">
              <a:ln w="0"/>
              <a:solidFill>
                <a:srgbClr val="FF0000"/>
              </a:solidFill>
              <a:effectLst>
                <a:reflection blurRad="6350" stA="53000" endA="300" endPos="35500" dir="5400000" sy="-90000" algn="bl" rotWithShape="0"/>
              </a:effectLst>
            </a:endParaRPr>
          </a:p>
        </p:txBody>
      </p:sp>
      <p:sp>
        <p:nvSpPr>
          <p:cNvPr id="15" name="矩形 14"/>
          <p:cNvSpPr/>
          <p:nvPr/>
        </p:nvSpPr>
        <p:spPr>
          <a:xfrm rot="2496929">
            <a:off x="3998307" y="1384126"/>
            <a:ext cx="2746862" cy="707886"/>
          </a:xfrm>
          <a:prstGeom prst="rect">
            <a:avLst/>
          </a:prstGeom>
          <a:noFill/>
        </p:spPr>
        <p:txBody>
          <a:bodyPr wrap="square" lIns="91440" tIns="45720" rIns="91440" bIns="45720">
            <a:spAutoFit/>
          </a:bodyPr>
          <a:lstStyle/>
          <a:p>
            <a:pPr algn="ctr"/>
            <a:r>
              <a:rPr lang="en-US" altLang="zh-CN" sz="4000" b="1">
                <a:ln w="22225">
                  <a:solidFill>
                    <a:schemeClr val="accent2"/>
                  </a:solidFill>
                  <a:prstDash val="solid"/>
                </a:ln>
                <a:solidFill>
                  <a:schemeClr val="accent2">
                    <a:lumMod val="40000"/>
                    <a:lumOff val="60000"/>
                  </a:schemeClr>
                </a:solidFill>
              </a:rPr>
              <a:t>pyMySQL</a:t>
            </a:r>
            <a:endParaRPr lang="zh-CN" altLang="en-US" sz="4000" b="1" cap="none" spc="0">
              <a:ln w="22225">
                <a:solidFill>
                  <a:schemeClr val="accent2"/>
                </a:solidFill>
                <a:prstDash val="solid"/>
              </a:ln>
              <a:solidFill>
                <a:schemeClr val="accent2">
                  <a:lumMod val="40000"/>
                  <a:lumOff val="60000"/>
                </a:schemeClr>
              </a:solidFill>
              <a:effectLst/>
            </a:endParaRPr>
          </a:p>
        </p:txBody>
      </p:sp>
      <p:sp>
        <p:nvSpPr>
          <p:cNvPr id="20" name="矩形 19"/>
          <p:cNvSpPr/>
          <p:nvPr/>
        </p:nvSpPr>
        <p:spPr>
          <a:xfrm rot="5400000">
            <a:off x="6282689" y="4721329"/>
            <a:ext cx="2024913" cy="707886"/>
          </a:xfrm>
          <a:prstGeom prst="rect">
            <a:avLst/>
          </a:prstGeom>
          <a:noFill/>
        </p:spPr>
        <p:txBody>
          <a:bodyPr wrap="none" lIns="91440" tIns="45720" rIns="91440" bIns="45720">
            <a:spAutoFit/>
          </a:bodyPr>
          <a:lstStyle/>
          <a:p>
            <a:pPr algn="ctr"/>
            <a:r>
              <a:rPr lang="en-US" altLang="zh-CN" sz="40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rPr>
              <a:t>SQL</a:t>
            </a:r>
            <a:r>
              <a:rPr lang="zh-CN" altLang="en-US" sz="40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rPr>
              <a:t>优化</a:t>
            </a:r>
            <a:endParaRPr lang="zh-CN" altLang="en-US" sz="40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1" name="矩形 20"/>
          <p:cNvSpPr/>
          <p:nvPr/>
        </p:nvSpPr>
        <p:spPr>
          <a:xfrm rot="17462986">
            <a:off x="2136824" y="3394481"/>
            <a:ext cx="2236510" cy="707886"/>
          </a:xfrm>
          <a:prstGeom prst="rect">
            <a:avLst/>
          </a:prstGeom>
          <a:noFill/>
        </p:spPr>
        <p:txBody>
          <a:bodyPr wrap="none" lIns="91440" tIns="45720" rIns="91440" bIns="45720">
            <a:spAutoFit/>
          </a:bodyPr>
          <a:lstStyle/>
          <a:p>
            <a:pPr algn="ctr"/>
            <a:r>
              <a:rPr lang="zh-CN" altLang="en-US" sz="400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基本操作</a:t>
            </a:r>
            <a:endParaRPr lang="zh-CN" altLang="en-US" sz="400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26" name="矩形 25"/>
          <p:cNvSpPr/>
          <p:nvPr/>
        </p:nvSpPr>
        <p:spPr>
          <a:xfrm>
            <a:off x="4814950" y="3798147"/>
            <a:ext cx="1187566" cy="1323439"/>
          </a:xfrm>
          <a:prstGeom prst="rect">
            <a:avLst/>
          </a:prstGeom>
          <a:noFill/>
        </p:spPr>
        <p:txBody>
          <a:bodyPr wrap="square" lIns="91440" tIns="45720" rIns="91440" bIns="45720">
            <a:spAutoFit/>
          </a:bodyPr>
          <a:lstStyle/>
          <a:p>
            <a:pPr algn="ctr"/>
            <a:r>
              <a:rPr lang="zh-CN" altLang="en-US" sz="4000" b="1">
                <a:ln w="10160">
                  <a:solidFill>
                    <a:schemeClr val="accent5"/>
                  </a:solidFill>
                  <a:prstDash val="solid"/>
                </a:ln>
                <a:solidFill>
                  <a:srgbClr val="4545F9"/>
                </a:solidFill>
                <a:effectLst>
                  <a:outerShdw blurRad="38100" dist="22860" dir="5400000" algn="tl" rotWithShape="0">
                    <a:srgbClr val="000000">
                      <a:alpha val="30000"/>
                    </a:srgbClr>
                  </a:outerShdw>
                </a:effectLst>
              </a:rPr>
              <a:t>视图</a:t>
            </a:r>
            <a:endParaRPr lang="zh-CN" altLang="en-US" sz="4000" b="1">
              <a:ln w="10160">
                <a:solidFill>
                  <a:schemeClr val="accent5"/>
                </a:solidFill>
                <a:prstDash val="solid"/>
              </a:ln>
              <a:solidFill>
                <a:srgbClr val="4545F9"/>
              </a:solidFill>
              <a:effectLst>
                <a:outerShdw blurRad="38100" dist="22860" dir="5400000" algn="tl" rotWithShape="0">
                  <a:srgbClr val="000000">
                    <a:alpha val="30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fltVal val="0"/>
                                          </p:val>
                                        </p:tav>
                                        <p:tav tm="100000">
                                          <p:val>
                                            <p:strVal val="#ppt_w"/>
                                          </p:val>
                                        </p:tav>
                                      </p:tavLst>
                                    </p:anim>
                                    <p:anim calcmode="lin" valueType="num">
                                      <p:cBhvr>
                                        <p:cTn id="8" dur="1000" fill="hold"/>
                                        <p:tgtEl>
                                          <p:spTgt spid="21"/>
                                        </p:tgtEl>
                                        <p:attrNameLst>
                                          <p:attrName>ppt_h</p:attrName>
                                        </p:attrNameLst>
                                      </p:cBhvr>
                                      <p:tavLst>
                                        <p:tav tm="0">
                                          <p:val>
                                            <p:fltVal val="0"/>
                                          </p:val>
                                        </p:tav>
                                        <p:tav tm="100000">
                                          <p:val>
                                            <p:strVal val="#ppt_h"/>
                                          </p:val>
                                        </p:tav>
                                      </p:tavLst>
                                    </p:anim>
                                    <p:anim calcmode="lin" valueType="num">
                                      <p:cBhvr>
                                        <p:cTn id="9" dur="1000" fill="hold"/>
                                        <p:tgtEl>
                                          <p:spTgt spid="21"/>
                                        </p:tgtEl>
                                        <p:attrNameLst>
                                          <p:attrName>style.rotation</p:attrName>
                                        </p:attrNameLst>
                                      </p:cBhvr>
                                      <p:tavLst>
                                        <p:tav tm="0">
                                          <p:val>
                                            <p:fltVal val="90"/>
                                          </p:val>
                                        </p:tav>
                                        <p:tav tm="100000">
                                          <p:val>
                                            <p:fltVal val="0"/>
                                          </p:val>
                                        </p:tav>
                                      </p:tavLst>
                                    </p:anim>
                                    <p:animEffect transition="in" filter="fade">
                                      <p:cBhvr>
                                        <p:cTn id="10" dur="10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1000" fill="hold"/>
                                        <p:tgtEl>
                                          <p:spTgt spid="2"/>
                                        </p:tgtEl>
                                        <p:attrNameLst>
                                          <p:attrName>ppt_w</p:attrName>
                                        </p:attrNameLst>
                                      </p:cBhvr>
                                      <p:tavLst>
                                        <p:tav tm="0">
                                          <p:val>
                                            <p:fltVal val="0"/>
                                          </p:val>
                                        </p:tav>
                                        <p:tav tm="100000">
                                          <p:val>
                                            <p:strVal val="#ppt_w"/>
                                          </p:val>
                                        </p:tav>
                                      </p:tavLst>
                                    </p:anim>
                                    <p:anim calcmode="lin" valueType="num">
                                      <p:cBhvr>
                                        <p:cTn id="16" dur="1000" fill="hold"/>
                                        <p:tgtEl>
                                          <p:spTgt spid="2"/>
                                        </p:tgtEl>
                                        <p:attrNameLst>
                                          <p:attrName>ppt_h</p:attrName>
                                        </p:attrNameLst>
                                      </p:cBhvr>
                                      <p:tavLst>
                                        <p:tav tm="0">
                                          <p:val>
                                            <p:fltVal val="0"/>
                                          </p:val>
                                        </p:tav>
                                        <p:tav tm="100000">
                                          <p:val>
                                            <p:strVal val="#ppt_h"/>
                                          </p:val>
                                        </p:tav>
                                      </p:tavLst>
                                    </p:anim>
                                    <p:anim calcmode="lin" valueType="num">
                                      <p:cBhvr>
                                        <p:cTn id="17" dur="1000" fill="hold"/>
                                        <p:tgtEl>
                                          <p:spTgt spid="2"/>
                                        </p:tgtEl>
                                        <p:attrNameLst>
                                          <p:attrName>style.rotation</p:attrName>
                                        </p:attrNameLst>
                                      </p:cBhvr>
                                      <p:tavLst>
                                        <p:tav tm="0">
                                          <p:val>
                                            <p:fltVal val="90"/>
                                          </p:val>
                                        </p:tav>
                                        <p:tav tm="100000">
                                          <p:val>
                                            <p:fltVal val="0"/>
                                          </p:val>
                                        </p:tav>
                                      </p:tavLst>
                                    </p:anim>
                                    <p:animEffect transition="in" filter="fade">
                                      <p:cBhvr>
                                        <p:cTn id="18" dur="10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1000" fill="hold"/>
                                        <p:tgtEl>
                                          <p:spTgt spid="26"/>
                                        </p:tgtEl>
                                        <p:attrNameLst>
                                          <p:attrName>ppt_w</p:attrName>
                                        </p:attrNameLst>
                                      </p:cBhvr>
                                      <p:tavLst>
                                        <p:tav tm="0">
                                          <p:val>
                                            <p:fltVal val="0"/>
                                          </p:val>
                                        </p:tav>
                                        <p:tav tm="100000">
                                          <p:val>
                                            <p:strVal val="#ppt_w"/>
                                          </p:val>
                                        </p:tav>
                                      </p:tavLst>
                                    </p:anim>
                                    <p:anim calcmode="lin" valueType="num">
                                      <p:cBhvr>
                                        <p:cTn id="24" dur="1000" fill="hold"/>
                                        <p:tgtEl>
                                          <p:spTgt spid="26"/>
                                        </p:tgtEl>
                                        <p:attrNameLst>
                                          <p:attrName>ppt_h</p:attrName>
                                        </p:attrNameLst>
                                      </p:cBhvr>
                                      <p:tavLst>
                                        <p:tav tm="0">
                                          <p:val>
                                            <p:fltVal val="0"/>
                                          </p:val>
                                        </p:tav>
                                        <p:tav tm="100000">
                                          <p:val>
                                            <p:strVal val="#ppt_h"/>
                                          </p:val>
                                        </p:tav>
                                      </p:tavLst>
                                    </p:anim>
                                    <p:anim calcmode="lin" valueType="num">
                                      <p:cBhvr>
                                        <p:cTn id="25" dur="1000" fill="hold"/>
                                        <p:tgtEl>
                                          <p:spTgt spid="26"/>
                                        </p:tgtEl>
                                        <p:attrNameLst>
                                          <p:attrName>style.rotation</p:attrName>
                                        </p:attrNameLst>
                                      </p:cBhvr>
                                      <p:tavLst>
                                        <p:tav tm="0">
                                          <p:val>
                                            <p:fltVal val="90"/>
                                          </p:val>
                                        </p:tav>
                                        <p:tav tm="100000">
                                          <p:val>
                                            <p:fltVal val="0"/>
                                          </p:val>
                                        </p:tav>
                                      </p:tavLst>
                                    </p:anim>
                                    <p:animEffect transition="in" filter="fade">
                                      <p:cBhvr>
                                        <p:cTn id="26" dur="100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1000" fill="hold"/>
                                        <p:tgtEl>
                                          <p:spTgt spid="7"/>
                                        </p:tgtEl>
                                        <p:attrNameLst>
                                          <p:attrName>ppt_w</p:attrName>
                                        </p:attrNameLst>
                                      </p:cBhvr>
                                      <p:tavLst>
                                        <p:tav tm="0">
                                          <p:val>
                                            <p:fltVal val="0"/>
                                          </p:val>
                                        </p:tav>
                                        <p:tav tm="100000">
                                          <p:val>
                                            <p:strVal val="#ppt_w"/>
                                          </p:val>
                                        </p:tav>
                                      </p:tavLst>
                                    </p:anim>
                                    <p:anim calcmode="lin" valueType="num">
                                      <p:cBhvr>
                                        <p:cTn id="32" dur="1000" fill="hold"/>
                                        <p:tgtEl>
                                          <p:spTgt spid="7"/>
                                        </p:tgtEl>
                                        <p:attrNameLst>
                                          <p:attrName>ppt_h</p:attrName>
                                        </p:attrNameLst>
                                      </p:cBhvr>
                                      <p:tavLst>
                                        <p:tav tm="0">
                                          <p:val>
                                            <p:fltVal val="0"/>
                                          </p:val>
                                        </p:tav>
                                        <p:tav tm="100000">
                                          <p:val>
                                            <p:strVal val="#ppt_h"/>
                                          </p:val>
                                        </p:tav>
                                      </p:tavLst>
                                    </p:anim>
                                    <p:anim calcmode="lin" valueType="num">
                                      <p:cBhvr>
                                        <p:cTn id="33" dur="1000" fill="hold"/>
                                        <p:tgtEl>
                                          <p:spTgt spid="7"/>
                                        </p:tgtEl>
                                        <p:attrNameLst>
                                          <p:attrName>style.rotation</p:attrName>
                                        </p:attrNameLst>
                                      </p:cBhvr>
                                      <p:tavLst>
                                        <p:tav tm="0">
                                          <p:val>
                                            <p:fltVal val="90"/>
                                          </p:val>
                                        </p:tav>
                                        <p:tav tm="100000">
                                          <p:val>
                                            <p:fltVal val="0"/>
                                          </p:val>
                                        </p:tav>
                                      </p:tavLst>
                                    </p:anim>
                                    <p:animEffect transition="in" filter="fade">
                                      <p:cBhvr>
                                        <p:cTn id="34" dur="10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p:cTn id="39" dur="1000" fill="hold"/>
                                        <p:tgtEl>
                                          <p:spTgt spid="11"/>
                                        </p:tgtEl>
                                        <p:attrNameLst>
                                          <p:attrName>ppt_w</p:attrName>
                                        </p:attrNameLst>
                                      </p:cBhvr>
                                      <p:tavLst>
                                        <p:tav tm="0">
                                          <p:val>
                                            <p:fltVal val="0"/>
                                          </p:val>
                                        </p:tav>
                                        <p:tav tm="100000">
                                          <p:val>
                                            <p:strVal val="#ppt_w"/>
                                          </p:val>
                                        </p:tav>
                                      </p:tavLst>
                                    </p:anim>
                                    <p:anim calcmode="lin" valueType="num">
                                      <p:cBhvr>
                                        <p:cTn id="40" dur="1000" fill="hold"/>
                                        <p:tgtEl>
                                          <p:spTgt spid="11"/>
                                        </p:tgtEl>
                                        <p:attrNameLst>
                                          <p:attrName>ppt_h</p:attrName>
                                        </p:attrNameLst>
                                      </p:cBhvr>
                                      <p:tavLst>
                                        <p:tav tm="0">
                                          <p:val>
                                            <p:fltVal val="0"/>
                                          </p:val>
                                        </p:tav>
                                        <p:tav tm="100000">
                                          <p:val>
                                            <p:strVal val="#ppt_h"/>
                                          </p:val>
                                        </p:tav>
                                      </p:tavLst>
                                    </p:anim>
                                    <p:anim calcmode="lin" valueType="num">
                                      <p:cBhvr>
                                        <p:cTn id="41" dur="1000" fill="hold"/>
                                        <p:tgtEl>
                                          <p:spTgt spid="11"/>
                                        </p:tgtEl>
                                        <p:attrNameLst>
                                          <p:attrName>style.rotation</p:attrName>
                                        </p:attrNameLst>
                                      </p:cBhvr>
                                      <p:tavLst>
                                        <p:tav tm="0">
                                          <p:val>
                                            <p:fltVal val="90"/>
                                          </p:val>
                                        </p:tav>
                                        <p:tav tm="100000">
                                          <p:val>
                                            <p:fltVal val="0"/>
                                          </p:val>
                                        </p:tav>
                                      </p:tavLst>
                                    </p:anim>
                                    <p:animEffect transition="in" filter="fade">
                                      <p:cBhvr>
                                        <p:cTn id="42" dur="1000"/>
                                        <p:tgtEl>
                                          <p:spTgt spid="11"/>
                                        </p:tgtEl>
                                      </p:cBhvr>
                                    </p:animEffect>
                                  </p:childTnLst>
                                </p:cTn>
                              </p:par>
                            </p:childTnLst>
                          </p:cTn>
                        </p:par>
                      </p:childTnLst>
                    </p:cTn>
                  </p:par>
                  <p:par>
                    <p:cTn id="43" fill="hold">
                      <p:stCondLst>
                        <p:cond delay="indefinite"/>
                      </p:stCondLst>
                      <p:childTnLst>
                        <p:par>
                          <p:cTn id="44" fill="hold">
                            <p:stCondLst>
                              <p:cond delay="0"/>
                            </p:stCondLst>
                            <p:childTnLst>
                              <p:par>
                                <p:cTn id="45" presetID="31"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 calcmode="lin" valueType="num">
                                      <p:cBhvr>
                                        <p:cTn id="47" dur="1000" fill="hold"/>
                                        <p:tgtEl>
                                          <p:spTgt spid="9"/>
                                        </p:tgtEl>
                                        <p:attrNameLst>
                                          <p:attrName>ppt_w</p:attrName>
                                        </p:attrNameLst>
                                      </p:cBhvr>
                                      <p:tavLst>
                                        <p:tav tm="0">
                                          <p:val>
                                            <p:fltVal val="0"/>
                                          </p:val>
                                        </p:tav>
                                        <p:tav tm="100000">
                                          <p:val>
                                            <p:strVal val="#ppt_w"/>
                                          </p:val>
                                        </p:tav>
                                      </p:tavLst>
                                    </p:anim>
                                    <p:anim calcmode="lin" valueType="num">
                                      <p:cBhvr>
                                        <p:cTn id="48" dur="1000" fill="hold"/>
                                        <p:tgtEl>
                                          <p:spTgt spid="9"/>
                                        </p:tgtEl>
                                        <p:attrNameLst>
                                          <p:attrName>ppt_h</p:attrName>
                                        </p:attrNameLst>
                                      </p:cBhvr>
                                      <p:tavLst>
                                        <p:tav tm="0">
                                          <p:val>
                                            <p:fltVal val="0"/>
                                          </p:val>
                                        </p:tav>
                                        <p:tav tm="100000">
                                          <p:val>
                                            <p:strVal val="#ppt_h"/>
                                          </p:val>
                                        </p:tav>
                                      </p:tavLst>
                                    </p:anim>
                                    <p:anim calcmode="lin" valueType="num">
                                      <p:cBhvr>
                                        <p:cTn id="49" dur="1000" fill="hold"/>
                                        <p:tgtEl>
                                          <p:spTgt spid="9"/>
                                        </p:tgtEl>
                                        <p:attrNameLst>
                                          <p:attrName>style.rotation</p:attrName>
                                        </p:attrNameLst>
                                      </p:cBhvr>
                                      <p:tavLst>
                                        <p:tav tm="0">
                                          <p:val>
                                            <p:fltVal val="90"/>
                                          </p:val>
                                        </p:tav>
                                        <p:tav tm="100000">
                                          <p:val>
                                            <p:fltVal val="0"/>
                                          </p:val>
                                        </p:tav>
                                      </p:tavLst>
                                    </p:anim>
                                    <p:animEffect transition="in" filter="fade">
                                      <p:cBhvr>
                                        <p:cTn id="50" dur="1000"/>
                                        <p:tgtEl>
                                          <p:spTgt spid="9"/>
                                        </p:tgtEl>
                                      </p:cBhvr>
                                    </p:animEffect>
                                  </p:childTnLst>
                                </p:cTn>
                              </p:par>
                            </p:childTnLst>
                          </p:cTn>
                        </p:par>
                      </p:childTnLst>
                    </p:cTn>
                  </p:par>
                  <p:par>
                    <p:cTn id="51" fill="hold">
                      <p:stCondLst>
                        <p:cond delay="indefinite"/>
                      </p:stCondLst>
                      <p:childTnLst>
                        <p:par>
                          <p:cTn id="52" fill="hold">
                            <p:stCondLst>
                              <p:cond delay="0"/>
                            </p:stCondLst>
                            <p:childTnLst>
                              <p:par>
                                <p:cTn id="53" presetID="31" presetClass="entr" presetSubtype="0"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anim calcmode="lin" valueType="num">
                                      <p:cBhvr>
                                        <p:cTn id="55" dur="1000" fill="hold"/>
                                        <p:tgtEl>
                                          <p:spTgt spid="13"/>
                                        </p:tgtEl>
                                        <p:attrNameLst>
                                          <p:attrName>ppt_w</p:attrName>
                                        </p:attrNameLst>
                                      </p:cBhvr>
                                      <p:tavLst>
                                        <p:tav tm="0">
                                          <p:val>
                                            <p:fltVal val="0"/>
                                          </p:val>
                                        </p:tav>
                                        <p:tav tm="100000">
                                          <p:val>
                                            <p:strVal val="#ppt_w"/>
                                          </p:val>
                                        </p:tav>
                                      </p:tavLst>
                                    </p:anim>
                                    <p:anim calcmode="lin" valueType="num">
                                      <p:cBhvr>
                                        <p:cTn id="56" dur="1000" fill="hold"/>
                                        <p:tgtEl>
                                          <p:spTgt spid="13"/>
                                        </p:tgtEl>
                                        <p:attrNameLst>
                                          <p:attrName>ppt_h</p:attrName>
                                        </p:attrNameLst>
                                      </p:cBhvr>
                                      <p:tavLst>
                                        <p:tav tm="0">
                                          <p:val>
                                            <p:fltVal val="0"/>
                                          </p:val>
                                        </p:tav>
                                        <p:tav tm="100000">
                                          <p:val>
                                            <p:strVal val="#ppt_h"/>
                                          </p:val>
                                        </p:tav>
                                      </p:tavLst>
                                    </p:anim>
                                    <p:anim calcmode="lin" valueType="num">
                                      <p:cBhvr>
                                        <p:cTn id="57" dur="1000" fill="hold"/>
                                        <p:tgtEl>
                                          <p:spTgt spid="13"/>
                                        </p:tgtEl>
                                        <p:attrNameLst>
                                          <p:attrName>style.rotation</p:attrName>
                                        </p:attrNameLst>
                                      </p:cBhvr>
                                      <p:tavLst>
                                        <p:tav tm="0">
                                          <p:val>
                                            <p:fltVal val="90"/>
                                          </p:val>
                                        </p:tav>
                                        <p:tav tm="100000">
                                          <p:val>
                                            <p:fltVal val="0"/>
                                          </p:val>
                                        </p:tav>
                                      </p:tavLst>
                                    </p:anim>
                                    <p:animEffect transition="in" filter="fade">
                                      <p:cBhvr>
                                        <p:cTn id="58" dur="1000"/>
                                        <p:tgtEl>
                                          <p:spTgt spid="13"/>
                                        </p:tgtEl>
                                      </p:cBhvr>
                                    </p:animEffect>
                                  </p:childTnLst>
                                </p:cTn>
                              </p:par>
                            </p:childTnLst>
                          </p:cTn>
                        </p:par>
                      </p:childTnLst>
                    </p:cTn>
                  </p:par>
                  <p:par>
                    <p:cTn id="59" fill="hold">
                      <p:stCondLst>
                        <p:cond delay="indefinite"/>
                      </p:stCondLst>
                      <p:childTnLst>
                        <p:par>
                          <p:cTn id="60" fill="hold">
                            <p:stCondLst>
                              <p:cond delay="0"/>
                            </p:stCondLst>
                            <p:childTnLst>
                              <p:par>
                                <p:cTn id="61" presetID="31" presetClass="entr" presetSubtype="0" fill="hold" grpId="0" nodeType="clickEffect">
                                  <p:stCondLst>
                                    <p:cond delay="0"/>
                                  </p:stCondLst>
                                  <p:childTnLst>
                                    <p:set>
                                      <p:cBhvr>
                                        <p:cTn id="62" dur="1" fill="hold">
                                          <p:stCondLst>
                                            <p:cond delay="0"/>
                                          </p:stCondLst>
                                        </p:cTn>
                                        <p:tgtEl>
                                          <p:spTgt spid="10"/>
                                        </p:tgtEl>
                                        <p:attrNameLst>
                                          <p:attrName>style.visibility</p:attrName>
                                        </p:attrNameLst>
                                      </p:cBhvr>
                                      <p:to>
                                        <p:strVal val="visible"/>
                                      </p:to>
                                    </p:set>
                                    <p:anim calcmode="lin" valueType="num">
                                      <p:cBhvr>
                                        <p:cTn id="63" dur="1000" fill="hold"/>
                                        <p:tgtEl>
                                          <p:spTgt spid="10"/>
                                        </p:tgtEl>
                                        <p:attrNameLst>
                                          <p:attrName>ppt_w</p:attrName>
                                        </p:attrNameLst>
                                      </p:cBhvr>
                                      <p:tavLst>
                                        <p:tav tm="0">
                                          <p:val>
                                            <p:fltVal val="0"/>
                                          </p:val>
                                        </p:tav>
                                        <p:tav tm="100000">
                                          <p:val>
                                            <p:strVal val="#ppt_w"/>
                                          </p:val>
                                        </p:tav>
                                      </p:tavLst>
                                    </p:anim>
                                    <p:anim calcmode="lin" valueType="num">
                                      <p:cBhvr>
                                        <p:cTn id="64" dur="1000" fill="hold"/>
                                        <p:tgtEl>
                                          <p:spTgt spid="10"/>
                                        </p:tgtEl>
                                        <p:attrNameLst>
                                          <p:attrName>ppt_h</p:attrName>
                                        </p:attrNameLst>
                                      </p:cBhvr>
                                      <p:tavLst>
                                        <p:tav tm="0">
                                          <p:val>
                                            <p:fltVal val="0"/>
                                          </p:val>
                                        </p:tav>
                                        <p:tav tm="100000">
                                          <p:val>
                                            <p:strVal val="#ppt_h"/>
                                          </p:val>
                                        </p:tav>
                                      </p:tavLst>
                                    </p:anim>
                                    <p:anim calcmode="lin" valueType="num">
                                      <p:cBhvr>
                                        <p:cTn id="65" dur="1000" fill="hold"/>
                                        <p:tgtEl>
                                          <p:spTgt spid="10"/>
                                        </p:tgtEl>
                                        <p:attrNameLst>
                                          <p:attrName>style.rotation</p:attrName>
                                        </p:attrNameLst>
                                      </p:cBhvr>
                                      <p:tavLst>
                                        <p:tav tm="0">
                                          <p:val>
                                            <p:fltVal val="90"/>
                                          </p:val>
                                        </p:tav>
                                        <p:tav tm="100000">
                                          <p:val>
                                            <p:fltVal val="0"/>
                                          </p:val>
                                        </p:tav>
                                      </p:tavLst>
                                    </p:anim>
                                    <p:animEffect transition="in" filter="fade">
                                      <p:cBhvr>
                                        <p:cTn id="66" dur="1000"/>
                                        <p:tgtEl>
                                          <p:spTgt spid="10"/>
                                        </p:tgtEl>
                                      </p:cBhvr>
                                    </p:animEffect>
                                  </p:childTnLst>
                                </p:cTn>
                              </p:par>
                            </p:childTnLst>
                          </p:cTn>
                        </p:par>
                      </p:childTnLst>
                    </p:cTn>
                  </p:par>
                  <p:par>
                    <p:cTn id="67" fill="hold">
                      <p:stCondLst>
                        <p:cond delay="indefinite"/>
                      </p:stCondLst>
                      <p:childTnLst>
                        <p:par>
                          <p:cTn id="68" fill="hold">
                            <p:stCondLst>
                              <p:cond delay="0"/>
                            </p:stCondLst>
                            <p:childTnLst>
                              <p:par>
                                <p:cTn id="69" presetID="31" presetClass="entr" presetSubtype="0" fill="hold" grpId="0" nodeType="clickEffect">
                                  <p:stCondLst>
                                    <p:cond delay="0"/>
                                  </p:stCondLst>
                                  <p:childTnLst>
                                    <p:set>
                                      <p:cBhvr>
                                        <p:cTn id="70" dur="1" fill="hold">
                                          <p:stCondLst>
                                            <p:cond delay="0"/>
                                          </p:stCondLst>
                                        </p:cTn>
                                        <p:tgtEl>
                                          <p:spTgt spid="12"/>
                                        </p:tgtEl>
                                        <p:attrNameLst>
                                          <p:attrName>style.visibility</p:attrName>
                                        </p:attrNameLst>
                                      </p:cBhvr>
                                      <p:to>
                                        <p:strVal val="visible"/>
                                      </p:to>
                                    </p:set>
                                    <p:anim calcmode="lin" valueType="num">
                                      <p:cBhvr>
                                        <p:cTn id="71" dur="1000" fill="hold"/>
                                        <p:tgtEl>
                                          <p:spTgt spid="12"/>
                                        </p:tgtEl>
                                        <p:attrNameLst>
                                          <p:attrName>ppt_w</p:attrName>
                                        </p:attrNameLst>
                                      </p:cBhvr>
                                      <p:tavLst>
                                        <p:tav tm="0">
                                          <p:val>
                                            <p:fltVal val="0"/>
                                          </p:val>
                                        </p:tav>
                                        <p:tav tm="100000">
                                          <p:val>
                                            <p:strVal val="#ppt_w"/>
                                          </p:val>
                                        </p:tav>
                                      </p:tavLst>
                                    </p:anim>
                                    <p:anim calcmode="lin" valueType="num">
                                      <p:cBhvr>
                                        <p:cTn id="72" dur="1000" fill="hold"/>
                                        <p:tgtEl>
                                          <p:spTgt spid="12"/>
                                        </p:tgtEl>
                                        <p:attrNameLst>
                                          <p:attrName>ppt_h</p:attrName>
                                        </p:attrNameLst>
                                      </p:cBhvr>
                                      <p:tavLst>
                                        <p:tav tm="0">
                                          <p:val>
                                            <p:fltVal val="0"/>
                                          </p:val>
                                        </p:tav>
                                        <p:tav tm="100000">
                                          <p:val>
                                            <p:strVal val="#ppt_h"/>
                                          </p:val>
                                        </p:tav>
                                      </p:tavLst>
                                    </p:anim>
                                    <p:anim calcmode="lin" valueType="num">
                                      <p:cBhvr>
                                        <p:cTn id="73" dur="1000" fill="hold"/>
                                        <p:tgtEl>
                                          <p:spTgt spid="12"/>
                                        </p:tgtEl>
                                        <p:attrNameLst>
                                          <p:attrName>style.rotation</p:attrName>
                                        </p:attrNameLst>
                                      </p:cBhvr>
                                      <p:tavLst>
                                        <p:tav tm="0">
                                          <p:val>
                                            <p:fltVal val="90"/>
                                          </p:val>
                                        </p:tav>
                                        <p:tav tm="100000">
                                          <p:val>
                                            <p:fltVal val="0"/>
                                          </p:val>
                                        </p:tav>
                                      </p:tavLst>
                                    </p:anim>
                                    <p:animEffect transition="in" filter="fade">
                                      <p:cBhvr>
                                        <p:cTn id="74" dur="1000"/>
                                        <p:tgtEl>
                                          <p:spTgt spid="12"/>
                                        </p:tgtEl>
                                      </p:cBhvr>
                                    </p:animEffect>
                                  </p:childTnLst>
                                </p:cTn>
                              </p:par>
                            </p:childTnLst>
                          </p:cTn>
                        </p:par>
                      </p:childTnLst>
                    </p:cTn>
                  </p:par>
                  <p:par>
                    <p:cTn id="75" fill="hold">
                      <p:stCondLst>
                        <p:cond delay="indefinite"/>
                      </p:stCondLst>
                      <p:childTnLst>
                        <p:par>
                          <p:cTn id="76" fill="hold">
                            <p:stCondLst>
                              <p:cond delay="0"/>
                            </p:stCondLst>
                            <p:childTnLst>
                              <p:par>
                                <p:cTn id="77" presetID="31" presetClass="entr" presetSubtype="0" fill="hold" grpId="0" nodeType="clickEffect">
                                  <p:stCondLst>
                                    <p:cond delay="0"/>
                                  </p:stCondLst>
                                  <p:childTnLst>
                                    <p:set>
                                      <p:cBhvr>
                                        <p:cTn id="78" dur="1" fill="hold">
                                          <p:stCondLst>
                                            <p:cond delay="0"/>
                                          </p:stCondLst>
                                        </p:cTn>
                                        <p:tgtEl>
                                          <p:spTgt spid="8"/>
                                        </p:tgtEl>
                                        <p:attrNameLst>
                                          <p:attrName>style.visibility</p:attrName>
                                        </p:attrNameLst>
                                      </p:cBhvr>
                                      <p:to>
                                        <p:strVal val="visible"/>
                                      </p:to>
                                    </p:set>
                                    <p:anim calcmode="lin" valueType="num">
                                      <p:cBhvr>
                                        <p:cTn id="79" dur="1000" fill="hold"/>
                                        <p:tgtEl>
                                          <p:spTgt spid="8"/>
                                        </p:tgtEl>
                                        <p:attrNameLst>
                                          <p:attrName>ppt_w</p:attrName>
                                        </p:attrNameLst>
                                      </p:cBhvr>
                                      <p:tavLst>
                                        <p:tav tm="0">
                                          <p:val>
                                            <p:fltVal val="0"/>
                                          </p:val>
                                        </p:tav>
                                        <p:tav tm="100000">
                                          <p:val>
                                            <p:strVal val="#ppt_w"/>
                                          </p:val>
                                        </p:tav>
                                      </p:tavLst>
                                    </p:anim>
                                    <p:anim calcmode="lin" valueType="num">
                                      <p:cBhvr>
                                        <p:cTn id="80" dur="1000" fill="hold"/>
                                        <p:tgtEl>
                                          <p:spTgt spid="8"/>
                                        </p:tgtEl>
                                        <p:attrNameLst>
                                          <p:attrName>ppt_h</p:attrName>
                                        </p:attrNameLst>
                                      </p:cBhvr>
                                      <p:tavLst>
                                        <p:tav tm="0">
                                          <p:val>
                                            <p:fltVal val="0"/>
                                          </p:val>
                                        </p:tav>
                                        <p:tav tm="100000">
                                          <p:val>
                                            <p:strVal val="#ppt_h"/>
                                          </p:val>
                                        </p:tav>
                                      </p:tavLst>
                                    </p:anim>
                                    <p:anim calcmode="lin" valueType="num">
                                      <p:cBhvr>
                                        <p:cTn id="81" dur="1000" fill="hold"/>
                                        <p:tgtEl>
                                          <p:spTgt spid="8"/>
                                        </p:tgtEl>
                                        <p:attrNameLst>
                                          <p:attrName>style.rotation</p:attrName>
                                        </p:attrNameLst>
                                      </p:cBhvr>
                                      <p:tavLst>
                                        <p:tav tm="0">
                                          <p:val>
                                            <p:fltVal val="90"/>
                                          </p:val>
                                        </p:tav>
                                        <p:tav tm="100000">
                                          <p:val>
                                            <p:fltVal val="0"/>
                                          </p:val>
                                        </p:tav>
                                      </p:tavLst>
                                    </p:anim>
                                    <p:animEffect transition="in" filter="fade">
                                      <p:cBhvr>
                                        <p:cTn id="82" dur="1000"/>
                                        <p:tgtEl>
                                          <p:spTgt spid="8"/>
                                        </p:tgtEl>
                                      </p:cBhvr>
                                    </p:animEffect>
                                  </p:childTnLst>
                                </p:cTn>
                              </p:par>
                            </p:childTnLst>
                          </p:cTn>
                        </p:par>
                      </p:childTnLst>
                    </p:cTn>
                  </p:par>
                  <p:par>
                    <p:cTn id="83" fill="hold">
                      <p:stCondLst>
                        <p:cond delay="indefinite"/>
                      </p:stCondLst>
                      <p:childTnLst>
                        <p:par>
                          <p:cTn id="84" fill="hold">
                            <p:stCondLst>
                              <p:cond delay="0"/>
                            </p:stCondLst>
                            <p:childTnLst>
                              <p:par>
                                <p:cTn id="85" presetID="31" presetClass="entr" presetSubtype="0" fill="hold" grpId="0" nodeType="clickEffect">
                                  <p:stCondLst>
                                    <p:cond delay="0"/>
                                  </p:stCondLst>
                                  <p:childTnLst>
                                    <p:set>
                                      <p:cBhvr>
                                        <p:cTn id="86" dur="1" fill="hold">
                                          <p:stCondLst>
                                            <p:cond delay="0"/>
                                          </p:stCondLst>
                                        </p:cTn>
                                        <p:tgtEl>
                                          <p:spTgt spid="20"/>
                                        </p:tgtEl>
                                        <p:attrNameLst>
                                          <p:attrName>style.visibility</p:attrName>
                                        </p:attrNameLst>
                                      </p:cBhvr>
                                      <p:to>
                                        <p:strVal val="visible"/>
                                      </p:to>
                                    </p:set>
                                    <p:anim calcmode="lin" valueType="num">
                                      <p:cBhvr>
                                        <p:cTn id="87" dur="1000" fill="hold"/>
                                        <p:tgtEl>
                                          <p:spTgt spid="20"/>
                                        </p:tgtEl>
                                        <p:attrNameLst>
                                          <p:attrName>ppt_w</p:attrName>
                                        </p:attrNameLst>
                                      </p:cBhvr>
                                      <p:tavLst>
                                        <p:tav tm="0">
                                          <p:val>
                                            <p:fltVal val="0"/>
                                          </p:val>
                                        </p:tav>
                                        <p:tav tm="100000">
                                          <p:val>
                                            <p:strVal val="#ppt_w"/>
                                          </p:val>
                                        </p:tav>
                                      </p:tavLst>
                                    </p:anim>
                                    <p:anim calcmode="lin" valueType="num">
                                      <p:cBhvr>
                                        <p:cTn id="88" dur="1000" fill="hold"/>
                                        <p:tgtEl>
                                          <p:spTgt spid="20"/>
                                        </p:tgtEl>
                                        <p:attrNameLst>
                                          <p:attrName>ppt_h</p:attrName>
                                        </p:attrNameLst>
                                      </p:cBhvr>
                                      <p:tavLst>
                                        <p:tav tm="0">
                                          <p:val>
                                            <p:fltVal val="0"/>
                                          </p:val>
                                        </p:tav>
                                        <p:tav tm="100000">
                                          <p:val>
                                            <p:strVal val="#ppt_h"/>
                                          </p:val>
                                        </p:tav>
                                      </p:tavLst>
                                    </p:anim>
                                    <p:anim calcmode="lin" valueType="num">
                                      <p:cBhvr>
                                        <p:cTn id="89" dur="1000" fill="hold"/>
                                        <p:tgtEl>
                                          <p:spTgt spid="20"/>
                                        </p:tgtEl>
                                        <p:attrNameLst>
                                          <p:attrName>style.rotation</p:attrName>
                                        </p:attrNameLst>
                                      </p:cBhvr>
                                      <p:tavLst>
                                        <p:tav tm="0">
                                          <p:val>
                                            <p:fltVal val="90"/>
                                          </p:val>
                                        </p:tav>
                                        <p:tav tm="100000">
                                          <p:val>
                                            <p:fltVal val="0"/>
                                          </p:val>
                                        </p:tav>
                                      </p:tavLst>
                                    </p:anim>
                                    <p:animEffect transition="in" filter="fade">
                                      <p:cBhvr>
                                        <p:cTn id="90" dur="1000"/>
                                        <p:tgtEl>
                                          <p:spTgt spid="20"/>
                                        </p:tgtEl>
                                      </p:cBhvr>
                                    </p:animEffect>
                                  </p:childTnLst>
                                </p:cTn>
                              </p:par>
                            </p:childTnLst>
                          </p:cTn>
                        </p:par>
                      </p:childTnLst>
                    </p:cTn>
                  </p:par>
                  <p:par>
                    <p:cTn id="91" fill="hold">
                      <p:stCondLst>
                        <p:cond delay="indefinite"/>
                      </p:stCondLst>
                      <p:childTnLst>
                        <p:par>
                          <p:cTn id="92" fill="hold">
                            <p:stCondLst>
                              <p:cond delay="0"/>
                            </p:stCondLst>
                            <p:childTnLst>
                              <p:par>
                                <p:cTn id="93" presetID="31" presetClass="entr" presetSubtype="0" fill="hold" grpId="0" nodeType="clickEffect">
                                  <p:stCondLst>
                                    <p:cond delay="0"/>
                                  </p:stCondLst>
                                  <p:childTnLst>
                                    <p:set>
                                      <p:cBhvr>
                                        <p:cTn id="94" dur="1" fill="hold">
                                          <p:stCondLst>
                                            <p:cond delay="0"/>
                                          </p:stCondLst>
                                        </p:cTn>
                                        <p:tgtEl>
                                          <p:spTgt spid="14"/>
                                        </p:tgtEl>
                                        <p:attrNameLst>
                                          <p:attrName>style.visibility</p:attrName>
                                        </p:attrNameLst>
                                      </p:cBhvr>
                                      <p:to>
                                        <p:strVal val="visible"/>
                                      </p:to>
                                    </p:set>
                                    <p:anim calcmode="lin" valueType="num">
                                      <p:cBhvr>
                                        <p:cTn id="95" dur="1000" fill="hold"/>
                                        <p:tgtEl>
                                          <p:spTgt spid="14"/>
                                        </p:tgtEl>
                                        <p:attrNameLst>
                                          <p:attrName>ppt_w</p:attrName>
                                        </p:attrNameLst>
                                      </p:cBhvr>
                                      <p:tavLst>
                                        <p:tav tm="0">
                                          <p:val>
                                            <p:fltVal val="0"/>
                                          </p:val>
                                        </p:tav>
                                        <p:tav tm="100000">
                                          <p:val>
                                            <p:strVal val="#ppt_w"/>
                                          </p:val>
                                        </p:tav>
                                      </p:tavLst>
                                    </p:anim>
                                    <p:anim calcmode="lin" valueType="num">
                                      <p:cBhvr>
                                        <p:cTn id="96" dur="1000" fill="hold"/>
                                        <p:tgtEl>
                                          <p:spTgt spid="14"/>
                                        </p:tgtEl>
                                        <p:attrNameLst>
                                          <p:attrName>ppt_h</p:attrName>
                                        </p:attrNameLst>
                                      </p:cBhvr>
                                      <p:tavLst>
                                        <p:tav tm="0">
                                          <p:val>
                                            <p:fltVal val="0"/>
                                          </p:val>
                                        </p:tav>
                                        <p:tav tm="100000">
                                          <p:val>
                                            <p:strVal val="#ppt_h"/>
                                          </p:val>
                                        </p:tav>
                                      </p:tavLst>
                                    </p:anim>
                                    <p:anim calcmode="lin" valueType="num">
                                      <p:cBhvr>
                                        <p:cTn id="97" dur="1000" fill="hold"/>
                                        <p:tgtEl>
                                          <p:spTgt spid="14"/>
                                        </p:tgtEl>
                                        <p:attrNameLst>
                                          <p:attrName>style.rotation</p:attrName>
                                        </p:attrNameLst>
                                      </p:cBhvr>
                                      <p:tavLst>
                                        <p:tav tm="0">
                                          <p:val>
                                            <p:fltVal val="90"/>
                                          </p:val>
                                        </p:tav>
                                        <p:tav tm="100000">
                                          <p:val>
                                            <p:fltVal val="0"/>
                                          </p:val>
                                        </p:tav>
                                      </p:tavLst>
                                    </p:anim>
                                    <p:animEffect transition="in" filter="fade">
                                      <p:cBhvr>
                                        <p:cTn id="98" dur="1000"/>
                                        <p:tgtEl>
                                          <p:spTgt spid="14"/>
                                        </p:tgtEl>
                                      </p:cBhvr>
                                    </p:animEffect>
                                  </p:childTnLst>
                                </p:cTn>
                              </p:par>
                            </p:childTnLst>
                          </p:cTn>
                        </p:par>
                      </p:childTnLst>
                    </p:cTn>
                  </p:par>
                  <p:par>
                    <p:cTn id="99" fill="hold">
                      <p:stCondLst>
                        <p:cond delay="indefinite"/>
                      </p:stCondLst>
                      <p:childTnLst>
                        <p:par>
                          <p:cTn id="100" fill="hold">
                            <p:stCondLst>
                              <p:cond delay="0"/>
                            </p:stCondLst>
                            <p:childTnLst>
                              <p:par>
                                <p:cTn id="101" presetID="31" presetClass="entr" presetSubtype="0" fill="hold" grpId="0" nodeType="clickEffect">
                                  <p:stCondLst>
                                    <p:cond delay="0"/>
                                  </p:stCondLst>
                                  <p:childTnLst>
                                    <p:set>
                                      <p:cBhvr>
                                        <p:cTn id="102" dur="1" fill="hold">
                                          <p:stCondLst>
                                            <p:cond delay="0"/>
                                          </p:stCondLst>
                                        </p:cTn>
                                        <p:tgtEl>
                                          <p:spTgt spid="15"/>
                                        </p:tgtEl>
                                        <p:attrNameLst>
                                          <p:attrName>style.visibility</p:attrName>
                                        </p:attrNameLst>
                                      </p:cBhvr>
                                      <p:to>
                                        <p:strVal val="visible"/>
                                      </p:to>
                                    </p:set>
                                    <p:anim calcmode="lin" valueType="num">
                                      <p:cBhvr>
                                        <p:cTn id="103" dur="1000" fill="hold"/>
                                        <p:tgtEl>
                                          <p:spTgt spid="15"/>
                                        </p:tgtEl>
                                        <p:attrNameLst>
                                          <p:attrName>ppt_w</p:attrName>
                                        </p:attrNameLst>
                                      </p:cBhvr>
                                      <p:tavLst>
                                        <p:tav tm="0">
                                          <p:val>
                                            <p:fltVal val="0"/>
                                          </p:val>
                                        </p:tav>
                                        <p:tav tm="100000">
                                          <p:val>
                                            <p:strVal val="#ppt_w"/>
                                          </p:val>
                                        </p:tav>
                                      </p:tavLst>
                                    </p:anim>
                                    <p:anim calcmode="lin" valueType="num">
                                      <p:cBhvr>
                                        <p:cTn id="104" dur="1000" fill="hold"/>
                                        <p:tgtEl>
                                          <p:spTgt spid="15"/>
                                        </p:tgtEl>
                                        <p:attrNameLst>
                                          <p:attrName>ppt_h</p:attrName>
                                        </p:attrNameLst>
                                      </p:cBhvr>
                                      <p:tavLst>
                                        <p:tav tm="0">
                                          <p:val>
                                            <p:fltVal val="0"/>
                                          </p:val>
                                        </p:tav>
                                        <p:tav tm="100000">
                                          <p:val>
                                            <p:strVal val="#ppt_h"/>
                                          </p:val>
                                        </p:tav>
                                      </p:tavLst>
                                    </p:anim>
                                    <p:anim calcmode="lin" valueType="num">
                                      <p:cBhvr>
                                        <p:cTn id="105" dur="1000" fill="hold"/>
                                        <p:tgtEl>
                                          <p:spTgt spid="15"/>
                                        </p:tgtEl>
                                        <p:attrNameLst>
                                          <p:attrName>style.rotation</p:attrName>
                                        </p:attrNameLst>
                                      </p:cBhvr>
                                      <p:tavLst>
                                        <p:tav tm="0">
                                          <p:val>
                                            <p:fltVal val="90"/>
                                          </p:val>
                                        </p:tav>
                                        <p:tav tm="100000">
                                          <p:val>
                                            <p:fltVal val="0"/>
                                          </p:val>
                                        </p:tav>
                                      </p:tavLst>
                                    </p:anim>
                                    <p:animEffect transition="in" filter="fade">
                                      <p:cBhvr>
                                        <p:cTn id="106"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P spid="9" grpId="0"/>
      <p:bldP spid="10" grpId="0"/>
      <p:bldP spid="11" grpId="0"/>
      <p:bldP spid="12" grpId="0"/>
      <p:bldP spid="13" grpId="0"/>
      <p:bldP spid="14" grpId="0"/>
      <p:bldP spid="15" grpId="0"/>
      <p:bldP spid="20" grpId="0"/>
      <p:bldP spid="21" grpId="0"/>
      <p:bldP spid="2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885978" y="1786740"/>
            <a:ext cx="10835852" cy="5071260"/>
          </a:xfrm>
        </p:spPr>
        <p:txBody>
          <a:bodyPr/>
          <a:lstStyle/>
          <a:p>
            <a:pPr marL="0" indent="0">
              <a:buNone/>
            </a:pPr>
            <a:r>
              <a:rPr kumimoji="1" lang="zh-CN" altLang="en-US">
                <a:solidFill>
                  <a:schemeClr val="tx1"/>
                </a:solidFill>
              </a:rPr>
              <a:t>①对</a:t>
            </a:r>
            <a:r>
              <a:rPr kumimoji="1" lang="en-US" altLang="zh-CN">
                <a:solidFill>
                  <a:schemeClr val="tx1"/>
                </a:solidFill>
              </a:rPr>
              <a:t>mysql</a:t>
            </a:r>
            <a:r>
              <a:rPr kumimoji="1" lang="zh-CN" altLang="en-US">
                <a:solidFill>
                  <a:schemeClr val="tx1"/>
                </a:solidFill>
              </a:rPr>
              <a:t>进行初始化，请注意，这里会生产一个临时密码，后边要使用这个临时密码</a:t>
            </a:r>
            <a:endParaRPr kumimoji="1" lang="zh-CN" altLang="en-US">
              <a:solidFill>
                <a:schemeClr val="tx1"/>
              </a:solidFill>
            </a:endParaRPr>
          </a:p>
          <a:p>
            <a:pPr marL="0" indent="0">
              <a:buNone/>
            </a:pPr>
            <a:r>
              <a:rPr kumimoji="1" lang="zh-CN" altLang="en-US">
                <a:solidFill>
                  <a:srgbClr val="FF0000"/>
                </a:solidFill>
              </a:rPr>
              <a:t>  </a:t>
            </a:r>
            <a:r>
              <a:rPr kumimoji="1" lang="en-US" altLang="zh-CN">
                <a:solidFill>
                  <a:srgbClr val="FF0000"/>
                </a:solidFill>
              </a:rPr>
              <a:t>mysqld --initialize --user=mysql --console</a:t>
            </a:r>
            <a:endParaRPr kumimoji="1" lang="en-US" altLang="zh-CN">
              <a:solidFill>
                <a:srgbClr val="FF0000"/>
              </a:solidFill>
            </a:endParaRPr>
          </a:p>
          <a:p>
            <a:pPr marL="0" indent="0">
              <a:buNone/>
            </a:pPr>
            <a:r>
              <a:rPr kumimoji="1" lang="en-US" altLang="zh-CN">
                <a:solidFill>
                  <a:schemeClr val="tx1"/>
                </a:solidFill>
              </a:rPr>
              <a:t>②</a:t>
            </a:r>
            <a:r>
              <a:rPr kumimoji="1" lang="zh-CN" altLang="en-US">
                <a:solidFill>
                  <a:schemeClr val="tx1"/>
                </a:solidFill>
              </a:rPr>
              <a:t>安装</a:t>
            </a:r>
            <a:r>
              <a:rPr kumimoji="1" lang="en-US" altLang="zh-CN">
                <a:solidFill>
                  <a:schemeClr val="tx1"/>
                </a:solidFill>
              </a:rPr>
              <a:t>mysql</a:t>
            </a:r>
            <a:r>
              <a:rPr kumimoji="1" lang="zh-CN" altLang="en-US">
                <a:solidFill>
                  <a:schemeClr val="tx1"/>
                </a:solidFill>
              </a:rPr>
              <a:t>服务</a:t>
            </a:r>
            <a:endParaRPr kumimoji="1" lang="zh-CN" altLang="en-US">
              <a:solidFill>
                <a:schemeClr val="tx1"/>
              </a:solidFill>
            </a:endParaRPr>
          </a:p>
          <a:p>
            <a:pPr marL="0" indent="0">
              <a:buNone/>
            </a:pPr>
            <a:r>
              <a:rPr kumimoji="1" lang="zh-CN" altLang="en-US">
                <a:solidFill>
                  <a:schemeClr val="tx1"/>
                </a:solidFill>
              </a:rPr>
              <a:t>    </a:t>
            </a:r>
            <a:r>
              <a:rPr kumimoji="1" lang="en-US" altLang="zh-CN">
                <a:solidFill>
                  <a:srgbClr val="FF0000"/>
                </a:solidFill>
              </a:rPr>
              <a:t>mysqld --install </a:t>
            </a:r>
            <a:endParaRPr kumimoji="1" lang="en-US" altLang="zh-CN">
              <a:solidFill>
                <a:srgbClr val="FF0000"/>
              </a:solidFill>
            </a:endParaRPr>
          </a:p>
          <a:p>
            <a:pPr marL="0" indent="0">
              <a:buNone/>
            </a:pPr>
            <a:r>
              <a:rPr kumimoji="1" lang="zh-CN" altLang="en-US">
                <a:solidFill>
                  <a:schemeClr val="tx1"/>
                </a:solidFill>
              </a:rPr>
              <a:t>③启动</a:t>
            </a:r>
            <a:r>
              <a:rPr kumimoji="1" lang="en-US" altLang="zh-CN">
                <a:solidFill>
                  <a:schemeClr val="tx1"/>
                </a:solidFill>
              </a:rPr>
              <a:t>mysql</a:t>
            </a:r>
            <a:r>
              <a:rPr kumimoji="1" lang="zh-CN" altLang="en-US">
                <a:solidFill>
                  <a:schemeClr val="tx1"/>
                </a:solidFill>
              </a:rPr>
              <a:t>服务</a:t>
            </a:r>
            <a:endParaRPr kumimoji="1" lang="en-US" altLang="zh-CN">
              <a:solidFill>
                <a:schemeClr val="tx1"/>
              </a:solidFill>
            </a:endParaRPr>
          </a:p>
          <a:p>
            <a:pPr marL="0" indent="0">
              <a:buNone/>
            </a:pPr>
            <a:r>
              <a:rPr kumimoji="1" lang="en-US" altLang="zh-CN">
                <a:solidFill>
                  <a:srgbClr val="FF0000"/>
                </a:solidFill>
              </a:rPr>
              <a:t>   net start mysql</a:t>
            </a:r>
            <a:endParaRPr kumimoji="1" lang="en-US" altLang="zh-CN" dirty="0">
              <a:solidFill>
                <a:srgbClr val="FF0000"/>
              </a:solidFill>
            </a:endParaRPr>
          </a:p>
          <a:p>
            <a:pPr marL="0" indent="0">
              <a:buNone/>
            </a:pPr>
            <a:r>
              <a:rPr kumimoji="1" lang="zh-CN" altLang="en-US">
                <a:solidFill>
                  <a:schemeClr val="tx1"/>
                </a:solidFill>
              </a:rPr>
              <a:t>④登录</a:t>
            </a:r>
            <a:r>
              <a:rPr kumimoji="1" lang="en-US" altLang="zh-CN">
                <a:solidFill>
                  <a:schemeClr val="tx1"/>
                </a:solidFill>
              </a:rPr>
              <a:t>mysql</a:t>
            </a:r>
            <a:r>
              <a:rPr kumimoji="1" lang="zh-CN" altLang="en-US">
                <a:solidFill>
                  <a:schemeClr val="tx1"/>
                </a:solidFill>
              </a:rPr>
              <a:t>，这里需要使用之前生产的临时密码</a:t>
            </a:r>
            <a:endParaRPr kumimoji="1" lang="en-US" altLang="zh-CN">
              <a:solidFill>
                <a:schemeClr val="tx1"/>
              </a:solidFill>
            </a:endParaRPr>
          </a:p>
          <a:p>
            <a:pPr marL="0" indent="0">
              <a:buNone/>
            </a:pPr>
            <a:r>
              <a:rPr kumimoji="1" lang="en-US" altLang="zh-CN">
                <a:solidFill>
                  <a:srgbClr val="FF0000"/>
                </a:solidFill>
              </a:rPr>
              <a:t> mysql </a:t>
            </a:r>
            <a:r>
              <a:rPr kumimoji="1" lang="en-US" altLang="zh-CN" dirty="0">
                <a:solidFill>
                  <a:srgbClr val="FF0000"/>
                </a:solidFill>
              </a:rPr>
              <a:t>-</a:t>
            </a:r>
            <a:r>
              <a:rPr kumimoji="1" lang="en-US" altLang="zh-CN" dirty="0" err="1">
                <a:solidFill>
                  <a:srgbClr val="FF0000"/>
                </a:solidFill>
              </a:rPr>
              <a:t>uroot</a:t>
            </a:r>
            <a:r>
              <a:rPr kumimoji="1" lang="en-US" altLang="zh-CN" dirty="0">
                <a:solidFill>
                  <a:srgbClr val="FF0000"/>
                </a:solidFill>
              </a:rPr>
              <a:t> –</a:t>
            </a:r>
            <a:r>
              <a:rPr kumimoji="1" lang="en-US" altLang="zh-CN">
                <a:solidFill>
                  <a:srgbClr val="FF0000"/>
                </a:solidFill>
              </a:rPr>
              <a:t>p   </a:t>
            </a:r>
            <a:endParaRPr kumimoji="1" lang="en-US" altLang="zh-CN">
              <a:solidFill>
                <a:srgbClr val="FF0000"/>
              </a:solidFill>
            </a:endParaRPr>
          </a:p>
          <a:p>
            <a:pPr marL="0" indent="0">
              <a:buNone/>
            </a:pPr>
            <a:r>
              <a:rPr kumimoji="1" lang="zh-CN" altLang="en-US">
                <a:solidFill>
                  <a:schemeClr val="tx1"/>
                </a:solidFill>
              </a:rPr>
              <a:t>⑤修改</a:t>
            </a:r>
            <a:r>
              <a:rPr kumimoji="1" lang="en-US" altLang="zh-CN">
                <a:solidFill>
                  <a:schemeClr val="tx1"/>
                </a:solidFill>
              </a:rPr>
              <a:t>root</a:t>
            </a:r>
            <a:r>
              <a:rPr kumimoji="1" lang="zh-CN" altLang="en-US">
                <a:solidFill>
                  <a:schemeClr val="tx1"/>
                </a:solidFill>
              </a:rPr>
              <a:t>用户密码</a:t>
            </a:r>
            <a:endParaRPr kumimoji="1" lang="en-US" altLang="zh-CN">
              <a:solidFill>
                <a:schemeClr val="tx1"/>
              </a:solidFill>
            </a:endParaRPr>
          </a:p>
          <a:p>
            <a:pPr marL="0" indent="0">
              <a:buNone/>
            </a:pPr>
            <a:r>
              <a:rPr kumimoji="1" lang="en-US" altLang="zh-CN">
                <a:solidFill>
                  <a:srgbClr val="FF0000"/>
                </a:solidFill>
              </a:rPr>
              <a:t>ALTER </a:t>
            </a:r>
            <a:r>
              <a:rPr kumimoji="1" lang="en-US" altLang="zh-CN" dirty="0">
                <a:solidFill>
                  <a:srgbClr val="FF0000"/>
                </a:solidFill>
              </a:rPr>
              <a:t>USER '</a:t>
            </a:r>
            <a:r>
              <a:rPr kumimoji="1" lang="en-US" altLang="zh-CN" dirty="0" err="1">
                <a:solidFill>
                  <a:srgbClr val="FF0000"/>
                </a:solidFill>
              </a:rPr>
              <a:t>root'@'localhost</a:t>
            </a:r>
            <a:r>
              <a:rPr kumimoji="1" lang="en-US" altLang="zh-CN" dirty="0">
                <a:solidFill>
                  <a:srgbClr val="FF0000"/>
                </a:solidFill>
              </a:rPr>
              <a:t>' IDENTIFIED WITH </a:t>
            </a:r>
            <a:r>
              <a:rPr kumimoji="1" lang="en-US" altLang="zh-CN" dirty="0" err="1">
                <a:solidFill>
                  <a:srgbClr val="FF0000"/>
                </a:solidFill>
              </a:rPr>
              <a:t>mysql_native_password</a:t>
            </a:r>
            <a:r>
              <a:rPr kumimoji="1" lang="en-US" altLang="zh-CN" dirty="0">
                <a:solidFill>
                  <a:srgbClr val="FF0000"/>
                </a:solidFill>
              </a:rPr>
              <a:t> BY ‘</a:t>
            </a:r>
            <a:r>
              <a:rPr kumimoji="1" lang="en-US" altLang="zh-CN">
                <a:solidFill>
                  <a:srgbClr val="FF0000"/>
                </a:solidFill>
              </a:rPr>
              <a:t>123456’;</a:t>
            </a:r>
            <a:endParaRPr kumimoji="1" lang="en-US" altLang="zh-CN">
              <a:solidFill>
                <a:srgbClr val="FF0000"/>
              </a:solidFill>
            </a:endParaRPr>
          </a:p>
          <a:p>
            <a:pPr marL="0" indent="0">
              <a:buNone/>
            </a:pPr>
            <a:r>
              <a:rPr kumimoji="1" lang="zh-CN" altLang="en-US">
                <a:solidFill>
                  <a:schemeClr val="tx1"/>
                </a:solidFill>
              </a:rPr>
              <a:t>⑤修改</a:t>
            </a:r>
            <a:r>
              <a:rPr kumimoji="1" lang="en-US" altLang="zh-CN">
                <a:solidFill>
                  <a:schemeClr val="tx1"/>
                </a:solidFill>
              </a:rPr>
              <a:t>root</a:t>
            </a:r>
            <a:r>
              <a:rPr kumimoji="1" lang="zh-CN" altLang="en-US">
                <a:solidFill>
                  <a:schemeClr val="tx1"/>
                </a:solidFill>
              </a:rPr>
              <a:t>用户权限</a:t>
            </a:r>
            <a:endParaRPr kumimoji="1" lang="en-US" altLang="zh-CN" dirty="0">
              <a:solidFill>
                <a:schemeClr val="tx1"/>
              </a:solidFill>
            </a:endParaRPr>
          </a:p>
          <a:p>
            <a:pPr marL="0" indent="0">
              <a:buNone/>
            </a:pPr>
            <a:r>
              <a:rPr kumimoji="1" lang="en-US" altLang="zh-CN" dirty="0">
                <a:solidFill>
                  <a:srgbClr val="FF0000"/>
                </a:solidFill>
              </a:rPr>
              <a:t>create user 'root'@'%' IDENTIFIED WITH </a:t>
            </a:r>
            <a:r>
              <a:rPr kumimoji="1" lang="en-US" altLang="zh-CN" dirty="0" err="1">
                <a:solidFill>
                  <a:srgbClr val="FF0000"/>
                </a:solidFill>
              </a:rPr>
              <a:t>mysql_native_password</a:t>
            </a:r>
            <a:r>
              <a:rPr kumimoji="1" lang="en-US" altLang="zh-CN" dirty="0">
                <a:solidFill>
                  <a:srgbClr val="FF0000"/>
                </a:solidFill>
              </a:rPr>
              <a:t> BY ‘123456';</a:t>
            </a:r>
            <a:endParaRPr kumimoji="1" lang="zh-CN" altLang="en-US" dirty="0">
              <a:solidFill>
                <a:srgbClr val="FF0000"/>
              </a:solidFill>
            </a:endParaRPr>
          </a:p>
        </p:txBody>
      </p:sp>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a:xfrm>
            <a:off x="710880" y="906182"/>
            <a:ext cx="10749599" cy="517190"/>
          </a:xfrm>
        </p:spPr>
        <p:txBody>
          <a:bodyPr/>
          <a:lstStyle/>
          <a:p>
            <a:r>
              <a:rPr kumimoji="1" lang="en-US" altLang="zh-CN"/>
              <a:t>5</a:t>
            </a:r>
            <a:r>
              <a:rPr kumimoji="1" lang="zh-CN" altLang="en-US"/>
              <a:t>、服务操作</a:t>
            </a:r>
            <a:endParaRPr kumimoji="1" lang="zh-CN" altLang="en-US" dirty="0"/>
          </a:p>
        </p:txBody>
      </p:sp>
      <p:sp>
        <p:nvSpPr>
          <p:cNvPr id="7" name="文本框 6"/>
          <p:cNvSpPr txBox="1"/>
          <p:nvPr/>
        </p:nvSpPr>
        <p:spPr>
          <a:xfrm>
            <a:off x="731520" y="1417408"/>
            <a:ext cx="9589527" cy="369332"/>
          </a:xfrm>
          <a:prstGeom prst="rect">
            <a:avLst/>
          </a:prstGeom>
          <a:noFill/>
        </p:spPr>
        <p:txBody>
          <a:bodyPr wrap="square">
            <a:spAutoFit/>
          </a:bodyPr>
          <a:lstStyle/>
          <a:p>
            <a:pPr marL="0" indent="0" algn="l">
              <a:buNone/>
            </a:pPr>
            <a:r>
              <a:rPr lang="zh-CN" altLang="en-US"/>
              <a:t>使用管理员权限进入</a:t>
            </a:r>
            <a:r>
              <a:rPr lang="en-US" altLang="zh-CN"/>
              <a:t>DOS</a:t>
            </a:r>
            <a:r>
              <a:rPr lang="zh-CN" altLang="en-US"/>
              <a:t>，在</a:t>
            </a:r>
            <a:r>
              <a:rPr lang="en-US" altLang="zh-CN"/>
              <a:t>cmd</a:t>
            </a:r>
            <a:r>
              <a:rPr lang="zh-CN" altLang="en-US"/>
              <a:t>中，进入解压目录下的</a:t>
            </a:r>
            <a:r>
              <a:rPr lang="en-US" altLang="zh-CN"/>
              <a:t>bin</a:t>
            </a:r>
            <a:r>
              <a:rPr lang="zh-CN" altLang="en-US"/>
              <a:t>目录依次执行以下命令：</a:t>
            </a:r>
            <a:endParaRPr lang="en-US" altLang="zh-CN"/>
          </a:p>
        </p:txBody>
      </p:sp>
    </p:spTree>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a:t>我能学到啥？</a:t>
            </a:r>
            <a:endParaRPr lang="zh-CN" altLang="en-US" dirty="0"/>
          </a:p>
        </p:txBody>
      </p:sp>
      <p:pic>
        <p:nvPicPr>
          <p:cNvPr id="23" name="图片 22"/>
          <p:cNvPicPr>
            <a:picLocks noChangeAspect="1"/>
          </p:cNvPicPr>
          <p:nvPr/>
        </p:nvPicPr>
        <p:blipFill>
          <a:blip r:embed="rId1"/>
          <a:stretch>
            <a:fillRect/>
          </a:stretch>
        </p:blipFill>
        <p:spPr>
          <a:xfrm>
            <a:off x="5832608" y="1500204"/>
            <a:ext cx="3649293" cy="3259717"/>
          </a:xfrm>
          <a:prstGeom prst="rect">
            <a:avLst/>
          </a:prstGeom>
        </p:spPr>
      </p:pic>
      <p:pic>
        <p:nvPicPr>
          <p:cNvPr id="25" name="图片 24"/>
          <p:cNvPicPr>
            <a:picLocks noChangeAspect="1"/>
          </p:cNvPicPr>
          <p:nvPr/>
        </p:nvPicPr>
        <p:blipFill>
          <a:blip r:embed="rId2"/>
          <a:stretch>
            <a:fillRect/>
          </a:stretch>
        </p:blipFill>
        <p:spPr>
          <a:xfrm>
            <a:off x="1097132" y="1500204"/>
            <a:ext cx="3689046" cy="325971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ppt_x"/>
                                          </p:val>
                                        </p:tav>
                                        <p:tav tm="100000">
                                          <p:val>
                                            <p:strVal val="#ppt_x"/>
                                          </p:val>
                                        </p:tav>
                                      </p:tavLst>
                                    </p:anim>
                                    <p:anim calcmode="lin" valueType="num">
                                      <p:cBhvr additive="base">
                                        <p:cTn id="1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012857" cy="1015503"/>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rPr>
              <a:t>    我适合吗？</a:t>
            </a:r>
            <a:endPar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kumimoji="1" lang="zh-CN" altLang="en-US" dirty="0"/>
              <a:t>我适合吗？</a:t>
            </a:r>
            <a:endParaRPr lang="zh-CN" altLang="en-US" dirty="0"/>
          </a:p>
        </p:txBody>
      </p:sp>
      <p:grpSp>
        <p:nvGrpSpPr>
          <p:cNvPr id="2" name="组合 1"/>
          <p:cNvGrpSpPr/>
          <p:nvPr/>
        </p:nvGrpSpPr>
        <p:grpSpPr>
          <a:xfrm>
            <a:off x="555975" y="1983933"/>
            <a:ext cx="2880000" cy="3840492"/>
            <a:chOff x="1275166" y="1983933"/>
            <a:chExt cx="2880000" cy="3840492"/>
          </a:xfrm>
        </p:grpSpPr>
        <p:pic>
          <p:nvPicPr>
            <p:cNvPr id="13" name="图片 12"/>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1275166" y="1983933"/>
              <a:ext cx="2880000" cy="2880000"/>
            </a:xfrm>
            <a:prstGeom prst="rect">
              <a:avLst/>
            </a:prstGeom>
          </p:spPr>
        </p:pic>
        <p:sp>
          <p:nvSpPr>
            <p:cNvPr id="14" name="文本框 13"/>
            <p:cNvSpPr txBox="1"/>
            <p:nvPr/>
          </p:nvSpPr>
          <p:spPr>
            <a:xfrm>
              <a:off x="1826140" y="5455093"/>
              <a:ext cx="1778051"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Alibaba PuHuiTi" pitchFamily="18" charset="-122"/>
                  <a:ea typeface="Alibaba PuHuiTi" pitchFamily="18" charset="-122"/>
                  <a:cs typeface="Alibaba PuHuiTi" pitchFamily="18" charset="-122"/>
                </a:rPr>
                <a:t>零基础和纯小白</a:t>
              </a:r>
              <a:endParaRPr kumimoji="1" lang="zh-CN" altLang="en-US" sz="1050" b="0" i="0" u="none" strike="noStrike" kern="1200" cap="none" spc="0" normalizeH="0" baseline="0" noProof="0" dirty="0">
                <a:ln>
                  <a:noFill/>
                </a:ln>
                <a:solidFill>
                  <a:prstClr val="black">
                    <a:lumMod val="75000"/>
                    <a:lumOff val="25000"/>
                  </a:prstClr>
                </a:solidFill>
                <a:effectLst/>
                <a:uLnTx/>
                <a:uFillTx/>
                <a:latin typeface="Alibaba PuHuiTi" pitchFamily="18" charset="-122"/>
                <a:ea typeface="Alibaba PuHuiTi" pitchFamily="18" charset="-122"/>
                <a:cs typeface="Alibaba PuHuiTi" pitchFamily="18" charset="-122"/>
              </a:endParaRPr>
            </a:p>
          </p:txBody>
        </p:sp>
      </p:grpSp>
      <p:grpSp>
        <p:nvGrpSpPr>
          <p:cNvPr id="20" name="组合 19"/>
          <p:cNvGrpSpPr/>
          <p:nvPr/>
        </p:nvGrpSpPr>
        <p:grpSpPr>
          <a:xfrm>
            <a:off x="8876930" y="2370698"/>
            <a:ext cx="2286000" cy="3391581"/>
            <a:chOff x="8876930" y="2370698"/>
            <a:chExt cx="2286000" cy="3391581"/>
          </a:xfrm>
        </p:grpSpPr>
        <p:sp>
          <p:nvSpPr>
            <p:cNvPr id="16" name="文本框 15"/>
            <p:cNvSpPr txBox="1"/>
            <p:nvPr/>
          </p:nvSpPr>
          <p:spPr>
            <a:xfrm>
              <a:off x="9273521" y="5392947"/>
              <a:ext cx="1800493"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a:solidFill>
                    <a:srgbClr val="AD2B26"/>
                  </a:solidFill>
                  <a:latin typeface="Alibaba PuHuiTi" pitchFamily="18" charset="-122"/>
                  <a:ea typeface="Alibaba PuHuiTi" pitchFamily="18" charset="-122"/>
                  <a:cs typeface="Alibaba PuHuiTi" pitchFamily="18" charset="-122"/>
                </a:rPr>
                <a:t>数据</a:t>
              </a:r>
              <a:r>
                <a:rPr kumimoji="0" lang="zh-CN" altLang="en-US" sz="1800" b="0" i="0" u="none" strike="noStrike" kern="1200" cap="none" spc="0" normalizeH="0" baseline="0" noProof="0">
                  <a:ln>
                    <a:noFill/>
                  </a:ln>
                  <a:solidFill>
                    <a:srgbClr val="AD2B26"/>
                  </a:solidFill>
                  <a:effectLst/>
                  <a:uLnTx/>
                  <a:uFillTx/>
                  <a:latin typeface="Alibaba PuHuiTi" pitchFamily="18" charset="-122"/>
                  <a:ea typeface="Alibaba PuHuiTi" pitchFamily="18" charset="-122"/>
                  <a:cs typeface="Alibaba PuHuiTi" pitchFamily="18" charset="-122"/>
                </a:rPr>
                <a:t>开发</a:t>
              </a:r>
              <a:r>
                <a:rPr kumimoji="0" lang="zh-CN" altLang="en-US" sz="180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rPr>
                <a:t>工程师</a:t>
              </a:r>
              <a:endParaRPr kumimoji="1" lang="zh-CN" altLang="en-US" sz="105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endParaRPr>
            </a:p>
          </p:txBody>
        </p:sp>
        <p:pic>
          <p:nvPicPr>
            <p:cNvPr id="12" name="图片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6930" y="2370698"/>
              <a:ext cx="2286000" cy="2286000"/>
            </a:xfrm>
            <a:prstGeom prst="rect">
              <a:avLst/>
            </a:prstGeom>
          </p:spPr>
        </p:pic>
      </p:grpSp>
      <p:pic>
        <p:nvPicPr>
          <p:cNvPr id="18" name="图片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5194" y="3074342"/>
            <a:ext cx="1789591" cy="178959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170307" cy="1015503"/>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rPr>
              <a:t>    学多久？学什么？</a:t>
            </a:r>
            <a:endPar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kumimoji="1" lang="zh-CN" altLang="en-US" dirty="0"/>
              <a:t>学多久？</a:t>
            </a:r>
            <a:endParaRPr lang="zh-CN" altLang="en-US" dirty="0"/>
          </a:p>
        </p:txBody>
      </p:sp>
      <p:sp>
        <p:nvSpPr>
          <p:cNvPr id="16" name="文本框 15"/>
          <p:cNvSpPr txBox="1"/>
          <p:nvPr/>
        </p:nvSpPr>
        <p:spPr>
          <a:xfrm>
            <a:off x="6943336" y="1729666"/>
            <a:ext cx="1781257" cy="83099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4800">
                <a:solidFill>
                  <a:srgbClr val="AD2B26"/>
                </a:solidFill>
                <a:latin typeface="Alibaba PuHuiTi" pitchFamily="18" charset="-122"/>
                <a:ea typeface="Alibaba PuHuiTi" pitchFamily="18" charset="-122"/>
                <a:cs typeface="Alibaba PuHuiTi" pitchFamily="18" charset="-122"/>
              </a:rPr>
              <a:t>30</a:t>
            </a:r>
            <a:r>
              <a:rPr kumimoji="0" lang="en-US" altLang="zh-CN" sz="4800" b="0" i="0" u="none" strike="noStrike" kern="1200" cap="none" spc="0" normalizeH="0" baseline="0" noProof="0">
                <a:ln>
                  <a:noFill/>
                </a:ln>
                <a:solidFill>
                  <a:srgbClr val="AD2B26"/>
                </a:solidFill>
                <a:effectLst/>
                <a:uLnTx/>
                <a:uFillTx/>
                <a:latin typeface="Alibaba PuHuiTi" pitchFamily="18" charset="-122"/>
                <a:ea typeface="Alibaba PuHuiTi" pitchFamily="18" charset="-122"/>
                <a:cs typeface="Alibaba PuHuiTi" pitchFamily="18" charset="-122"/>
              </a:rPr>
              <a:t> </a:t>
            </a:r>
            <a:r>
              <a:rPr kumimoji="0" lang="zh-CN" altLang="en-US" sz="18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rPr>
              <a:t>个小时</a:t>
            </a:r>
            <a:endParaRPr kumimoji="1" lang="zh-CN" altLang="en-US" sz="105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endParaRPr>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743507" y="2210540"/>
            <a:ext cx="3551739" cy="3551739"/>
          </a:xfrm>
          <a:prstGeom prst="rect">
            <a:avLst/>
          </a:prstGeom>
        </p:spPr>
      </p:pic>
      <p:sp>
        <p:nvSpPr>
          <p:cNvPr id="11" name="文本框 10"/>
          <p:cNvSpPr txBox="1"/>
          <p:nvPr/>
        </p:nvSpPr>
        <p:spPr>
          <a:xfrm>
            <a:off x="7058752" y="2779474"/>
            <a:ext cx="1189748" cy="83099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4800">
                <a:solidFill>
                  <a:srgbClr val="AD2B26"/>
                </a:solidFill>
                <a:latin typeface="Alibaba PuHuiTi" pitchFamily="18" charset="-122"/>
                <a:ea typeface="Alibaba PuHuiTi" pitchFamily="18" charset="-122"/>
                <a:cs typeface="Alibaba PuHuiTi" pitchFamily="18" charset="-122"/>
              </a:rPr>
              <a:t>2</a:t>
            </a:r>
            <a:r>
              <a:rPr kumimoji="0" lang="en-US" altLang="zh-CN" sz="4800" b="0" i="0" u="none" strike="noStrike" kern="1200" cap="none" spc="0" normalizeH="0" baseline="0" noProof="0">
                <a:ln>
                  <a:noFill/>
                </a:ln>
                <a:solidFill>
                  <a:srgbClr val="AD2B26"/>
                </a:solidFill>
                <a:effectLst/>
                <a:uLnTx/>
                <a:uFillTx/>
                <a:latin typeface="Alibaba PuHuiTi" pitchFamily="18" charset="-122"/>
                <a:ea typeface="Alibaba PuHuiTi" pitchFamily="18" charset="-122"/>
                <a:cs typeface="Alibaba PuHuiTi" pitchFamily="18" charset="-122"/>
              </a:rPr>
              <a:t> </a:t>
            </a:r>
            <a:r>
              <a:rPr lang="zh-CN" altLang="en-US" dirty="0">
                <a:solidFill>
                  <a:prstClr val="black">
                    <a:lumMod val="65000"/>
                    <a:lumOff val="35000"/>
                  </a:prstClr>
                </a:solidFill>
                <a:latin typeface="Alibaba PuHuiTi" pitchFamily="18" charset="-122"/>
                <a:ea typeface="Alibaba PuHuiTi" pitchFamily="18" charset="-122"/>
                <a:cs typeface="Alibaba PuHuiTi" pitchFamily="18" charset="-122"/>
              </a:rPr>
              <a:t>小时</a:t>
            </a:r>
            <a:endParaRPr kumimoji="1" lang="zh-CN" altLang="en-US" sz="18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endParaRPr>
          </a:p>
        </p:txBody>
      </p:sp>
      <p:sp>
        <p:nvSpPr>
          <p:cNvPr id="15" name="文本框 14"/>
          <p:cNvSpPr txBox="1"/>
          <p:nvPr/>
        </p:nvSpPr>
        <p:spPr>
          <a:xfrm>
            <a:off x="7058752" y="3829282"/>
            <a:ext cx="958916" cy="83099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a:ln>
                  <a:noFill/>
                </a:ln>
                <a:solidFill>
                  <a:srgbClr val="AD2B26"/>
                </a:solidFill>
                <a:effectLst/>
                <a:uLnTx/>
                <a:uFillTx/>
                <a:latin typeface="Alibaba PuHuiTi" pitchFamily="18" charset="-122"/>
                <a:ea typeface="Alibaba PuHuiTi" pitchFamily="18" charset="-122"/>
                <a:cs typeface="Alibaba PuHuiTi" pitchFamily="18" charset="-122"/>
              </a:rPr>
              <a:t>2 </a:t>
            </a:r>
            <a:r>
              <a:rPr kumimoji="0" lang="zh-CN" altLang="en-US" sz="1800" b="0" i="0" u="none" strike="noStrike" kern="1200" cap="none" spc="0" normalizeH="0" baseline="0" noProof="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rPr>
              <a:t>周</a:t>
            </a:r>
            <a:endParaRPr kumimoji="1" lang="zh-CN" altLang="en-US" sz="18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1" grpId="0"/>
      <p:bldP spid="15" grpId="0"/>
    </p:bldLst>
  </p:timing>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170307" cy="1015503"/>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rPr>
              <a:t>    怎么学？</a:t>
            </a:r>
            <a:endPar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dirty="0"/>
              <a:t>怎么学？</a:t>
            </a:r>
            <a:endParaRPr lang="zh-CN" altLang="en-US" dirty="0"/>
          </a:p>
        </p:txBody>
      </p:sp>
      <p:sp>
        <p:nvSpPr>
          <p:cNvPr id="13" name="文本框 12"/>
          <p:cNvSpPr txBox="1"/>
          <p:nvPr/>
        </p:nvSpPr>
        <p:spPr>
          <a:xfrm>
            <a:off x="3158342" y="5374070"/>
            <a:ext cx="5875326"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Alibaba PuHuiTi" pitchFamily="18" charset="-122"/>
                <a:ea typeface="Alibaba PuHuiTi" pitchFamily="18" charset="-122"/>
                <a:cs typeface="Alibaba PuHuiTi" pitchFamily="18" charset="-122"/>
              </a:rPr>
              <a:t>一定要亲手实践，</a:t>
            </a:r>
            <a:r>
              <a:rPr kumimoji="0" lang="zh-CN" altLang="en-US" sz="180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rPr>
              <a:t>是自己亲手做出来</a:t>
            </a:r>
            <a:r>
              <a:rPr kumimoji="0" lang="zh-CN" altLang="en-US" sz="1800" b="0" i="0" u="none" strike="noStrike" kern="1200" cap="none" spc="0" normalizeH="0" baseline="0" noProof="0" dirty="0">
                <a:ln>
                  <a:noFill/>
                </a:ln>
                <a:solidFill>
                  <a:prstClr val="black">
                    <a:lumMod val="75000"/>
                    <a:lumOff val="25000"/>
                  </a:prstClr>
                </a:solidFill>
                <a:effectLst/>
                <a:uLnTx/>
                <a:uFillTx/>
                <a:latin typeface="Alibaba PuHuiTi" pitchFamily="18" charset="-122"/>
                <a:ea typeface="Alibaba PuHuiTi" pitchFamily="18" charset="-122"/>
                <a:cs typeface="Alibaba PuHuiTi" pitchFamily="18" charset="-122"/>
              </a:rPr>
              <a:t>，本事才是自己的。</a:t>
            </a:r>
            <a:endParaRPr kumimoji="1" lang="zh-CN" altLang="en-US" sz="1050" b="0" i="0" u="none" strike="noStrike" kern="1200" cap="none" spc="0" normalizeH="0" baseline="0" noProof="0" dirty="0">
              <a:ln>
                <a:noFill/>
              </a:ln>
              <a:solidFill>
                <a:prstClr val="black">
                  <a:lumMod val="75000"/>
                  <a:lumOff val="25000"/>
                </a:prstClr>
              </a:solidFill>
              <a:effectLst/>
              <a:uLnTx/>
              <a:uFillTx/>
              <a:latin typeface="Alibaba PuHuiTi" pitchFamily="18" charset="-122"/>
              <a:ea typeface="Alibaba PuHuiTi" pitchFamily="18" charset="-122"/>
              <a:cs typeface="Alibaba PuHuiTi" pitchFamily="18" charset="-122"/>
            </a:endParaRPr>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498730" y="1937238"/>
            <a:ext cx="2819400" cy="2819400"/>
          </a:xfrm>
          <a:prstGeom prst="rect">
            <a:avLst/>
          </a:prstGeom>
        </p:spPr>
      </p:pic>
    </p:spTree>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074110" y="1802168"/>
            <a:ext cx="3551068" cy="3551068"/>
          </a:xfrm>
          <a:prstGeom prst="rect">
            <a:avLst/>
          </a:prstGeom>
        </p:spPr>
      </p:pic>
      <p:sp>
        <p:nvSpPr>
          <p:cNvPr id="4" name="标题 3"/>
          <p:cNvSpPr>
            <a:spLocks noGrp="1"/>
          </p:cNvSpPr>
          <p:nvPr>
            <p:ph type="title"/>
          </p:nvPr>
        </p:nvSpPr>
        <p:spPr/>
        <p:txBody>
          <a:bodyPr/>
          <a:lstStyle/>
          <a:p>
            <a:endParaRPr lang="zh-CN" altLang="en-US"/>
          </a:p>
        </p:txBody>
      </p:sp>
    </p:spTree>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Line 16"/>
          <p:cNvSpPr>
            <a:spLocks noChangeShapeType="1"/>
          </p:cNvSpPr>
          <p:nvPr/>
        </p:nvSpPr>
        <p:spPr bwMode="auto">
          <a:xfrm flipH="1">
            <a:off x="4820893" y="2278591"/>
            <a:ext cx="1028700" cy="0"/>
          </a:xfrm>
          <a:prstGeom prst="line">
            <a:avLst/>
          </a:prstGeom>
          <a:noFill/>
          <a:ln w="12700" cap="flat">
            <a:solidFill>
              <a:schemeClr val="bg1">
                <a:lumMod val="65000"/>
              </a:schemeClr>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9" name="标题 18"/>
          <p:cNvSpPr>
            <a:spLocks noGrp="1"/>
          </p:cNvSpPr>
          <p:nvPr>
            <p:ph type="title"/>
          </p:nvPr>
        </p:nvSpPr>
        <p:spPr/>
        <p:txBody>
          <a:bodyPr/>
          <a:lstStyle/>
          <a:p>
            <a:r>
              <a:rPr lang="zh-CN" altLang="en-US" dirty="0"/>
              <a:t>课程特点</a:t>
            </a:r>
            <a:endParaRPr lang="zh-CN" altLang="en-US" dirty="0"/>
          </a:p>
        </p:txBody>
      </p:sp>
      <p:sp>
        <p:nvSpPr>
          <p:cNvPr id="7" name="Freeform 7"/>
          <p:cNvSpPr/>
          <p:nvPr/>
        </p:nvSpPr>
        <p:spPr bwMode="auto">
          <a:xfrm>
            <a:off x="5470870" y="1561306"/>
            <a:ext cx="968375" cy="4479925"/>
          </a:xfrm>
          <a:custGeom>
            <a:avLst/>
            <a:gdLst>
              <a:gd name="T0" fmla="*/ 0 w 777"/>
              <a:gd name="T1" fmla="*/ 2974 h 2974"/>
              <a:gd name="T2" fmla="*/ 507 w 777"/>
              <a:gd name="T3" fmla="*/ 2467 h 2974"/>
              <a:gd name="T4" fmla="*/ 388 w 777"/>
              <a:gd name="T5" fmla="*/ 2138 h 2974"/>
              <a:gd name="T6" fmla="*/ 277 w 777"/>
              <a:gd name="T7" fmla="*/ 1818 h 2974"/>
              <a:gd name="T8" fmla="*/ 398 w 777"/>
              <a:gd name="T9" fmla="*/ 1488 h 2974"/>
              <a:gd name="T10" fmla="*/ 507 w 777"/>
              <a:gd name="T11" fmla="*/ 1171 h 2974"/>
              <a:gd name="T12" fmla="*/ 390 w 777"/>
              <a:gd name="T13" fmla="*/ 844 h 2974"/>
              <a:gd name="T14" fmla="*/ 267 w 777"/>
              <a:gd name="T15" fmla="*/ 511 h 2974"/>
              <a:gd name="T16" fmla="*/ 777 w 777"/>
              <a:gd name="T17" fmla="*/ 0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7" h="2974">
                <a:moveTo>
                  <a:pt x="0" y="2974"/>
                </a:moveTo>
                <a:cubicBezTo>
                  <a:pt x="280" y="2974"/>
                  <a:pt x="507" y="2747"/>
                  <a:pt x="507" y="2467"/>
                </a:cubicBezTo>
                <a:cubicBezTo>
                  <a:pt x="507" y="2342"/>
                  <a:pt x="459" y="2227"/>
                  <a:pt x="388" y="2138"/>
                </a:cubicBezTo>
                <a:cubicBezTo>
                  <a:pt x="317" y="2049"/>
                  <a:pt x="277" y="1939"/>
                  <a:pt x="277" y="1818"/>
                </a:cubicBezTo>
                <a:cubicBezTo>
                  <a:pt x="277" y="1692"/>
                  <a:pt x="326" y="1577"/>
                  <a:pt x="398" y="1488"/>
                </a:cubicBezTo>
                <a:cubicBezTo>
                  <a:pt x="469" y="1400"/>
                  <a:pt x="507" y="1290"/>
                  <a:pt x="507" y="1171"/>
                </a:cubicBezTo>
                <a:cubicBezTo>
                  <a:pt x="507" y="1047"/>
                  <a:pt x="465" y="933"/>
                  <a:pt x="390" y="844"/>
                </a:cubicBezTo>
                <a:cubicBezTo>
                  <a:pt x="315" y="754"/>
                  <a:pt x="267" y="638"/>
                  <a:pt x="267" y="511"/>
                </a:cubicBezTo>
                <a:cubicBezTo>
                  <a:pt x="267" y="229"/>
                  <a:pt x="496" y="0"/>
                  <a:pt x="777" y="0"/>
                </a:cubicBezTo>
              </a:path>
            </a:pathLst>
          </a:custGeom>
          <a:noFill/>
          <a:ln w="12700" cap="flat">
            <a:solidFill>
              <a:schemeClr val="bg1">
                <a:lumMod val="65000"/>
              </a:schemeClr>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8" name="Oval 12"/>
          <p:cNvSpPr>
            <a:spLocks noChangeArrowheads="1"/>
          </p:cNvSpPr>
          <p:nvPr/>
        </p:nvSpPr>
        <p:spPr bwMode="auto">
          <a:xfrm>
            <a:off x="5740745" y="2167291"/>
            <a:ext cx="163512" cy="163513"/>
          </a:xfrm>
          <a:prstGeom prst="ellipse">
            <a:avLst/>
          </a:prstGeom>
          <a:solidFill>
            <a:srgbClr val="AD2B26"/>
          </a:solidFill>
          <a:ln w="12700" cap="flat">
            <a:noFill/>
            <a:prstDash val="solid"/>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3" name="Oval 13"/>
          <p:cNvSpPr>
            <a:spLocks noChangeArrowheads="1"/>
          </p:cNvSpPr>
          <p:nvPr/>
        </p:nvSpPr>
        <p:spPr bwMode="auto">
          <a:xfrm>
            <a:off x="6035966" y="3225007"/>
            <a:ext cx="165100" cy="165100"/>
          </a:xfrm>
          <a:prstGeom prst="ellipse">
            <a:avLst/>
          </a:prstGeom>
          <a:solidFill>
            <a:srgbClr val="49504F"/>
          </a:solidFill>
          <a:ln w="12700" cap="flat">
            <a:noFill/>
            <a:prstDash val="solid"/>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4" name="Oval 14"/>
          <p:cNvSpPr>
            <a:spLocks noChangeArrowheads="1"/>
          </p:cNvSpPr>
          <p:nvPr/>
        </p:nvSpPr>
        <p:spPr bwMode="auto">
          <a:xfrm>
            <a:off x="5731220" y="4201727"/>
            <a:ext cx="163512" cy="163513"/>
          </a:xfrm>
          <a:prstGeom prst="ellipse">
            <a:avLst/>
          </a:prstGeom>
          <a:solidFill>
            <a:srgbClr val="AD2B26"/>
          </a:solidFill>
          <a:ln w="12700" cap="flat">
            <a:noFill/>
            <a:prstDash val="solid"/>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5" name="Oval 15"/>
          <p:cNvSpPr>
            <a:spLocks noChangeArrowheads="1"/>
          </p:cNvSpPr>
          <p:nvPr/>
        </p:nvSpPr>
        <p:spPr bwMode="auto">
          <a:xfrm>
            <a:off x="6044165" y="5176296"/>
            <a:ext cx="163513" cy="163512"/>
          </a:xfrm>
          <a:prstGeom prst="ellipse">
            <a:avLst/>
          </a:prstGeom>
          <a:solidFill>
            <a:srgbClr val="49504F"/>
          </a:solidFill>
          <a:ln w="12700" cap="flat">
            <a:noFill/>
            <a:prstDash val="solid"/>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7" name="Line 17"/>
          <p:cNvSpPr>
            <a:spLocks noChangeShapeType="1"/>
          </p:cNvSpPr>
          <p:nvPr/>
        </p:nvSpPr>
        <p:spPr bwMode="auto">
          <a:xfrm flipH="1">
            <a:off x="6201066" y="3305969"/>
            <a:ext cx="1028700" cy="0"/>
          </a:xfrm>
          <a:prstGeom prst="line">
            <a:avLst/>
          </a:prstGeom>
          <a:noFill/>
          <a:ln w="12700" cap="flat">
            <a:solidFill>
              <a:schemeClr val="bg1">
                <a:lumMod val="65000"/>
              </a:schemeClr>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18" name="Line 18"/>
          <p:cNvSpPr>
            <a:spLocks noChangeShapeType="1"/>
          </p:cNvSpPr>
          <p:nvPr/>
        </p:nvSpPr>
        <p:spPr bwMode="auto">
          <a:xfrm flipH="1">
            <a:off x="4275482" y="4284277"/>
            <a:ext cx="1457325" cy="0"/>
          </a:xfrm>
          <a:prstGeom prst="line">
            <a:avLst/>
          </a:prstGeom>
          <a:noFill/>
          <a:ln w="12700" cap="flat">
            <a:solidFill>
              <a:schemeClr val="bg1">
                <a:lumMod val="65000"/>
              </a:schemeClr>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20" name="Line 19"/>
          <p:cNvSpPr>
            <a:spLocks noChangeShapeType="1"/>
          </p:cNvSpPr>
          <p:nvPr/>
        </p:nvSpPr>
        <p:spPr bwMode="auto">
          <a:xfrm flipH="1">
            <a:off x="6206090" y="5258846"/>
            <a:ext cx="1027113" cy="0"/>
          </a:xfrm>
          <a:prstGeom prst="line">
            <a:avLst/>
          </a:prstGeom>
          <a:noFill/>
          <a:ln w="12700" cap="flat">
            <a:solidFill>
              <a:schemeClr val="bg1">
                <a:lumMod val="65000"/>
              </a:schemeClr>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050" b="0" i="0" u="none" strike="noStrike" kern="1200" cap="none" spc="0" normalizeH="0" baseline="0" noProof="0" dirty="0">
              <a:ln>
                <a:noFill/>
              </a:ln>
              <a:solidFill>
                <a:prstClr val="black"/>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21" name="TextBox 45"/>
          <p:cNvSpPr txBox="1"/>
          <p:nvPr/>
        </p:nvSpPr>
        <p:spPr>
          <a:xfrm>
            <a:off x="834887" y="2318104"/>
            <a:ext cx="3707295" cy="345094"/>
          </a:xfrm>
          <a:prstGeom prst="rect">
            <a:avLst/>
          </a:prstGeom>
          <a:noFill/>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30000"/>
              </a:lnSpc>
              <a:spcBef>
                <a:spcPts val="0"/>
              </a:spcBef>
              <a:spcAft>
                <a:spcPts val="0"/>
              </a:spcAft>
              <a:buClrTx/>
              <a:buSzTx/>
              <a:buFontTx/>
              <a:buNone/>
              <a:defRPr/>
            </a:pPr>
            <a:r>
              <a:rPr lang="en-US" altLang="zh-CN"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MySQL8.0</a:t>
            </a: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新特性</a:t>
            </a:r>
            <a:endParaRPr kumimoji="0" lang="en-US" altLang="zh-CN" sz="1400" b="0" i="0" u="none" strike="noStrike" kern="1200" cap="none" spc="0" normalizeH="0" baseline="0" noProof="0" dirty="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p:txBody>
      </p:sp>
      <p:sp>
        <p:nvSpPr>
          <p:cNvPr id="22" name="TextBox 46"/>
          <p:cNvSpPr txBox="1">
            <a:spLocks noChangeArrowheads="1"/>
          </p:cNvSpPr>
          <p:nvPr/>
        </p:nvSpPr>
        <p:spPr bwMode="auto">
          <a:xfrm>
            <a:off x="3062797" y="1873188"/>
            <a:ext cx="1479386" cy="407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50000"/>
              </a:lnSpc>
              <a:spcBef>
                <a:spcPts val="0"/>
              </a:spcBef>
              <a:spcAft>
                <a:spcPts val="0"/>
              </a:spcAft>
              <a:buClrTx/>
              <a:buSzTx/>
              <a:buFontTx/>
              <a:buNone/>
              <a:defRPr/>
            </a:pPr>
            <a:r>
              <a:rPr kumimoji="0" lang="zh-CN" altLang="en-US" sz="2000" b="0" i="0" u="none" strike="noStrike" kern="1200" cap="none" spc="0" normalizeH="0" baseline="0" noProof="0">
                <a:ln>
                  <a:noFill/>
                </a:ln>
                <a:solidFill>
                  <a:srgbClr val="AD2B26"/>
                </a:solidFill>
                <a:effectLst/>
                <a:uLnTx/>
                <a:uFillTx/>
                <a:latin typeface="Alibaba PuHuiTi M" pitchFamily="18" charset="-122"/>
                <a:ea typeface="Alibaba PuHuiTi M" pitchFamily="18" charset="-122"/>
                <a:cs typeface="Alibaba PuHuiTi M" pitchFamily="18" charset="-122"/>
                <a:sym typeface="Bebas"/>
              </a:rPr>
              <a:t>新</a:t>
            </a:r>
            <a:endParaRPr kumimoji="0" lang="zh-CN" altLang="en-US" sz="2000" b="0" i="0" u="none" strike="noStrike" kern="1200" cap="none" spc="0" normalizeH="0" baseline="0" noProof="0" dirty="0">
              <a:ln>
                <a:noFill/>
              </a:ln>
              <a:solidFill>
                <a:srgbClr val="AD2B26"/>
              </a:solidFill>
              <a:effectLst/>
              <a:uLnTx/>
              <a:uFillTx/>
              <a:latin typeface="Alibaba PuHuiTi M" pitchFamily="18" charset="-122"/>
              <a:ea typeface="Alibaba PuHuiTi M" pitchFamily="18" charset="-122"/>
              <a:cs typeface="Alibaba PuHuiTi M" pitchFamily="18" charset="-122"/>
              <a:sym typeface="Bebas"/>
            </a:endParaRPr>
          </a:p>
        </p:txBody>
      </p:sp>
      <p:sp>
        <p:nvSpPr>
          <p:cNvPr id="23" name="TextBox 47"/>
          <p:cNvSpPr txBox="1"/>
          <p:nvPr/>
        </p:nvSpPr>
        <p:spPr>
          <a:xfrm>
            <a:off x="319230" y="4380989"/>
            <a:ext cx="4012749" cy="345094"/>
          </a:xfrm>
          <a:prstGeom prst="rect">
            <a:avLst/>
          </a:prstGeom>
          <a:noFill/>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30000"/>
              </a:lnSpc>
              <a:spcBef>
                <a:spcPts val="0"/>
              </a:spcBef>
              <a:spcAft>
                <a:spcPts val="0"/>
              </a:spcAft>
              <a:buClrTx/>
              <a:buSzTx/>
              <a:buFontTx/>
              <a:buNone/>
              <a:defRPr/>
            </a:pP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对</a:t>
            </a:r>
            <a:r>
              <a:rPr lang="en-US" altLang="zh-CN" sz="1400" noProof="0">
                <a:solidFill>
                  <a:prstClr val="black">
                    <a:lumMod val="85000"/>
                    <a:lumOff val="15000"/>
                  </a:prstClr>
                </a:solidFill>
                <a:latin typeface="Alibaba PuHuiTi R" pitchFamily="18" charset="-122"/>
                <a:ea typeface="Alibaba PuHuiTi R" pitchFamily="18" charset="-122"/>
                <a:cs typeface="Alibaba PuHuiTi R" pitchFamily="18" charset="-122"/>
                <a:sym typeface="Bebas"/>
              </a:rPr>
              <a:t>MySQL</a:t>
            </a: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高阶部分一挖到底</a:t>
            </a:r>
            <a:endParaRPr kumimoji="0" lang="zh-CN" altLang="en-US" sz="1400" b="0" i="0" u="none" strike="noStrike" kern="1200" cap="none" spc="0" normalizeH="0" baseline="0" noProof="0" dirty="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p:txBody>
      </p:sp>
      <p:sp>
        <p:nvSpPr>
          <p:cNvPr id="24" name="TextBox 48"/>
          <p:cNvSpPr txBox="1"/>
          <p:nvPr/>
        </p:nvSpPr>
        <p:spPr>
          <a:xfrm>
            <a:off x="3717751" y="3933428"/>
            <a:ext cx="441147" cy="407291"/>
          </a:xfrm>
          <a:prstGeom prst="rect">
            <a:avLst/>
          </a:prstGeom>
          <a:noFill/>
        </p:spPr>
        <p:txBody>
          <a:bodyPr wrap="none" t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50000"/>
              </a:lnSpc>
              <a:spcBef>
                <a:spcPts val="0"/>
              </a:spcBef>
              <a:spcAft>
                <a:spcPts val="0"/>
              </a:spcAft>
              <a:buClrTx/>
              <a:buSzTx/>
              <a:buFontTx/>
              <a:buNone/>
              <a:defRPr/>
            </a:pPr>
            <a:r>
              <a:rPr kumimoji="0" lang="zh-CN" altLang="en-US" sz="2000" b="0" i="0" u="none" strike="noStrike" kern="1200" cap="none" spc="0" normalizeH="0" baseline="0" noProof="0">
                <a:ln>
                  <a:noFill/>
                </a:ln>
                <a:solidFill>
                  <a:srgbClr val="AD2B26"/>
                </a:solidFill>
                <a:effectLst/>
                <a:uLnTx/>
                <a:uFillTx/>
                <a:latin typeface="Alibaba PuHuiTi M" pitchFamily="18" charset="-122"/>
                <a:ea typeface="Alibaba PuHuiTi M" pitchFamily="18" charset="-122"/>
                <a:cs typeface="Alibaba PuHuiTi M" pitchFamily="18" charset="-122"/>
                <a:sym typeface="Bebas"/>
              </a:rPr>
              <a:t>深</a:t>
            </a:r>
            <a:endParaRPr kumimoji="0" lang="zh-CN" altLang="en-US" sz="2000" b="0" i="0" u="none" strike="noStrike" kern="1200" cap="none" spc="0" normalizeH="0" baseline="0" noProof="0" dirty="0">
              <a:ln>
                <a:noFill/>
              </a:ln>
              <a:solidFill>
                <a:srgbClr val="AD2B26"/>
              </a:solidFill>
              <a:effectLst/>
              <a:uLnTx/>
              <a:uFillTx/>
              <a:latin typeface="Alibaba PuHuiTi M" pitchFamily="18" charset="-122"/>
              <a:ea typeface="Alibaba PuHuiTi M" pitchFamily="18" charset="-122"/>
              <a:cs typeface="Alibaba PuHuiTi M" pitchFamily="18" charset="-122"/>
              <a:sym typeface="Bebas"/>
            </a:endParaRPr>
          </a:p>
        </p:txBody>
      </p:sp>
      <p:sp>
        <p:nvSpPr>
          <p:cNvPr id="25" name="TextBox 49"/>
          <p:cNvSpPr txBox="1"/>
          <p:nvPr/>
        </p:nvSpPr>
        <p:spPr>
          <a:xfrm>
            <a:off x="6715416" y="3355117"/>
            <a:ext cx="3384378" cy="625171"/>
          </a:xfrm>
          <a:prstGeom prst="rect">
            <a:avLst/>
          </a:prstGeom>
          <a:noFill/>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30000"/>
              </a:lnSpc>
              <a:spcBef>
                <a:spcPts val="0"/>
              </a:spcBef>
              <a:spcAft>
                <a:spcPts val="0"/>
              </a:spcAft>
              <a:buClrTx/>
              <a:buSzTx/>
              <a:buFontTx/>
              <a:buNone/>
              <a:defRPr/>
            </a:pP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涵盖</a:t>
            </a:r>
            <a:r>
              <a:rPr kumimoji="0" lang="en-US" altLang="zh-CN" sz="1400" b="0" i="0" u="none" strike="noStrike" kern="1200" cap="none" spc="0" normalizeH="0" baseline="0" noProof="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rPr>
              <a:t>MySQL</a:t>
            </a:r>
            <a:r>
              <a:rPr kumimoji="0" lang="zh-CN" altLang="en-US" sz="1400" b="0" i="0" u="none" strike="noStrike" kern="1200" cap="none" spc="0" normalizeH="0" baseline="0" noProof="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rPr>
              <a:t>几乎所有的知识模块</a:t>
            </a:r>
            <a:endParaRPr kumimoji="0" lang="en-US" altLang="zh-CN" sz="1400" b="0" i="0" u="none" strike="noStrike" kern="1200" cap="none" spc="0" normalizeH="0" baseline="0" noProof="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a:p>
            <a:pPr marL="0" marR="0" lvl="0" indent="0" defTabSz="9144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rPr>
              <a:t>            一站式学习</a:t>
            </a:r>
            <a:endParaRPr kumimoji="0" lang="zh-CN" altLang="en-US" sz="1400" b="0" i="0" u="none" strike="noStrike" kern="1200" cap="none" spc="0" normalizeH="0" baseline="0" noProof="0" dirty="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p:txBody>
      </p:sp>
      <p:sp>
        <p:nvSpPr>
          <p:cNvPr id="26" name="TextBox 50"/>
          <p:cNvSpPr txBox="1">
            <a:spLocks noChangeArrowheads="1"/>
          </p:cNvSpPr>
          <p:nvPr/>
        </p:nvSpPr>
        <p:spPr bwMode="auto">
          <a:xfrm>
            <a:off x="7291911" y="2947826"/>
            <a:ext cx="441147" cy="407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t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auto" latinLnBrk="0" hangingPunct="1">
              <a:lnSpc>
                <a:spcPct val="150000"/>
              </a:lnSpc>
              <a:spcBef>
                <a:spcPts val="0"/>
              </a:spcBef>
              <a:spcAft>
                <a:spcPts val="0"/>
              </a:spcAft>
              <a:buClrTx/>
              <a:buSzTx/>
              <a:buFontTx/>
              <a:buNone/>
              <a:defRPr/>
            </a:pPr>
            <a:r>
              <a:rPr lang="zh-CN" altLang="en-US" sz="2000">
                <a:solidFill>
                  <a:srgbClr val="404040"/>
                </a:solidFill>
                <a:latin typeface="Alibaba PuHuiTi M" pitchFamily="18" charset="-122"/>
                <a:ea typeface="Alibaba PuHuiTi M" pitchFamily="18" charset="-122"/>
                <a:cs typeface="Alibaba PuHuiTi M" pitchFamily="18" charset="-122"/>
                <a:sym typeface="Bebas"/>
              </a:rPr>
              <a:t>全</a:t>
            </a:r>
            <a:endParaRPr kumimoji="0" lang="zh-CN" altLang="en-US" sz="2000" b="0" i="0" u="none" strike="noStrike" kern="1200" cap="none" spc="0" normalizeH="0" baseline="0" noProof="0" dirty="0">
              <a:ln>
                <a:noFill/>
              </a:ln>
              <a:solidFill>
                <a:srgbClr val="404040"/>
              </a:solidFill>
              <a:effectLst/>
              <a:uLnTx/>
              <a:uFillTx/>
              <a:latin typeface="Alibaba PuHuiTi M" pitchFamily="18" charset="-122"/>
              <a:ea typeface="Alibaba PuHuiTi M" pitchFamily="18" charset="-122"/>
              <a:cs typeface="Alibaba PuHuiTi M" pitchFamily="18" charset="-122"/>
              <a:sym typeface="Bebas"/>
            </a:endParaRPr>
          </a:p>
        </p:txBody>
      </p:sp>
      <p:sp>
        <p:nvSpPr>
          <p:cNvPr id="27" name="TextBox 51"/>
          <p:cNvSpPr txBox="1"/>
          <p:nvPr/>
        </p:nvSpPr>
        <p:spPr>
          <a:xfrm>
            <a:off x="7421370" y="5309220"/>
            <a:ext cx="3887530" cy="345094"/>
          </a:xfrm>
          <a:prstGeom prst="rect">
            <a:avLst/>
          </a:prstGeom>
          <a:noFill/>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1400">
                <a:solidFill>
                  <a:prstClr val="black">
                    <a:lumMod val="85000"/>
                    <a:lumOff val="15000"/>
                  </a:prstClr>
                </a:solidFill>
                <a:latin typeface="Alibaba PuHuiTi R" pitchFamily="18" charset="-122"/>
                <a:ea typeface="Alibaba PuHuiTi R" pitchFamily="18" charset="-122"/>
                <a:cs typeface="Alibaba PuHuiTi R" pitchFamily="18" charset="-122"/>
                <a:sym typeface="Bebas"/>
              </a:rPr>
              <a:t>保姆式教学，所有案例实战操作，图文并茂</a:t>
            </a:r>
            <a:endParaRPr kumimoji="0" lang="zh-CN" altLang="en-US" sz="1400" b="0" i="0" u="none" strike="noStrike" kern="1200" cap="none" spc="0" normalizeH="0" baseline="0" noProof="0" dirty="0">
              <a:ln>
                <a:noFill/>
              </a:ln>
              <a:solidFill>
                <a:prstClr val="black">
                  <a:lumMod val="85000"/>
                  <a:lumOff val="15000"/>
                </a:prstClr>
              </a:solidFill>
              <a:effectLst/>
              <a:uLnTx/>
              <a:uFillTx/>
              <a:latin typeface="Alibaba PuHuiTi R" pitchFamily="18" charset="-122"/>
              <a:ea typeface="Alibaba PuHuiTi R" pitchFamily="18" charset="-122"/>
              <a:cs typeface="Alibaba PuHuiTi R" pitchFamily="18" charset="-122"/>
              <a:sym typeface="Bebas"/>
            </a:endParaRPr>
          </a:p>
        </p:txBody>
      </p:sp>
      <p:sp>
        <p:nvSpPr>
          <p:cNvPr id="28" name="TextBox 52"/>
          <p:cNvSpPr txBox="1"/>
          <p:nvPr/>
        </p:nvSpPr>
        <p:spPr>
          <a:xfrm>
            <a:off x="7396177" y="4852781"/>
            <a:ext cx="441146" cy="407291"/>
          </a:xfrm>
          <a:prstGeom prst="rect">
            <a:avLst/>
          </a:prstGeom>
          <a:noFill/>
        </p:spPr>
        <p:txBody>
          <a:bodyPr wrap="none" t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0" algn="r">
              <a:lnSpc>
                <a:spcPct val="150000"/>
              </a:lnSpc>
              <a:defRPr/>
            </a:pPr>
            <a:r>
              <a:rPr lang="zh-CN" altLang="en-US" sz="2000">
                <a:solidFill>
                  <a:srgbClr val="AD2B26"/>
                </a:solidFill>
                <a:latin typeface="Alibaba PuHuiTi M" pitchFamily="18" charset="-122"/>
                <a:ea typeface="Alibaba PuHuiTi M" pitchFamily="18" charset="-122"/>
                <a:cs typeface="Alibaba PuHuiTi M" pitchFamily="18" charset="-122"/>
                <a:sym typeface="Bebas"/>
              </a:rPr>
              <a:t>细</a:t>
            </a:r>
            <a:endParaRPr lang="zh-CN" altLang="en-US" sz="2000" dirty="0">
              <a:solidFill>
                <a:srgbClr val="AD2B26"/>
              </a:solidFill>
              <a:latin typeface="Alibaba PuHuiTi M" pitchFamily="18" charset="-122"/>
              <a:ea typeface="Alibaba PuHuiTi M" pitchFamily="18" charset="-122"/>
              <a:cs typeface="Alibaba PuHuiTi M" pitchFamily="18" charset="-122"/>
              <a:sym typeface="Bebas"/>
            </a:endParaRPr>
          </a:p>
        </p:txBody>
      </p:sp>
      <p:sp>
        <p:nvSpPr>
          <p:cNvPr id="29" name="椭圆 28"/>
          <p:cNvSpPr/>
          <p:nvPr/>
        </p:nvSpPr>
        <p:spPr>
          <a:xfrm>
            <a:off x="6122504" y="1774384"/>
            <a:ext cx="947738" cy="949325"/>
          </a:xfrm>
          <a:prstGeom prst="ellipse">
            <a:avLst/>
          </a:prstGeom>
          <a:solidFill>
            <a:srgbClr val="AD2B26"/>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rPr>
              <a:t>01</a:t>
            </a:r>
            <a:endParaRPr kumimoji="0" lang="zh-CN" altLang="en-US"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30" name="椭圆 29"/>
          <p:cNvSpPr/>
          <p:nvPr/>
        </p:nvSpPr>
        <p:spPr>
          <a:xfrm>
            <a:off x="4903458" y="2835876"/>
            <a:ext cx="947737" cy="947737"/>
          </a:xfrm>
          <a:prstGeom prst="ellipse">
            <a:avLst/>
          </a:prstGeom>
          <a:solidFill>
            <a:srgbClr val="49504F"/>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rPr>
              <a:t>02</a:t>
            </a:r>
            <a:endParaRPr kumimoji="0" lang="zh-CN" altLang="en-US"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31" name="椭圆 30"/>
          <p:cNvSpPr/>
          <p:nvPr/>
        </p:nvSpPr>
        <p:spPr>
          <a:xfrm>
            <a:off x="6122504" y="3810408"/>
            <a:ext cx="947738" cy="947737"/>
          </a:xfrm>
          <a:prstGeom prst="ellipse">
            <a:avLst/>
          </a:prstGeom>
          <a:solidFill>
            <a:srgbClr val="AD2B26"/>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rPr>
              <a:t>03</a:t>
            </a:r>
            <a:endParaRPr kumimoji="0" lang="zh-CN" altLang="en-US"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endParaRPr>
          </a:p>
        </p:txBody>
      </p:sp>
      <p:sp>
        <p:nvSpPr>
          <p:cNvPr id="32" name="椭圆 31"/>
          <p:cNvSpPr/>
          <p:nvPr/>
        </p:nvSpPr>
        <p:spPr>
          <a:xfrm>
            <a:off x="4901856" y="4758145"/>
            <a:ext cx="947737" cy="947738"/>
          </a:xfrm>
          <a:prstGeom prst="ellipse">
            <a:avLst/>
          </a:prstGeom>
          <a:solidFill>
            <a:srgbClr val="49504F"/>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rPr>
              <a:t>04</a:t>
            </a:r>
            <a:endParaRPr kumimoji="0" lang="zh-CN" altLang="en-US" sz="1800" b="0" i="0" u="none" strike="noStrike" kern="1200" cap="none" spc="0" normalizeH="0" baseline="0" noProof="0" dirty="0">
              <a:ln>
                <a:noFill/>
              </a:ln>
              <a:solidFill>
                <a:prstClr val="white"/>
              </a:solidFill>
              <a:effectLst/>
              <a:uLnTx/>
              <a:uFillTx/>
              <a:latin typeface="Alibaba PuHuiTi R" pitchFamily="18" charset="-122"/>
              <a:ea typeface="Alibaba PuHuiTi R" pitchFamily="18" charset="-122"/>
              <a:cs typeface="Alibaba PuHuiTi R" pitchFamily="18" charset="-122"/>
              <a:sym typeface="Bebas"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500"/>
                                        <p:tgtEl>
                                          <p:spTgt spid="2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20" grpId="0" animBg="1"/>
      <p:bldP spid="21" grpId="0"/>
      <p:bldP spid="22" grpId="0"/>
      <p:bldP spid="23" grpId="0"/>
      <p:bldP spid="24" grpId="0"/>
      <p:bldP spid="25" grpId="0"/>
      <p:bldP spid="26" grpId="0"/>
      <p:bldP spid="27" grpId="0"/>
      <p:bldP spid="28" grpId="0"/>
    </p:bldLst>
  </p:timing>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dirty="0"/>
              <a:t>开启课程之旅</a:t>
            </a:r>
            <a:endParaRPr lang="zh-CN" altLang="en-US" dirty="0"/>
          </a:p>
        </p:txBody>
      </p:sp>
      <p:sp>
        <p:nvSpPr>
          <p:cNvPr id="4" name="文本框 3"/>
          <p:cNvSpPr txBox="1"/>
          <p:nvPr/>
        </p:nvSpPr>
        <p:spPr>
          <a:xfrm>
            <a:off x="4438335" y="1797261"/>
            <a:ext cx="3315331" cy="830997"/>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rPr>
              <a:t>周期</a:t>
            </a:r>
            <a:r>
              <a:rPr kumimoji="0" lang="zh-CN" altLang="en-US" sz="480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rPr>
              <a:t>短，</a:t>
            </a:r>
            <a:r>
              <a:rPr kumimoji="0" lang="en-US" altLang="zh-CN" sz="480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rPr>
              <a:t>2</a:t>
            </a:r>
            <a:r>
              <a:rPr kumimoji="0" lang="zh-CN" altLang="en-US" sz="24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rPr>
              <a:t>个周末</a:t>
            </a:r>
            <a:endParaRPr kumimoji="1" lang="zh-CN" altLang="en-US" sz="24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endParaRPr>
          </a:p>
        </p:txBody>
      </p:sp>
      <p:sp>
        <p:nvSpPr>
          <p:cNvPr id="5" name="文本框 4"/>
          <p:cNvSpPr txBox="1"/>
          <p:nvPr/>
        </p:nvSpPr>
        <p:spPr>
          <a:xfrm>
            <a:off x="4464784" y="3013502"/>
            <a:ext cx="3262432" cy="830997"/>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rPr>
              <a:t>项目</a:t>
            </a:r>
            <a:r>
              <a:rPr kumimoji="0" lang="zh-CN" altLang="en-US" sz="480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rPr>
              <a:t>真，</a:t>
            </a:r>
            <a:r>
              <a:rPr kumimoji="0" lang="zh-CN" altLang="en-US" sz="24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rPr>
              <a:t>案例</a:t>
            </a:r>
            <a:r>
              <a:rPr kumimoji="0" lang="zh-CN" altLang="en-US" sz="480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rPr>
              <a:t>多</a:t>
            </a:r>
            <a:endParaRPr kumimoji="1" lang="zh-CN" altLang="en-US" sz="480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endParaRPr>
          </a:p>
        </p:txBody>
      </p:sp>
      <p:sp>
        <p:nvSpPr>
          <p:cNvPr id="6" name="文本框 5"/>
          <p:cNvSpPr txBox="1"/>
          <p:nvPr/>
        </p:nvSpPr>
        <p:spPr>
          <a:xfrm>
            <a:off x="5080338" y="4229742"/>
            <a:ext cx="2031325" cy="830997"/>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lumMod val="65000"/>
                    <a:lumOff val="35000"/>
                  </a:prstClr>
                </a:solidFill>
                <a:effectLst/>
                <a:uLnTx/>
                <a:uFillTx/>
                <a:latin typeface="Alibaba PuHuiTi" pitchFamily="18" charset="-122"/>
                <a:ea typeface="Alibaba PuHuiTi" pitchFamily="18" charset="-122"/>
                <a:cs typeface="Alibaba PuHuiTi" pitchFamily="18" charset="-122"/>
              </a:rPr>
              <a:t>经验</a:t>
            </a:r>
            <a:r>
              <a:rPr kumimoji="0" lang="zh-CN" altLang="en-US" sz="480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rPr>
              <a:t>丰富</a:t>
            </a:r>
            <a:endParaRPr kumimoji="1" lang="zh-CN" altLang="en-US" sz="4800" b="0" i="0" u="none" strike="noStrike" kern="1200" cap="none" spc="0" normalizeH="0" baseline="0" noProof="0" dirty="0">
              <a:ln>
                <a:noFill/>
              </a:ln>
              <a:solidFill>
                <a:srgbClr val="AD2B26"/>
              </a:solidFill>
              <a:effectLst/>
              <a:uLnTx/>
              <a:uFillTx/>
              <a:latin typeface="Alibaba PuHuiTi" pitchFamily="18" charset="-122"/>
              <a:ea typeface="Alibaba PuHuiTi" pitchFamily="18" charset="-122"/>
              <a:cs typeface="Alibaba PuHuiTi"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31522" y="1457271"/>
            <a:ext cx="10749598" cy="4219575"/>
          </a:xfrm>
        </p:spPr>
        <p:txBody>
          <a:bodyPr/>
          <a:lstStyle/>
          <a:p>
            <a:pPr marL="0" indent="0">
              <a:buNone/>
            </a:pPr>
            <a:r>
              <a:rPr kumimoji="1" lang="zh-CN" altLang="en-US">
                <a:solidFill>
                  <a:schemeClr val="tx2">
                    <a:lumMod val="60000"/>
                    <a:lumOff val="40000"/>
                  </a:schemeClr>
                </a:solidFill>
              </a:rPr>
              <a:t>下载地址：</a:t>
            </a:r>
            <a:r>
              <a:rPr kumimoji="1" lang="en-US" altLang="zh-CN">
                <a:solidFill>
                  <a:schemeClr val="tx2">
                    <a:lumMod val="60000"/>
                    <a:lumOff val="40000"/>
                  </a:schemeClr>
                </a:solidFill>
              </a:rPr>
              <a:t>https://downloads.mysql.com/archives/installer/</a:t>
            </a:r>
            <a:endParaRPr kumimoji="1" lang="zh-CN" altLang="en-US" dirty="0">
              <a:solidFill>
                <a:schemeClr val="tx2">
                  <a:lumMod val="60000"/>
                  <a:lumOff val="40000"/>
                </a:schemeClr>
              </a:solidFill>
            </a:endParaRPr>
          </a:p>
        </p:txBody>
      </p:sp>
      <p:sp>
        <p:nvSpPr>
          <p:cNvPr id="3" name="标题 2"/>
          <p:cNvSpPr>
            <a:spLocks noGrp="1"/>
          </p:cNvSpPr>
          <p:nvPr>
            <p:ph type="title"/>
          </p:nvPr>
        </p:nvSpPr>
        <p:spPr/>
        <p:txBody>
          <a:bodyPr/>
          <a:lstStyle/>
          <a:p>
            <a:r>
              <a:rPr kumimoji="1" lang="en-US" altLang="zh-CN"/>
              <a:t>MySQL</a:t>
            </a:r>
            <a:r>
              <a:rPr kumimoji="1" lang="zh-CN" altLang="en-US"/>
              <a:t>的安装和使用</a:t>
            </a:r>
            <a:r>
              <a:rPr kumimoji="1" lang="en-US" altLang="zh-CN"/>
              <a:t>-</a:t>
            </a:r>
            <a:r>
              <a:rPr kumimoji="1" lang="zh-CN" altLang="en-US"/>
              <a:t>步骤安装</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、安装包下载</a:t>
            </a:r>
            <a:endParaRPr kumimoji="1" lang="zh-CN" altLang="en-US" dirty="0"/>
          </a:p>
        </p:txBody>
      </p:sp>
      <p:pic>
        <p:nvPicPr>
          <p:cNvPr id="6" name="图片 5"/>
          <p:cNvPicPr>
            <a:picLocks noChangeAspect="1"/>
          </p:cNvPicPr>
          <p:nvPr/>
        </p:nvPicPr>
        <p:blipFill>
          <a:blip r:embed="rId1"/>
          <a:stretch>
            <a:fillRect/>
          </a:stretch>
        </p:blipFill>
        <p:spPr>
          <a:xfrm>
            <a:off x="710878" y="1993916"/>
            <a:ext cx="10749600" cy="4758671"/>
          </a:xfrm>
          <a:prstGeom prst="rect">
            <a:avLst/>
          </a:prstGeom>
          <a:ln>
            <a:solidFill>
              <a:schemeClr val="bg1">
                <a:lumMod val="85000"/>
              </a:schemeClr>
            </a:solidFill>
          </a:ln>
        </p:spPr>
      </p:pic>
    </p:spTree>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dirty="0"/>
              <a:t>开启课程之旅</a:t>
            </a:r>
            <a:endParaRPr lang="zh-CN" altLang="en-US" dirty="0"/>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78749" y="2236016"/>
            <a:ext cx="2581275" cy="2581275"/>
          </a:xfrm>
          <a:prstGeom prst="rect">
            <a:avLst/>
          </a:prstGeom>
        </p:spPr>
      </p:pic>
    </p:spTree>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、按照步骤安装</a:t>
            </a:r>
            <a:endParaRPr kumimoji="1" lang="zh-CN" altLang="en-US" dirty="0"/>
          </a:p>
        </p:txBody>
      </p:sp>
      <p:pic>
        <p:nvPicPr>
          <p:cNvPr id="10" name="图片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623101" y="1536716"/>
            <a:ext cx="6480040" cy="4888885"/>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、按照步骤安装</a:t>
            </a:r>
            <a:endParaRPr kumimoji="1" lang="zh-CN" altLang="en-US"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55260" y="1457271"/>
            <a:ext cx="6026082" cy="4546395"/>
          </a:xfrm>
          <a:prstGeom prst="rect">
            <a:avLst/>
          </a:prstGeom>
        </p:spPr>
      </p:pic>
      <p:sp>
        <p:nvSpPr>
          <p:cNvPr id="8" name="文本框 7"/>
          <p:cNvSpPr txBox="1"/>
          <p:nvPr/>
        </p:nvSpPr>
        <p:spPr>
          <a:xfrm>
            <a:off x="1763139" y="6244479"/>
            <a:ext cx="9268028" cy="369332"/>
          </a:xfrm>
          <a:prstGeom prst="rect">
            <a:avLst/>
          </a:prstGeom>
          <a:noFill/>
        </p:spPr>
        <p:txBody>
          <a:bodyPr wrap="square">
            <a:spAutoFit/>
          </a:bodyPr>
          <a:lstStyle/>
          <a:p>
            <a:r>
              <a:rPr lang="zh-CN" altLang="en-US"/>
              <a:t>此后按照流程安装即可，遇到`Next`（下一步）直接点击即可</a:t>
            </a:r>
            <a:endParaRPr lang="zh-CN"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、按照步骤安装</a:t>
            </a:r>
            <a:endParaRPr kumimoji="1" lang="zh-CN" altLang="en-US" dirty="0"/>
          </a:p>
        </p:txBody>
      </p:sp>
      <p:sp>
        <p:nvSpPr>
          <p:cNvPr id="8" name="文本框 7"/>
          <p:cNvSpPr txBox="1"/>
          <p:nvPr/>
        </p:nvSpPr>
        <p:spPr>
          <a:xfrm>
            <a:off x="2192451" y="6244479"/>
            <a:ext cx="9268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点击</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`Execute`</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后需要等待几分钟。</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55260" y="1603364"/>
            <a:ext cx="5957988" cy="4495022"/>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、按照步骤安装</a:t>
            </a:r>
            <a:endParaRPr kumimoji="1" lang="zh-CN" altLang="en-US" dirty="0"/>
          </a:p>
        </p:txBody>
      </p:sp>
      <p:sp>
        <p:nvSpPr>
          <p:cNvPr id="8" name="文本框 7"/>
          <p:cNvSpPr txBox="1"/>
          <p:nvPr/>
        </p:nvSpPr>
        <p:spPr>
          <a:xfrm>
            <a:off x="2192451" y="6244479"/>
            <a:ext cx="9268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当所有的状态都变成</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Complete</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之后，点击 </a:t>
            </a:r>
            <a:r>
              <a:rPr kumimoji="0" lang="en-US" altLang="zh-CN"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Next</a:t>
            </a:r>
            <a:r>
              <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zh-CN" altLang="en-US" sz="18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endParaRPr>
          </a:p>
        </p:txBody>
      </p:sp>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65992" y="1488707"/>
            <a:ext cx="6303603" cy="4755772"/>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、按照步骤安装</a:t>
            </a:r>
            <a:endParaRPr kumimoji="1" lang="zh-CN" altLang="en-US"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558375" y="1635973"/>
            <a:ext cx="5909350" cy="4458326"/>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、按照步骤安装</a:t>
            </a:r>
            <a:endParaRPr kumimoji="1" lang="zh-CN" altLang="en-US" dirty="0"/>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762654" y="1616264"/>
            <a:ext cx="6051771" cy="4565777"/>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、按照步骤安装</a:t>
            </a:r>
            <a:endParaRPr kumimoji="1" lang="zh-CN" altLang="en-US"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210128" y="1198676"/>
            <a:ext cx="6775112" cy="5111503"/>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的安装和使用</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、按照步骤安装</a:t>
            </a:r>
            <a:endParaRPr kumimoji="1" lang="zh-CN" altLang="en-US" dirty="0"/>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34806" y="1198676"/>
            <a:ext cx="6347095" cy="4788584"/>
          </a:xfrm>
          <a:prstGeom prst="rect">
            <a:avLst/>
          </a:prstGeom>
        </p:spPr>
      </p:pic>
      <p:sp>
        <p:nvSpPr>
          <p:cNvPr id="8" name="文本框 7"/>
          <p:cNvSpPr txBox="1"/>
          <p:nvPr/>
        </p:nvSpPr>
        <p:spPr>
          <a:xfrm>
            <a:off x="595818" y="6244479"/>
            <a:ext cx="10581261" cy="369332"/>
          </a:xfrm>
          <a:prstGeom prst="rect">
            <a:avLst/>
          </a:prstGeom>
          <a:noFill/>
        </p:spPr>
        <p:txBody>
          <a:bodyPr wrap="square">
            <a:spAutoFit/>
          </a:bodyPr>
          <a:lstStyle/>
          <a:p>
            <a:r>
              <a:rPr lang="zh-CN" altLang="en-US"/>
              <a:t>此处输入密码务必记住，用于之后登陆数据库，建议将密码设置为：</a:t>
            </a:r>
            <a:r>
              <a:rPr lang="en-US" altLang="zh-CN"/>
              <a:t>123456</a:t>
            </a:r>
            <a:r>
              <a:rPr lang="zh-CN" altLang="en-US"/>
              <a:t>。</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zh-CN" altLang="en-US"/>
              <a:t>我能学到啥？</a:t>
            </a:r>
            <a:endParaRPr lang="zh-CN" altLang="en-US" dirty="0"/>
          </a:p>
        </p:txBody>
      </p:sp>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81665" y="2029082"/>
            <a:ext cx="2799835" cy="2799835"/>
          </a:xfrm>
          <a:prstGeom prst="rect">
            <a:avLst/>
          </a:prstGeom>
          <a:noFill/>
          <a:effectLst/>
          <a:extLst>
            <a:ext uri="{909E8E84-426E-40DD-AFC4-6F175D3DCCD1}">
              <a14:hiddenFill xmlns:a14="http://schemas.microsoft.com/office/drawing/2010/main">
                <a:solidFill>
                  <a:srgbClr val="FFFFFF"/>
                </a:solidFill>
              </a14:hiddenFill>
            </a:ext>
          </a:extLst>
        </p:spPr>
      </p:pic>
      <p:sp>
        <p:nvSpPr>
          <p:cNvPr id="3" name="矩形 2"/>
          <p:cNvSpPr/>
          <p:nvPr/>
        </p:nvSpPr>
        <p:spPr>
          <a:xfrm>
            <a:off x="2376288" y="4988771"/>
            <a:ext cx="1210588" cy="707886"/>
          </a:xfrm>
          <a:prstGeom prst="rect">
            <a:avLst/>
          </a:prstGeom>
          <a:noFill/>
        </p:spPr>
        <p:txBody>
          <a:bodyPr wrap="none" lIns="91440" tIns="45720" rIns="91440" bIns="45720">
            <a:spAutoFit/>
          </a:bodyPr>
          <a:lstStyle/>
          <a:p>
            <a:pPr algn="ctr"/>
            <a:r>
              <a:rPr lang="zh-CN" altLang="en-US" sz="4000">
                <a:ln w="0"/>
                <a:solidFill>
                  <a:schemeClr val="accent1"/>
                </a:solidFill>
                <a:effectLst>
                  <a:outerShdw blurRad="38100" dist="25400" dir="5400000" algn="ctr" rotWithShape="0">
                    <a:srgbClr val="6E747A">
                      <a:alpha val="43000"/>
                    </a:srgbClr>
                  </a:outerShdw>
                </a:effectLst>
              </a:rPr>
              <a:t>练习</a:t>
            </a:r>
            <a:endParaRPr lang="zh-CN" altLang="en-US" sz="4000">
              <a:ln w="0"/>
              <a:solidFill>
                <a:schemeClr val="accent1"/>
              </a:solidFill>
              <a:effectLst>
                <a:outerShdw blurRad="38100" dist="25400" dir="5400000" algn="ctr" rotWithShape="0">
                  <a:srgbClr val="6E747A">
                    <a:alpha val="43000"/>
                  </a:srgbClr>
                </a:outerShdw>
              </a:effectLst>
            </a:endParaRPr>
          </a:p>
        </p:txBody>
      </p:sp>
      <p:sp>
        <p:nvSpPr>
          <p:cNvPr id="10" name="矩形 9"/>
          <p:cNvSpPr/>
          <p:nvPr/>
        </p:nvSpPr>
        <p:spPr>
          <a:xfrm>
            <a:off x="7581700" y="5150696"/>
            <a:ext cx="1210589" cy="707886"/>
          </a:xfrm>
          <a:prstGeom prst="rect">
            <a:avLst/>
          </a:prstGeom>
          <a:noFill/>
        </p:spPr>
        <p:txBody>
          <a:bodyPr wrap="none" lIns="91440" tIns="45720" rIns="91440" bIns="45720">
            <a:spAutoFit/>
          </a:bodyPr>
          <a:lstStyle/>
          <a:p>
            <a:pPr algn="ctr"/>
            <a:r>
              <a:rPr lang="zh-CN" altLang="en-US" sz="4000">
                <a:ln w="0"/>
                <a:solidFill>
                  <a:schemeClr val="accent1"/>
                </a:solidFill>
                <a:effectLst>
                  <a:outerShdw blurRad="38100" dist="25400" dir="5400000" algn="ctr" rotWithShape="0">
                    <a:srgbClr val="6E747A">
                      <a:alpha val="43000"/>
                    </a:srgbClr>
                  </a:outerShdw>
                </a:effectLst>
              </a:rPr>
              <a:t>总结</a:t>
            </a:r>
            <a:endParaRPr lang="zh-CN" altLang="en-US" sz="4000">
              <a:ln w="0"/>
              <a:solidFill>
                <a:schemeClr val="accent1"/>
              </a:solidFill>
              <a:effectLst>
                <a:outerShdw blurRad="38100" dist="25400" dir="5400000" algn="ctr" rotWithShape="0">
                  <a:srgbClr val="6E747A">
                    <a:alpha val="43000"/>
                  </a:srgbClr>
                </a:outerShdw>
              </a:effectLst>
            </a:endParaRPr>
          </a:p>
        </p:txBody>
      </p:sp>
      <p:pic>
        <p:nvPicPr>
          <p:cNvPr id="2054"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8877" y="2029082"/>
            <a:ext cx="2799835" cy="27998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054"/>
                                        </p:tgtEl>
                                        <p:attrNameLst>
                                          <p:attrName>style.visibility</p:attrName>
                                        </p:attrNameLst>
                                      </p:cBhvr>
                                      <p:to>
                                        <p:strVal val="visible"/>
                                      </p:to>
                                    </p:set>
                                    <p:anim calcmode="lin" valueType="num">
                                      <p:cBhvr additive="base">
                                        <p:cTn id="17" dur="500" fill="hold"/>
                                        <p:tgtEl>
                                          <p:spTgt spid="2054"/>
                                        </p:tgtEl>
                                        <p:attrNameLst>
                                          <p:attrName>ppt_x</p:attrName>
                                        </p:attrNameLst>
                                      </p:cBhvr>
                                      <p:tavLst>
                                        <p:tav tm="0">
                                          <p:val>
                                            <p:strVal val="#ppt_x"/>
                                          </p:val>
                                        </p:tav>
                                        <p:tav tm="100000">
                                          <p:val>
                                            <p:strVal val="#ppt_x"/>
                                          </p:val>
                                        </p:tav>
                                      </p:tavLst>
                                    </p:anim>
                                    <p:anim calcmode="lin" valueType="num">
                                      <p:cBhvr additive="base">
                                        <p:cTn id="18" dur="500" fill="hold"/>
                                        <p:tgtEl>
                                          <p:spTgt spid="205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ppt_x"/>
                                          </p:val>
                                        </p:tav>
                                        <p:tav tm="100000">
                                          <p:val>
                                            <p:strVal val="#ppt_x"/>
                                          </p:val>
                                        </p:tav>
                                      </p:tavLst>
                                    </p:anim>
                                    <p:anim calcmode="lin" valueType="num">
                                      <p:cBhvr additive="base">
                                        <p:cTn id="2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721201" y="1457271"/>
            <a:ext cx="10749598" cy="4219575"/>
          </a:xfrm>
        </p:spPr>
        <p:txBody>
          <a:bodyPr>
            <a:noAutofit/>
          </a:bodyPr>
          <a:lstStyle/>
          <a:p>
            <a:pPr marL="0" indent="0">
              <a:buNone/>
            </a:pPr>
            <a:r>
              <a:rPr kumimoji="1" lang="zh-CN" altLang="en-US" sz="1400">
                <a:solidFill>
                  <a:schemeClr val="tx1"/>
                </a:solidFill>
              </a:rPr>
              <a:t>如果日常的开发和维护均在类似</a:t>
            </a:r>
            <a:r>
              <a:rPr kumimoji="1" lang="en-US" altLang="zh-CN" sz="1400">
                <a:solidFill>
                  <a:schemeClr val="tx1"/>
                </a:solidFill>
              </a:rPr>
              <a:t>dos</a:t>
            </a:r>
            <a:r>
              <a:rPr kumimoji="1" lang="zh-CN" altLang="en-US" sz="1400">
                <a:solidFill>
                  <a:schemeClr val="tx1"/>
                </a:solidFill>
              </a:rPr>
              <a:t>窗口中进行，对于编程初学者来说，上手就略微有点困难，增加了学习成本。我们一般使用</a:t>
            </a:r>
            <a:r>
              <a:rPr kumimoji="1" lang="en-US" altLang="zh-CN" sz="1400">
                <a:solidFill>
                  <a:schemeClr val="tx1"/>
                </a:solidFill>
              </a:rPr>
              <a:t>mysql</a:t>
            </a:r>
            <a:r>
              <a:rPr kumimoji="1" lang="zh-CN" altLang="en-US" sz="1400">
                <a:solidFill>
                  <a:schemeClr val="tx1"/>
                </a:solidFill>
              </a:rPr>
              <a:t>图形管理工具来连接</a:t>
            </a:r>
            <a:r>
              <a:rPr kumimoji="1" lang="en-US" altLang="zh-CN" sz="1400">
                <a:solidFill>
                  <a:schemeClr val="tx1"/>
                </a:solidFill>
              </a:rPr>
              <a:t>Mysql</a:t>
            </a:r>
            <a:r>
              <a:rPr kumimoji="1" lang="zh-CN" altLang="en-US" sz="1400">
                <a:solidFill>
                  <a:schemeClr val="tx1"/>
                </a:solidFill>
              </a:rPr>
              <a:t>，然后在图形化界面上操作</a:t>
            </a:r>
            <a:r>
              <a:rPr kumimoji="1" lang="en-US" altLang="zh-CN" sz="1400">
                <a:solidFill>
                  <a:schemeClr val="tx1"/>
                </a:solidFill>
              </a:rPr>
              <a:t>Mysql</a:t>
            </a:r>
            <a:r>
              <a:rPr kumimoji="1" lang="zh-CN" altLang="en-US" sz="1400">
                <a:solidFill>
                  <a:schemeClr val="tx1"/>
                </a:solidFill>
              </a:rPr>
              <a:t>。</a:t>
            </a:r>
            <a:endParaRPr kumimoji="1" lang="en-US" altLang="zh-CN" sz="1400">
              <a:solidFill>
                <a:schemeClr val="tx1"/>
              </a:solidFill>
            </a:endParaRPr>
          </a:p>
          <a:p>
            <a:pPr marL="0" indent="0">
              <a:buNone/>
            </a:pPr>
            <a:r>
              <a:rPr kumimoji="1" lang="en-US" altLang="zh-CN" sz="1400">
                <a:solidFill>
                  <a:schemeClr val="tx1"/>
                </a:solidFill>
              </a:rPr>
              <a:t>MySQL</a:t>
            </a:r>
            <a:r>
              <a:rPr kumimoji="1" lang="zh-CN" altLang="en-US" sz="1400">
                <a:solidFill>
                  <a:schemeClr val="tx1"/>
                </a:solidFill>
              </a:rPr>
              <a:t>的管理维护工具非常多，除了系统自带的命令行管理工具之外，还有许多其他的图形化管理工具。</a:t>
            </a:r>
            <a:endParaRPr kumimoji="1" lang="en-US" altLang="zh-CN" sz="1400">
              <a:solidFill>
                <a:schemeClr val="tx1"/>
              </a:solidFill>
            </a:endParaRPr>
          </a:p>
          <a:p>
            <a:pPr marL="0" indent="0">
              <a:buNone/>
            </a:pPr>
            <a:endParaRPr kumimoji="1" lang="en-US" altLang="zh-CN" sz="1400">
              <a:solidFill>
                <a:schemeClr val="tx1"/>
              </a:solidFill>
            </a:endParaRPr>
          </a:p>
          <a:p>
            <a:pPr marL="0" indent="0">
              <a:buNone/>
            </a:pPr>
            <a:endParaRPr kumimoji="1" lang="zh-CN" altLang="en-US" sz="1400" dirty="0">
              <a:solidFill>
                <a:schemeClr val="tx1"/>
              </a:solidFill>
            </a:endParaRPr>
          </a:p>
        </p:txBody>
      </p:sp>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、简介</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841778" y="2719327"/>
            <a:ext cx="4781492" cy="3623108"/>
          </a:xfrm>
          <a:prstGeom prst="rect">
            <a:avLst/>
          </a:prstGeom>
        </p:spPr>
      </p:pic>
      <p:pic>
        <p:nvPicPr>
          <p:cNvPr id="11" name="图片 10"/>
          <p:cNvPicPr>
            <a:picLocks noChangeAspect="1"/>
          </p:cNvPicPr>
          <p:nvPr/>
        </p:nvPicPr>
        <p:blipFill>
          <a:blip r:embed="rId2"/>
          <a:stretch>
            <a:fillRect/>
          </a:stretch>
        </p:blipFill>
        <p:spPr>
          <a:xfrm>
            <a:off x="710880" y="2768319"/>
            <a:ext cx="4465287" cy="3574116"/>
          </a:xfrm>
          <a:prstGeom prst="rect">
            <a:avLst/>
          </a:prstGeom>
        </p:spPr>
      </p:pic>
      <p:sp>
        <p:nvSpPr>
          <p:cNvPr id="12" name="箭头: 右 11"/>
          <p:cNvSpPr/>
          <p:nvPr/>
        </p:nvSpPr>
        <p:spPr>
          <a:xfrm>
            <a:off x="5418306" y="4143983"/>
            <a:ext cx="1011677" cy="350196"/>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953029" y="1567128"/>
            <a:ext cx="10749598" cy="4219575"/>
          </a:xfrm>
        </p:spPr>
        <p:txBody>
          <a:bodyPr>
            <a:noAutofit/>
          </a:bodyPr>
          <a:lstStyle/>
          <a:p>
            <a:pPr>
              <a:buFont typeface="Wingdings" panose="05000000000000000000" pitchFamily="2" charset="2"/>
              <a:buChar char="u"/>
            </a:pPr>
            <a:r>
              <a:rPr lang="en-US" altLang="zh-CN" b="1" i="0">
                <a:solidFill>
                  <a:schemeClr val="accent5"/>
                </a:solidFill>
                <a:effectLst/>
                <a:latin typeface="Helvetica Neue"/>
              </a:rPr>
              <a:t>Navicat</a:t>
            </a:r>
            <a:endParaRPr lang="en-US" altLang="zh-CN" b="1" i="0">
              <a:solidFill>
                <a:schemeClr val="accent5"/>
              </a:solidFill>
              <a:effectLst/>
              <a:latin typeface="Helvetica Neue"/>
            </a:endParaRPr>
          </a:p>
          <a:p>
            <a:pPr marL="0" indent="0">
              <a:buNone/>
            </a:pPr>
            <a:endParaRPr kumimoji="1" lang="zh-CN" altLang="en-US" sz="1100" dirty="0">
              <a:solidFill>
                <a:schemeClr val="tx1"/>
              </a:solidFill>
            </a:endParaRPr>
          </a:p>
        </p:txBody>
      </p:sp>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、常用工具介绍</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91929" y="2061423"/>
            <a:ext cx="10279705" cy="646331"/>
          </a:xfrm>
          <a:prstGeom prst="rect">
            <a:avLst/>
          </a:prstGeom>
          <a:noFill/>
        </p:spPr>
        <p:txBody>
          <a:bodyPr wrap="square">
            <a:spAutoFit/>
          </a:bodyPr>
          <a:lstStyle/>
          <a:p>
            <a:r>
              <a:rPr lang="en-US" altLang="zh-CN" b="0" i="0">
                <a:solidFill>
                  <a:srgbClr val="444444"/>
                </a:solidFill>
                <a:effectLst/>
                <a:latin typeface="Helvetica Neue"/>
              </a:rPr>
              <a:t>Navicat</a:t>
            </a:r>
            <a:r>
              <a:rPr lang="zh-CN" altLang="en-US" b="0" i="0">
                <a:solidFill>
                  <a:srgbClr val="444444"/>
                </a:solidFill>
                <a:effectLst/>
                <a:latin typeface="Helvetica Neue"/>
              </a:rPr>
              <a:t>是一套快速、可靠的数据库管理工具，</a:t>
            </a:r>
            <a:r>
              <a:rPr lang="en-US" altLang="zh-CN" b="0" i="0">
                <a:solidFill>
                  <a:srgbClr val="444444"/>
                </a:solidFill>
                <a:effectLst/>
                <a:latin typeface="Helvetica Neue"/>
              </a:rPr>
              <a:t>Navicat </a:t>
            </a:r>
            <a:r>
              <a:rPr lang="zh-CN" altLang="en-US" b="0" i="0">
                <a:solidFill>
                  <a:srgbClr val="444444"/>
                </a:solidFill>
                <a:effectLst/>
                <a:latin typeface="Helvetica Neue"/>
              </a:rPr>
              <a:t>是以直觉化的图形用户界面而建的，可以兼容多种数据库</a:t>
            </a:r>
            <a:r>
              <a:rPr lang="en-US" altLang="zh-CN" b="0" i="0">
                <a:solidFill>
                  <a:srgbClr val="444444"/>
                </a:solidFill>
                <a:effectLst/>
                <a:latin typeface="Helvetica Neue"/>
              </a:rPr>
              <a:t>,</a:t>
            </a:r>
            <a:r>
              <a:rPr lang="zh-CN" altLang="en-US" b="0" i="0">
                <a:solidFill>
                  <a:srgbClr val="444444"/>
                </a:solidFill>
                <a:effectLst/>
                <a:latin typeface="Helvetica Neue"/>
              </a:rPr>
              <a:t>支持多种操作系统。</a:t>
            </a:r>
            <a:endParaRPr lang="zh-CN" altLang="en-US"/>
          </a:p>
        </p:txBody>
      </p:sp>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134256" y="2889752"/>
            <a:ext cx="3096216" cy="3028167"/>
          </a:xfrm>
          <a:prstGeom prst="rect">
            <a:avLst/>
          </a:prstGeom>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953029" y="1567128"/>
            <a:ext cx="10749598" cy="4219575"/>
          </a:xfrm>
        </p:spPr>
        <p:txBody>
          <a:bodyPr>
            <a:noAutofit/>
          </a:bodyPr>
          <a:lstStyle/>
          <a:p>
            <a:pPr>
              <a:buFont typeface="Wingdings" panose="05000000000000000000" pitchFamily="2" charset="2"/>
              <a:buChar char="u"/>
            </a:pPr>
            <a:r>
              <a:rPr lang="en-US" altLang="zh-CN" b="1" i="0">
                <a:solidFill>
                  <a:schemeClr val="accent5"/>
                </a:solidFill>
                <a:effectLst/>
                <a:latin typeface="Helvetica Neue"/>
              </a:rPr>
              <a:t>SQLyog</a:t>
            </a:r>
            <a:endParaRPr lang="en-US" altLang="zh-CN" b="1" i="0">
              <a:solidFill>
                <a:schemeClr val="accent5"/>
              </a:solidFill>
              <a:effectLst/>
              <a:latin typeface="Helvetica Neue"/>
            </a:endParaRPr>
          </a:p>
          <a:p>
            <a:pPr marL="0" indent="0">
              <a:buNone/>
            </a:pPr>
            <a:endParaRPr kumimoji="1" lang="zh-CN" altLang="en-US" sz="1100" dirty="0">
              <a:solidFill>
                <a:schemeClr val="tx1"/>
              </a:solidFill>
            </a:endParaRPr>
          </a:p>
        </p:txBody>
      </p:sp>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、常用工具介绍</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91929" y="2061423"/>
            <a:ext cx="10279705" cy="923330"/>
          </a:xfrm>
          <a:prstGeom prst="rect">
            <a:avLst/>
          </a:prstGeom>
          <a:noFill/>
        </p:spPr>
        <p:txBody>
          <a:bodyPr wrap="square">
            <a:spAutoFit/>
          </a:bodyPr>
          <a:lstStyle/>
          <a:p>
            <a:pPr algn="l"/>
            <a:r>
              <a:rPr lang="en-US" altLang="zh-CN" b="0" i="0">
                <a:solidFill>
                  <a:srgbClr val="333333"/>
                </a:solidFill>
                <a:effectLst/>
                <a:latin typeface="Helvetica Neue"/>
              </a:rPr>
              <a:t>SQLyog </a:t>
            </a:r>
            <a:r>
              <a:rPr lang="zh-CN" altLang="en-US" b="0" i="0">
                <a:solidFill>
                  <a:srgbClr val="333333"/>
                </a:solidFill>
                <a:effectLst/>
                <a:latin typeface="Helvetica Neue"/>
              </a:rPr>
              <a:t>是一个快速而简洁的图形化管理</a:t>
            </a:r>
            <a:r>
              <a:rPr lang="en-US" altLang="zh-CN" b="0" i="0">
                <a:solidFill>
                  <a:srgbClr val="333333"/>
                </a:solidFill>
                <a:effectLst/>
                <a:latin typeface="Helvetica Neue"/>
              </a:rPr>
              <a:t>MySQL</a:t>
            </a:r>
            <a:r>
              <a:rPr lang="zh-CN" altLang="en-US" b="0" i="0">
                <a:solidFill>
                  <a:srgbClr val="333333"/>
                </a:solidFill>
                <a:effectLst/>
                <a:latin typeface="Helvetica Neue"/>
              </a:rPr>
              <a:t>数据库的工具，它能够在任何地点有效地管理你的数据库，由业界著名的</a:t>
            </a:r>
            <a:r>
              <a:rPr lang="en-US" altLang="zh-CN" b="0" i="0">
                <a:solidFill>
                  <a:srgbClr val="333333"/>
                </a:solidFill>
                <a:effectLst/>
                <a:latin typeface="Helvetica Neue"/>
              </a:rPr>
              <a:t>Webyog</a:t>
            </a:r>
            <a:r>
              <a:rPr lang="zh-CN" altLang="en-US" b="0" i="0">
                <a:solidFill>
                  <a:srgbClr val="333333"/>
                </a:solidFill>
                <a:effectLst/>
                <a:latin typeface="Helvetica Neue"/>
              </a:rPr>
              <a:t>公司出品。</a:t>
            </a:r>
            <a:endParaRPr lang="zh-CN" altLang="en-US" b="0" i="0">
              <a:solidFill>
                <a:srgbClr val="333333"/>
              </a:solidFill>
              <a:effectLst/>
              <a:latin typeface="Helvetica Neue"/>
            </a:endParaRPr>
          </a:p>
          <a:p>
            <a:pPr algn="l"/>
            <a:r>
              <a:rPr lang="zh-CN" altLang="en-US" b="0" i="0">
                <a:solidFill>
                  <a:srgbClr val="333333"/>
                </a:solidFill>
                <a:effectLst/>
                <a:latin typeface="Helvetica Neue"/>
              </a:rPr>
              <a:t>使用</a:t>
            </a:r>
            <a:r>
              <a:rPr lang="en-US" altLang="zh-CN" b="0" i="0">
                <a:solidFill>
                  <a:srgbClr val="333333"/>
                </a:solidFill>
                <a:effectLst/>
                <a:latin typeface="Helvetica Neue"/>
              </a:rPr>
              <a:t>SQLyog</a:t>
            </a:r>
            <a:r>
              <a:rPr lang="zh-CN" altLang="en-US" b="0" i="0">
                <a:solidFill>
                  <a:srgbClr val="333333"/>
                </a:solidFill>
                <a:effectLst/>
                <a:latin typeface="Helvetica Neue"/>
              </a:rPr>
              <a:t>可以快速直观地让您从世界的任何角落通过网络来维护远端的</a:t>
            </a:r>
            <a:r>
              <a:rPr lang="en-US" altLang="zh-CN" b="0" i="0">
                <a:solidFill>
                  <a:srgbClr val="333333"/>
                </a:solidFill>
                <a:effectLst/>
                <a:latin typeface="Helvetica Neue"/>
              </a:rPr>
              <a:t>MySQL</a:t>
            </a:r>
            <a:r>
              <a:rPr lang="zh-CN" altLang="en-US" b="0" i="0">
                <a:solidFill>
                  <a:srgbClr val="333333"/>
                </a:solidFill>
                <a:effectLst/>
                <a:latin typeface="Helvetica Neue"/>
              </a:rPr>
              <a:t>数据库。</a:t>
            </a:r>
            <a:endParaRPr lang="zh-CN" altLang="en-US" b="0" i="0">
              <a:solidFill>
                <a:srgbClr val="333333"/>
              </a:solidFill>
              <a:effectLst/>
              <a:latin typeface="Helvetica Neue"/>
            </a:endParaRPr>
          </a:p>
        </p:txBody>
      </p:sp>
      <p:pic>
        <p:nvPicPr>
          <p:cNvPr id="2050" name="Picture 2" descr="SQLyo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323712" y="3676915"/>
            <a:ext cx="1692849" cy="1692849"/>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p:cNvPicPr>
            <a:picLocks noChangeAspect="1"/>
          </p:cNvPicPr>
          <p:nvPr/>
        </p:nvPicPr>
        <p:blipFill>
          <a:blip r:embed="rId2"/>
          <a:stretch>
            <a:fillRect/>
          </a:stretch>
        </p:blipFill>
        <p:spPr>
          <a:xfrm>
            <a:off x="6096000" y="4372279"/>
            <a:ext cx="858657" cy="30212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953029" y="1567128"/>
            <a:ext cx="10749598" cy="4219575"/>
          </a:xfrm>
        </p:spPr>
        <p:txBody>
          <a:bodyPr>
            <a:noAutofit/>
          </a:bodyPr>
          <a:lstStyle/>
          <a:p>
            <a:pPr>
              <a:buFont typeface="Wingdings" panose="05000000000000000000" pitchFamily="2" charset="2"/>
              <a:buChar char="u"/>
            </a:pPr>
            <a:r>
              <a:rPr lang="en-US" altLang="zh-CN" b="1" i="0">
                <a:solidFill>
                  <a:schemeClr val="accent5"/>
                </a:solidFill>
                <a:effectLst/>
                <a:latin typeface="Helvetica Neue"/>
              </a:rPr>
              <a:t>MySQL Workbench</a:t>
            </a:r>
            <a:endParaRPr kumimoji="1" lang="zh-CN" altLang="en-US" sz="1100" dirty="0">
              <a:solidFill>
                <a:schemeClr val="tx1"/>
              </a:solidFill>
            </a:endParaRPr>
          </a:p>
        </p:txBody>
      </p:sp>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、常用工具介绍</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91929" y="2061423"/>
            <a:ext cx="10279705"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MySQL Workbench MySQL </a:t>
            </a:r>
            <a:r>
              <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是官方提供的图形化管理工具，分为社区版和商业版，社区版完全免费，而商业版则是按年收费。支持数据库的创建、设计、迁移、备份、导出和导入等功能，并且支持 </a:t>
            </a:r>
            <a:r>
              <a:rPr kumimoji="0" lang="en-US" altLang="zh-CN"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Windows</a:t>
            </a:r>
            <a:r>
              <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a:t>
            </a:r>
            <a:r>
              <a:rPr kumimoji="0" lang="en-US" altLang="zh-CN"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Linux </a:t>
            </a:r>
            <a:r>
              <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和 </a:t>
            </a:r>
            <a:r>
              <a:rPr kumimoji="0" lang="en-US" altLang="zh-CN"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mac </a:t>
            </a:r>
            <a:r>
              <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等主流操作系统。</a:t>
            </a:r>
            <a:endPar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endParaRPr>
          </a:p>
        </p:txBody>
      </p:sp>
      <p:pic>
        <p:nvPicPr>
          <p:cNvPr id="9" name="图片 8"/>
          <p:cNvPicPr>
            <a:picLocks noChangeAspect="1"/>
          </p:cNvPicPr>
          <p:nvPr/>
        </p:nvPicPr>
        <p:blipFill>
          <a:blip r:embed="rId1"/>
          <a:stretch>
            <a:fillRect/>
          </a:stretch>
        </p:blipFill>
        <p:spPr>
          <a:xfrm>
            <a:off x="3010543" y="3259797"/>
            <a:ext cx="4945230" cy="3021201"/>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953029" y="1567128"/>
            <a:ext cx="10749598" cy="4219575"/>
          </a:xfrm>
        </p:spPr>
        <p:txBody>
          <a:bodyPr>
            <a:noAutofit/>
          </a:bodyPr>
          <a:lstStyle/>
          <a:p>
            <a:pPr>
              <a:buFont typeface="Wingdings" panose="05000000000000000000" pitchFamily="2" charset="2"/>
              <a:buChar char="u"/>
            </a:pPr>
            <a:r>
              <a:rPr lang="en-US" altLang="zh-CN" b="1">
                <a:solidFill>
                  <a:schemeClr val="accent5"/>
                </a:solidFill>
                <a:latin typeface="Helvetica Neue"/>
              </a:rPr>
              <a:t>DataGrip</a:t>
            </a:r>
            <a:endParaRPr lang="zh-CN" altLang="en-US" b="1" dirty="0">
              <a:solidFill>
                <a:schemeClr val="accent5"/>
              </a:solidFill>
              <a:latin typeface="Helvetica Neue"/>
            </a:endParaRPr>
          </a:p>
        </p:txBody>
      </p:sp>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、常用工具介绍</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091929" y="2061423"/>
            <a:ext cx="10279705"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DataGrip</a:t>
            </a:r>
            <a:r>
              <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，是大名鼎鼎的</a:t>
            </a:r>
            <a:r>
              <a:rPr kumimoji="0" lang="en-US" altLang="zh-CN"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JetBrains</a:t>
            </a:r>
            <a:r>
              <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公司出品的，就是那个出品</a:t>
            </a:r>
            <a:r>
              <a:rPr kumimoji="0" lang="en-US" altLang="zh-CN"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Intellij IDEA</a:t>
            </a:r>
            <a:r>
              <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的公司。</a:t>
            </a:r>
            <a:endPar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DataGrip</a:t>
            </a:r>
            <a:r>
              <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是一款数据库管理客户端工具，方便连接到数据库服务器，执行</a:t>
            </a:r>
            <a:r>
              <a:rPr kumimoji="0" lang="en-US" altLang="zh-CN"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sql</a:t>
            </a:r>
            <a:r>
              <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rPr>
              <a:t>、创建表、创建索引以及导出数据等</a:t>
            </a:r>
            <a:endPar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endParaRPr>
          </a:p>
        </p:txBody>
      </p:sp>
      <p:pic>
        <p:nvPicPr>
          <p:cNvPr id="1126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044680" y="3316494"/>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953029" y="1567128"/>
            <a:ext cx="10749598" cy="4219575"/>
          </a:xfrm>
        </p:spPr>
        <p:txBody>
          <a:bodyPr>
            <a:noAutofit/>
          </a:bodyPr>
          <a:lstStyle/>
          <a:p>
            <a:pPr>
              <a:buFont typeface="Wingdings" panose="05000000000000000000" pitchFamily="2" charset="2"/>
              <a:buChar char="u"/>
            </a:pPr>
            <a:r>
              <a:rPr lang="zh-CN" altLang="en-US" b="1">
                <a:solidFill>
                  <a:schemeClr val="accent5"/>
                </a:solidFill>
                <a:latin typeface="Helvetica Neue"/>
              </a:rPr>
              <a:t>其他工具</a:t>
            </a:r>
            <a:endParaRPr lang="zh-CN" altLang="en-US" b="1" dirty="0">
              <a:solidFill>
                <a:schemeClr val="accent5"/>
              </a:solidFill>
              <a:latin typeface="Helvetica Neue"/>
            </a:endParaRPr>
          </a:p>
        </p:txBody>
      </p:sp>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、常用工具介绍</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8" name="文本框 7"/>
          <p:cNvSpPr txBox="1"/>
          <p:nvPr/>
        </p:nvSpPr>
        <p:spPr>
          <a:xfrm>
            <a:off x="1187975" y="2363599"/>
            <a:ext cx="10279705" cy="2031325"/>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b="0" i="0">
                <a:solidFill>
                  <a:srgbClr val="454545"/>
                </a:solidFill>
                <a:effectLst/>
                <a:latin typeface="微软雅黑" panose="020B0503020204020204" pitchFamily="34" charset="-122"/>
                <a:ea typeface="微软雅黑" panose="020B0503020204020204" pitchFamily="34" charset="-122"/>
              </a:rPr>
              <a:t>phpMyAdmin</a:t>
            </a:r>
            <a:endParaRPr lang="en-US" altLang="zh-CN" b="0" i="0">
              <a:solidFill>
                <a:srgbClr val="454545"/>
              </a:solidFill>
              <a:effectLst/>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a:solidFill>
                <a:srgbClr val="454545"/>
              </a:solidFill>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b="0" i="0">
                <a:solidFill>
                  <a:srgbClr val="454545"/>
                </a:solidFill>
                <a:effectLst/>
                <a:latin typeface="微软雅黑" panose="020B0503020204020204" pitchFamily="34" charset="-122"/>
                <a:ea typeface="微软雅黑" panose="020B0503020204020204" pitchFamily="34" charset="-122"/>
              </a:rPr>
              <a:t>MySQLDumper</a:t>
            </a:r>
            <a:endParaRPr lang="en-US" altLang="zh-CN">
              <a:solidFill>
                <a:srgbClr val="454545"/>
              </a:solidFill>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b="0" i="0">
              <a:solidFill>
                <a:srgbClr val="454545"/>
              </a:solidFill>
              <a:effectLst/>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b="0" i="0">
                <a:solidFill>
                  <a:srgbClr val="454545"/>
                </a:solidFill>
                <a:effectLst/>
                <a:latin typeface="微软雅黑" panose="020B0503020204020204" pitchFamily="34" charset="-122"/>
                <a:ea typeface="微软雅黑" panose="020B0503020204020204" pitchFamily="34" charset="-122"/>
              </a:rPr>
              <a:t>MySQL GUI Tools</a:t>
            </a:r>
            <a:endParaRPr lang="en-US" altLang="zh-CN">
              <a:solidFill>
                <a:srgbClr val="454545"/>
              </a:solidFill>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endParaRPr lang="en-US" altLang="zh-CN" b="0" i="0">
              <a:solidFill>
                <a:srgbClr val="454545"/>
              </a:solidFill>
              <a:effectLst/>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defRPr/>
            </a:pPr>
            <a:r>
              <a:rPr lang="en-US" altLang="zh-CN" b="0" i="0">
                <a:solidFill>
                  <a:srgbClr val="454545"/>
                </a:solidFill>
                <a:effectLst/>
                <a:latin typeface="微软雅黑" panose="020B0503020204020204" pitchFamily="34" charset="-122"/>
                <a:ea typeface="微软雅黑" panose="020B0503020204020204" pitchFamily="34" charset="-122"/>
              </a:rPr>
              <a:t>MySQL ODBC Connector</a:t>
            </a:r>
            <a:endParaRPr kumimoji="0" lang="zh-CN" altLang="en-US" sz="1800" b="0" i="0" u="none" strike="noStrike" kern="1200" cap="none" spc="0" normalizeH="0" baseline="0" noProof="0">
              <a:ln>
                <a:noFill/>
              </a:ln>
              <a:solidFill>
                <a:srgbClr val="333333"/>
              </a:solidFill>
              <a:effectLst/>
              <a:uLnTx/>
              <a:uFillTx/>
              <a:latin typeface="Helvetica Neue"/>
              <a:ea typeface="黑体" panose="02010609060101010101" pitchFamily="49" charset="-122"/>
              <a:cs typeface="+mn-cs"/>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584775"/>
          </a:xfrm>
          <a:prstGeom prst="rect">
            <a:avLst/>
          </a:prstGeom>
          <a:noFill/>
        </p:spPr>
        <p:txBody>
          <a:bodyPr wrap="square">
            <a:spAutoFit/>
          </a:bodyPr>
          <a:lstStyle/>
          <a:p>
            <a:pPr marL="0" indent="0">
              <a:buNone/>
            </a:pPr>
            <a:r>
              <a:rPr lang="zh-CN" altLang="en-US" sz="1600"/>
              <a:t>第⼀步：下载</a:t>
            </a:r>
            <a:r>
              <a:rPr kumimoji="1" lang="en-US" altLang="zh-CN" sz="1600"/>
              <a:t>Navicat</a:t>
            </a:r>
            <a:r>
              <a:rPr lang="zh-CN" altLang="en-US" sz="1600"/>
              <a:t>软件包（当前最新版本是</a:t>
            </a:r>
            <a:r>
              <a:rPr lang="en-US" altLang="zh-CN" sz="1600"/>
              <a:t>Navicat15</a:t>
            </a:r>
            <a:r>
              <a:rPr lang="zh-CN" altLang="en-US" sz="1600"/>
              <a:t>），根据自己的系统来选安装包，这里选</a:t>
            </a:r>
            <a:r>
              <a:rPr lang="en-US" altLang="zh-CN" sz="1600"/>
              <a:t>Windows64</a:t>
            </a:r>
            <a:r>
              <a:rPr lang="zh-CN" altLang="en-US" sz="1600"/>
              <a:t>位的安装包。官网下载页面：</a:t>
            </a:r>
            <a:r>
              <a:rPr lang="en-US" altLang="zh-CN" sz="1600">
                <a:solidFill>
                  <a:schemeClr val="accent5"/>
                </a:solidFill>
              </a:rPr>
              <a:t>http://www.navicat.com.cn/download/navicat-premium</a:t>
            </a:r>
            <a:endParaRPr lang="zh-CN" altLang="en-US" sz="1600" dirty="0">
              <a:solidFill>
                <a:schemeClr val="accent5"/>
              </a:solidFill>
            </a:endParaRPr>
          </a:p>
        </p:txBody>
      </p:sp>
      <p:pic>
        <p:nvPicPr>
          <p:cNvPr id="12" name="图片 11"/>
          <p:cNvPicPr>
            <a:picLocks noChangeAspect="1"/>
          </p:cNvPicPr>
          <p:nvPr/>
        </p:nvPicPr>
        <p:blipFill>
          <a:blip r:embed="rId1"/>
          <a:stretch>
            <a:fillRect/>
          </a:stretch>
        </p:blipFill>
        <p:spPr>
          <a:xfrm>
            <a:off x="1070017" y="2399450"/>
            <a:ext cx="8247298" cy="3910816"/>
          </a:xfrm>
          <a:prstGeom prst="rect">
            <a:avLst/>
          </a:prstGeom>
          <a:ln>
            <a:solidFill>
              <a:schemeClr val="bg2"/>
            </a:solid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第⼀步：下载</a:t>
            </a:r>
            <a:r>
              <a:rPr kumimoji="1"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软件包（当前最新版本是</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Navicat15</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），根据自己的系统来选安装包，这里选</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Windows64</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位的安装包。官网下载页面：</a:t>
            </a:r>
            <a:r>
              <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http://www.navicat.com.cn/download/navicat-premium</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stretch>
            <a:fillRect/>
          </a:stretch>
        </p:blipFill>
        <p:spPr>
          <a:xfrm>
            <a:off x="2733473" y="2318428"/>
            <a:ext cx="4416358" cy="4421913"/>
          </a:xfrm>
          <a:prstGeom prst="rect">
            <a:avLst/>
          </a:prstGeom>
          <a:ln>
            <a:solidFill>
              <a:schemeClr val="accent1"/>
            </a:solid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，下一步</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10" name="图片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85012" y="1974527"/>
            <a:ext cx="9020175" cy="44481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012857" cy="1015503"/>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    适合我吗</a:t>
            </a: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rPr>
              <a:t>？</a:t>
            </a:r>
            <a:endPar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，同意许可证</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42493" y="1974527"/>
            <a:ext cx="9401175" cy="4381500"/>
          </a:xfrm>
          <a:prstGeom prst="rect">
            <a:avLst/>
          </a:prstGeom>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，尽量选择没有中文，没有空格的目录为安装路径</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95524" y="2153229"/>
            <a:ext cx="9925050" cy="4648200"/>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，下一步</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33649" y="1974527"/>
            <a:ext cx="9448800" cy="4391025"/>
          </a:xfrm>
          <a:prstGeom prst="rect">
            <a:avLst/>
          </a:prstGeom>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，创建桌面快捷方式</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05111" y="2072195"/>
            <a:ext cx="8905875" cy="4133850"/>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，点击安装</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05111" y="1901757"/>
            <a:ext cx="8905875" cy="4572000"/>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，等待安装完成</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91003" y="1974527"/>
            <a:ext cx="8181975" cy="4362450"/>
          </a:xfrm>
          <a:prstGeom prst="rect">
            <a:avLst/>
          </a:prstGeom>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，点击完成</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33955" y="2153229"/>
            <a:ext cx="7848600" cy="4400550"/>
          </a:xfrm>
          <a:prstGeom prst="rect">
            <a:avLst/>
          </a:prstGeom>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，选择试用</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48767" y="1974527"/>
            <a:ext cx="7284910" cy="4723743"/>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3</a:t>
            </a:r>
            <a:r>
              <a:rPr kumimoji="1" lang="zh-CN" altLang="en-US"/>
              <a:t>、</a:t>
            </a:r>
            <a:r>
              <a:rPr kumimoji="1" lang="en-US" altLang="zh-CN"/>
              <a:t>Navicat</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a:t>
            </a:r>
            <a:r>
              <a:rPr lang="zh-CN" altLang="en-US" sz="1600">
                <a:solidFill>
                  <a:prstClr val="black"/>
                </a:solidFill>
                <a:latin typeface="Calibri" panose="020F0502020204030204"/>
                <a:ea typeface="黑体" panose="02010609060101010101" pitchFamily="49" charset="-122"/>
              </a:rPr>
              <a:t>三</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步：打开安装好的</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838569" y="2250389"/>
            <a:ext cx="6514861" cy="4266700"/>
          </a:xfrm>
          <a:prstGeom prst="rect">
            <a:avLst/>
          </a:prstGeom>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4</a:t>
            </a:r>
            <a:r>
              <a:rPr kumimoji="1" lang="zh-CN" altLang="en-US"/>
              <a:t>、</a:t>
            </a:r>
            <a:r>
              <a:rPr kumimoji="1" lang="en-US" altLang="zh-CN"/>
              <a:t>SQLYog</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第⼀步：下载</a:t>
            </a:r>
            <a:r>
              <a:rPr kumimoji="1"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SQLYog</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软件包，官网下载页面：</a:t>
            </a:r>
            <a:r>
              <a:rPr kumimoji="0" lang="en-US" altLang="zh-CN" sz="1600" b="0" i="0" u="none" strike="noStrike" kern="1200" cap="none" spc="0" normalizeH="0" baseline="0" noProof="0">
                <a:ln>
                  <a:noFill/>
                </a:ln>
                <a:solidFill>
                  <a:schemeClr val="accent5"/>
                </a:solidFill>
                <a:effectLst/>
                <a:uLnTx/>
                <a:uFillTx/>
                <a:latin typeface="Calibri" panose="020F0502020204030204"/>
                <a:ea typeface="黑体" panose="02010609060101010101" pitchFamily="49" charset="-122"/>
                <a:cs typeface="+mn-cs"/>
              </a:rPr>
              <a:t>https://sqlyog.en.softonic.com/</a:t>
            </a:r>
            <a:endParaRPr kumimoji="0" lang="zh-CN" altLang="en-US" sz="1600" b="0" i="0" u="none" strike="noStrike" kern="1200" cap="none" spc="0" normalizeH="0" baseline="0" noProof="0" dirty="0">
              <a:ln>
                <a:noFill/>
              </a:ln>
              <a:solidFill>
                <a:schemeClr val="accent5"/>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stretch>
            <a:fillRect/>
          </a:stretch>
        </p:blipFill>
        <p:spPr>
          <a:xfrm>
            <a:off x="710880" y="2187276"/>
            <a:ext cx="10105124" cy="395141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kumimoji="1" lang="zh-CN" altLang="en-US" dirty="0"/>
              <a:t>我适合吗？</a:t>
            </a:r>
            <a:endParaRPr lang="zh-CN" altLang="en-US" dirty="0"/>
          </a:p>
        </p:txBody>
      </p:sp>
      <p:pic>
        <p:nvPicPr>
          <p:cNvPr id="13" name="图片 12"/>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3751072" y="1403013"/>
            <a:ext cx="2880000" cy="2880000"/>
          </a:xfrm>
          <a:prstGeom prst="rect">
            <a:avLst/>
          </a:prstGeom>
        </p:spPr>
      </p:pic>
      <p:sp>
        <p:nvSpPr>
          <p:cNvPr id="3" name="矩形 2"/>
          <p:cNvSpPr/>
          <p:nvPr/>
        </p:nvSpPr>
        <p:spPr>
          <a:xfrm>
            <a:off x="3560854" y="4747101"/>
            <a:ext cx="3786614" cy="707886"/>
          </a:xfrm>
          <a:prstGeom prst="rect">
            <a:avLst/>
          </a:prstGeom>
          <a:noFill/>
        </p:spPr>
        <p:txBody>
          <a:bodyPr wrap="none" lIns="91440" tIns="45720" rIns="91440" bIns="45720">
            <a:spAutoFit/>
          </a:bodyPr>
          <a:lstStyle/>
          <a:p>
            <a:pPr algn="ctr"/>
            <a:r>
              <a:rPr lang="zh-CN" altLang="en-US" sz="4000" b="1">
                <a:ln w="6600">
                  <a:solidFill>
                    <a:schemeClr val="accent2"/>
                  </a:solidFill>
                  <a:prstDash val="solid"/>
                </a:ln>
                <a:solidFill>
                  <a:srgbClr val="FFFFFF"/>
                </a:solidFill>
                <a:effectLst>
                  <a:outerShdw dist="38100" dir="2700000" algn="tl" rotWithShape="0">
                    <a:schemeClr val="accent2"/>
                  </a:outerShdw>
                </a:effectLst>
              </a:rPr>
              <a:t>零基础和纯小白</a:t>
            </a:r>
            <a:endParaRPr lang="zh-CN" altLang="en-US" sz="4000" b="1">
              <a:ln w="6600">
                <a:solidFill>
                  <a:schemeClr val="accent2"/>
                </a:solidFill>
                <a:prstDash val="solid"/>
              </a:ln>
              <a:solidFill>
                <a:srgbClr val="FFFFFF"/>
              </a:solidFill>
              <a:effectLst>
                <a:outerShdw dist="38100" dir="2700000" algn="tl" rotWithShape="0">
                  <a:schemeClr val="accent2"/>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4</a:t>
            </a:r>
            <a:r>
              <a:rPr kumimoji="1" lang="zh-CN" altLang="en-US"/>
              <a:t>、</a:t>
            </a:r>
            <a:r>
              <a:rPr kumimoji="1" lang="en-US" altLang="zh-CN"/>
              <a:t>SQLYog</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SQLYog</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安装比较简单，直接按照步骤即可。</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6" name="图片 5"/>
          <p:cNvPicPr>
            <a:picLocks noChangeAspect="1"/>
          </p:cNvPicPr>
          <p:nvPr/>
        </p:nvPicPr>
        <p:blipFill>
          <a:blip r:embed="rId1"/>
          <a:stretch>
            <a:fillRect/>
          </a:stretch>
        </p:blipFill>
        <p:spPr>
          <a:xfrm>
            <a:off x="1861468" y="3149163"/>
            <a:ext cx="2671378" cy="1510601"/>
          </a:xfrm>
          <a:prstGeom prst="rect">
            <a:avLst/>
          </a:prstGeom>
        </p:spPr>
      </p:pic>
      <p:pic>
        <p:nvPicPr>
          <p:cNvPr id="10" name="图片 9"/>
          <p:cNvPicPr>
            <a:picLocks noChangeAspect="1"/>
          </p:cNvPicPr>
          <p:nvPr/>
        </p:nvPicPr>
        <p:blipFill>
          <a:blip r:embed="rId2"/>
          <a:stretch>
            <a:fillRect/>
          </a:stretch>
        </p:blipFill>
        <p:spPr>
          <a:xfrm>
            <a:off x="5792679" y="2526244"/>
            <a:ext cx="4619258" cy="3339223"/>
          </a:xfrm>
          <a:prstGeom prst="rect">
            <a:avLst/>
          </a:prstGeom>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4</a:t>
            </a:r>
            <a:r>
              <a:rPr kumimoji="1" lang="zh-CN" altLang="en-US"/>
              <a:t>、</a:t>
            </a:r>
            <a:r>
              <a:rPr kumimoji="1" lang="en-US" altLang="zh-CN"/>
              <a:t>SQLYog</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SQLYog</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安装比较简单，直接按照步骤即可。</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stretch>
            <a:fillRect/>
          </a:stretch>
        </p:blipFill>
        <p:spPr>
          <a:xfrm>
            <a:off x="873590" y="2447480"/>
            <a:ext cx="4619258" cy="3339223"/>
          </a:xfrm>
          <a:prstGeom prst="rect">
            <a:avLst/>
          </a:prstGeom>
        </p:spPr>
      </p:pic>
      <p:pic>
        <p:nvPicPr>
          <p:cNvPr id="13" name="图片 12"/>
          <p:cNvPicPr>
            <a:picLocks noChangeAspect="1"/>
          </p:cNvPicPr>
          <p:nvPr/>
        </p:nvPicPr>
        <p:blipFill>
          <a:blip r:embed="rId2"/>
          <a:stretch>
            <a:fillRect/>
          </a:stretch>
        </p:blipFill>
        <p:spPr>
          <a:xfrm>
            <a:off x="6096000" y="2442616"/>
            <a:ext cx="4619258" cy="3339223"/>
          </a:xfrm>
          <a:prstGeom prst="rect">
            <a:avLst/>
          </a:prstGeom>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4</a:t>
            </a:r>
            <a:r>
              <a:rPr kumimoji="1" lang="zh-CN" altLang="en-US"/>
              <a:t>、</a:t>
            </a:r>
            <a:r>
              <a:rPr kumimoji="1" lang="en-US" altLang="zh-CN"/>
              <a:t>SQLYog</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第二步：安装，</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SQLYog</a:t>
            </a: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安装比较简单，直接按照步骤即可。</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6" name="图片 5"/>
          <p:cNvPicPr>
            <a:picLocks noChangeAspect="1"/>
          </p:cNvPicPr>
          <p:nvPr/>
        </p:nvPicPr>
        <p:blipFill>
          <a:blip r:embed="rId1"/>
          <a:stretch>
            <a:fillRect/>
          </a:stretch>
        </p:blipFill>
        <p:spPr>
          <a:xfrm>
            <a:off x="710880" y="2442616"/>
            <a:ext cx="4619258" cy="3339223"/>
          </a:xfrm>
          <a:prstGeom prst="rect">
            <a:avLst/>
          </a:prstGeom>
        </p:spPr>
      </p:pic>
      <p:pic>
        <p:nvPicPr>
          <p:cNvPr id="10" name="图片 9"/>
          <p:cNvPicPr>
            <a:picLocks noChangeAspect="1"/>
          </p:cNvPicPr>
          <p:nvPr/>
        </p:nvPicPr>
        <p:blipFill>
          <a:blip r:embed="rId2"/>
          <a:stretch>
            <a:fillRect/>
          </a:stretch>
        </p:blipFill>
        <p:spPr>
          <a:xfrm>
            <a:off x="5958049" y="2418297"/>
            <a:ext cx="4619258" cy="3339223"/>
          </a:xfrm>
          <a:prstGeom prst="rect">
            <a:avLst/>
          </a:prstGeom>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4</a:t>
            </a:r>
            <a:r>
              <a:rPr kumimoji="1" lang="zh-CN" altLang="en-US"/>
              <a:t>、</a:t>
            </a:r>
            <a:r>
              <a:rPr kumimoji="1" lang="en-US" altLang="zh-CN"/>
              <a:t>SQLYog</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8"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第三步：安装之后，进行注册</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12" name="图片 11"/>
          <p:cNvPicPr>
            <a:picLocks noChangeAspect="1"/>
          </p:cNvPicPr>
          <p:nvPr/>
        </p:nvPicPr>
        <p:blipFill>
          <a:blip r:embed="rId1"/>
          <a:stretch>
            <a:fillRect/>
          </a:stretch>
        </p:blipFill>
        <p:spPr>
          <a:xfrm>
            <a:off x="794151" y="2368717"/>
            <a:ext cx="4619258" cy="3339223"/>
          </a:xfrm>
          <a:prstGeom prst="rect">
            <a:avLst/>
          </a:prstGeom>
        </p:spPr>
      </p:pic>
      <p:pic>
        <p:nvPicPr>
          <p:cNvPr id="15" name="图片 14"/>
          <p:cNvPicPr>
            <a:picLocks noChangeAspect="1"/>
          </p:cNvPicPr>
          <p:nvPr/>
        </p:nvPicPr>
        <p:blipFill>
          <a:blip r:embed="rId2"/>
          <a:stretch>
            <a:fillRect/>
          </a:stretch>
        </p:blipFill>
        <p:spPr>
          <a:xfrm>
            <a:off x="6647379" y="2816336"/>
            <a:ext cx="4150177" cy="2067138"/>
          </a:xfrm>
          <a:prstGeom prst="rect">
            <a:avLst/>
          </a:prstGeom>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4</a:t>
            </a:r>
            <a:r>
              <a:rPr kumimoji="1" lang="zh-CN" altLang="en-US"/>
              <a:t>、</a:t>
            </a:r>
            <a:r>
              <a:rPr kumimoji="1" lang="en-US" altLang="zh-CN"/>
              <a:t>SQLYog</a:t>
            </a:r>
            <a:r>
              <a:rPr kumimoji="1" lang="zh-CN" altLang="en-US"/>
              <a:t>安装和使用</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1080657" y="1635973"/>
            <a:ext cx="10010043"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第四步：打开</a:t>
            </a:r>
            <a:r>
              <a:rPr kumimoji="0" lang="en-US" altLang="zh-CN" sz="1600" b="0" i="0" u="none" strike="noStrike" kern="1200" cap="none" spc="0" normalizeH="0" baseline="0" noProof="0">
                <a:ln>
                  <a:noFill/>
                </a:ln>
                <a:solidFill>
                  <a:prstClr val="black"/>
                </a:solidFill>
                <a:effectLst/>
                <a:uLnTx/>
                <a:uFillTx/>
                <a:latin typeface="Calibri" panose="020F0502020204030204"/>
                <a:ea typeface="黑体" panose="02010609060101010101" pitchFamily="49" charset="-122"/>
                <a:cs typeface="+mn-cs"/>
              </a:rPr>
              <a:t>SQLYog</a:t>
            </a:r>
            <a:endParaRPr kumimoji="0" lang="zh-CN" altLang="en-US" sz="1600" b="0" i="0" u="none" strike="noStrike" kern="1200" cap="none" spc="0" normalizeH="0" baseline="0" noProof="0" dirty="0">
              <a:ln>
                <a:noFill/>
              </a:ln>
              <a:solidFill>
                <a:srgbClr val="4BACC6"/>
              </a:solidFill>
              <a:effectLst/>
              <a:uLnTx/>
              <a:uFillTx/>
              <a:latin typeface="Calibri" panose="020F0502020204030204"/>
              <a:ea typeface="黑体" panose="02010609060101010101" pitchFamily="49" charset="-122"/>
              <a:cs typeface="+mn-cs"/>
            </a:endParaRPr>
          </a:p>
        </p:txBody>
      </p:sp>
      <p:pic>
        <p:nvPicPr>
          <p:cNvPr id="19" name="图片 18"/>
          <p:cNvPicPr>
            <a:picLocks noChangeAspect="1"/>
          </p:cNvPicPr>
          <p:nvPr/>
        </p:nvPicPr>
        <p:blipFill>
          <a:blip r:embed="rId1"/>
          <a:stretch>
            <a:fillRect/>
          </a:stretch>
        </p:blipFill>
        <p:spPr>
          <a:xfrm>
            <a:off x="1712069" y="2286569"/>
            <a:ext cx="8152897" cy="4201780"/>
          </a:xfrm>
          <a:prstGeom prst="rect">
            <a:avLst/>
          </a:prstGeom>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5</a:t>
            </a:r>
            <a:r>
              <a:rPr kumimoji="1" lang="zh-CN" altLang="en-US"/>
              <a:t>、图形化工具连接</a:t>
            </a:r>
            <a:r>
              <a:rPr kumimoji="1" lang="en-US" altLang="zh-CN"/>
              <a:t>MySQL</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53029" y="2007676"/>
            <a:ext cx="1829082" cy="1788882"/>
          </a:xfrm>
          <a:prstGeom prst="rect">
            <a:avLst/>
          </a:prstGeom>
        </p:spPr>
      </p:pic>
      <p:pic>
        <p:nvPicPr>
          <p:cNvPr id="6" name="图片 5"/>
          <p:cNvPicPr>
            <a:picLocks noChangeAspect="1"/>
          </p:cNvPicPr>
          <p:nvPr/>
        </p:nvPicPr>
        <p:blipFill>
          <a:blip r:embed="rId2"/>
          <a:stretch>
            <a:fillRect/>
          </a:stretch>
        </p:blipFill>
        <p:spPr>
          <a:xfrm>
            <a:off x="1200130" y="4483558"/>
            <a:ext cx="2106890" cy="1224382"/>
          </a:xfrm>
          <a:prstGeom prst="rect">
            <a:avLst/>
          </a:prstGeom>
        </p:spPr>
      </p:pic>
      <p:sp>
        <p:nvSpPr>
          <p:cNvPr id="10" name="流程图: 磁盘 9"/>
          <p:cNvSpPr/>
          <p:nvPr/>
        </p:nvSpPr>
        <p:spPr>
          <a:xfrm>
            <a:off x="6096000" y="2750834"/>
            <a:ext cx="4348264" cy="2091447"/>
          </a:xfrm>
          <a:prstGeom prst="flowChartMagneticDisk">
            <a:avLst/>
          </a:prstGeom>
          <a:solidFill>
            <a:srgbClr val="92D050"/>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ltLang="zh-CN" sz="4000" b="1">
                <a:solidFill>
                  <a:schemeClr val="accent2"/>
                </a:solidFill>
              </a:rPr>
              <a:t>MySQL</a:t>
            </a:r>
            <a:endParaRPr lang="zh-CN" altLang="en-US" sz="4000" b="1">
              <a:solidFill>
                <a:schemeClr val="accent2"/>
              </a:solidFill>
            </a:endParaRPr>
          </a:p>
        </p:txBody>
      </p:sp>
      <p:cxnSp>
        <p:nvCxnSpPr>
          <p:cNvPr id="12" name="直接箭头连接符 11"/>
          <p:cNvCxnSpPr/>
          <p:nvPr/>
        </p:nvCxnSpPr>
        <p:spPr>
          <a:xfrm>
            <a:off x="3180945" y="2902117"/>
            <a:ext cx="2791838" cy="726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flipV="1">
            <a:off x="3463047" y="3796557"/>
            <a:ext cx="2422187" cy="1299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674140" y="2785748"/>
            <a:ext cx="6094378" cy="369332"/>
          </a:xfrm>
          <a:prstGeom prst="rect">
            <a:avLst/>
          </a:prstGeom>
          <a:noFill/>
        </p:spPr>
        <p:txBody>
          <a:bodyPr wrap="square">
            <a:spAutoFit/>
          </a:bodyPr>
          <a:lstStyle/>
          <a:p>
            <a:r>
              <a:rPr lang="zh-CN" altLang="en-US">
                <a:solidFill>
                  <a:prstClr val="black"/>
                </a:solidFill>
                <a:latin typeface="Calibri" panose="020F0502020204030204"/>
                <a:ea typeface="黑体" panose="02010609060101010101" pitchFamily="49" charset="-122"/>
              </a:rPr>
              <a:t>连接</a:t>
            </a:r>
            <a:endParaRPr lang="zh-CN" altLang="en-US"/>
          </a:p>
        </p:txBody>
      </p:sp>
      <p:sp>
        <p:nvSpPr>
          <p:cNvPr id="19" name="文本框 18"/>
          <p:cNvSpPr txBox="1"/>
          <p:nvPr/>
        </p:nvSpPr>
        <p:spPr>
          <a:xfrm>
            <a:off x="4674140" y="4557019"/>
            <a:ext cx="6094378" cy="369332"/>
          </a:xfrm>
          <a:prstGeom prst="rect">
            <a:avLst/>
          </a:prstGeom>
          <a:noFill/>
        </p:spPr>
        <p:txBody>
          <a:bodyPr wrap="square">
            <a:spAutoFit/>
          </a:bodyPr>
          <a:lstStyle/>
          <a:p>
            <a:r>
              <a:rPr lang="zh-CN" altLang="en-US">
                <a:solidFill>
                  <a:prstClr val="black"/>
                </a:solidFill>
                <a:latin typeface="Calibri" panose="020F0502020204030204"/>
                <a:ea typeface="黑体" panose="02010609060101010101" pitchFamily="49" charset="-122"/>
              </a:rPr>
              <a:t>连接</a:t>
            </a:r>
            <a:endParaRPr lang="zh-CN" altLang="en-US"/>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5</a:t>
            </a:r>
            <a:r>
              <a:rPr kumimoji="1" lang="zh-CN" altLang="en-US"/>
              <a:t>、图形化工具连接</a:t>
            </a:r>
            <a:r>
              <a:rPr kumimoji="1" lang="en-US" altLang="zh-CN"/>
              <a:t>MySQL</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9" y="1975849"/>
            <a:ext cx="10010043"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u"/>
              <a:defRPr/>
            </a:pPr>
            <a:r>
              <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Navicat</a:t>
            </a:r>
            <a:r>
              <a:rPr kumimoji="0" lang="zh-CN" altLang="en-US"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连接</a:t>
            </a:r>
            <a:endPar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endParaRPr>
          </a:p>
        </p:txBody>
      </p:sp>
      <p:pic>
        <p:nvPicPr>
          <p:cNvPr id="22" name="图片 21"/>
          <p:cNvPicPr>
            <a:picLocks noChangeAspect="1"/>
          </p:cNvPicPr>
          <p:nvPr/>
        </p:nvPicPr>
        <p:blipFill>
          <a:blip r:embed="rId1"/>
          <a:stretch>
            <a:fillRect/>
          </a:stretch>
        </p:blipFill>
        <p:spPr>
          <a:xfrm>
            <a:off x="3793539" y="1114282"/>
            <a:ext cx="4329021" cy="5628858"/>
          </a:xfrm>
          <a:prstGeom prst="rect">
            <a:avLst/>
          </a:prstGeom>
        </p:spPr>
      </p:pic>
      <p:pic>
        <p:nvPicPr>
          <p:cNvPr id="5" name="图片 4"/>
          <p:cNvPicPr>
            <a:picLocks noChangeAspect="1"/>
          </p:cNvPicPr>
          <p:nvPr/>
        </p:nvPicPr>
        <p:blipFill>
          <a:blip r:embed="rId2"/>
          <a:stretch>
            <a:fillRect/>
          </a:stretch>
        </p:blipFill>
        <p:spPr>
          <a:xfrm>
            <a:off x="8586172" y="2982340"/>
            <a:ext cx="2051237" cy="1200530"/>
          </a:xfrm>
          <a:prstGeom prst="rect">
            <a:avLst/>
          </a:prstGeom>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5</a:t>
            </a:r>
            <a:r>
              <a:rPr kumimoji="1" lang="zh-CN" altLang="en-US"/>
              <a:t>、图形化工具连接</a:t>
            </a:r>
            <a:r>
              <a:rPr kumimoji="1" lang="en-US" altLang="zh-CN"/>
              <a:t>MySQL</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stretch>
            <a:fillRect/>
          </a:stretch>
        </p:blipFill>
        <p:spPr>
          <a:xfrm>
            <a:off x="2333028" y="2343935"/>
            <a:ext cx="7505300" cy="2878092"/>
          </a:xfrm>
          <a:prstGeom prst="rect">
            <a:avLst/>
          </a:prstGeom>
        </p:spPr>
      </p:pic>
      <p:sp>
        <p:nvSpPr>
          <p:cNvPr id="8" name="文本框 7"/>
          <p:cNvSpPr txBox="1"/>
          <p:nvPr/>
        </p:nvSpPr>
        <p:spPr>
          <a:xfrm>
            <a:off x="910890" y="1878572"/>
            <a:ext cx="10010043"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u"/>
              <a:defRPr/>
            </a:pPr>
            <a:r>
              <a:rPr lang="en-US" altLang="zh-CN" sz="1600">
                <a:solidFill>
                  <a:srgbClr val="4BACC6"/>
                </a:solidFill>
                <a:latin typeface="Calibri" panose="020F0502020204030204"/>
                <a:ea typeface="黑体" panose="02010609060101010101" pitchFamily="49" charset="-122"/>
              </a:rPr>
              <a:t>Navicat</a:t>
            </a:r>
            <a:r>
              <a:rPr lang="zh-CN" altLang="en-US" sz="1600">
                <a:solidFill>
                  <a:srgbClr val="4BACC6"/>
                </a:solidFill>
                <a:latin typeface="Calibri" panose="020F0502020204030204"/>
                <a:ea typeface="黑体" panose="02010609060101010101" pitchFamily="49" charset="-122"/>
              </a:rPr>
              <a:t>连接</a:t>
            </a:r>
            <a:endPar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5</a:t>
            </a:r>
            <a:r>
              <a:rPr kumimoji="1" lang="zh-CN" altLang="en-US"/>
              <a:t>、图形化工具连接</a:t>
            </a:r>
            <a:r>
              <a:rPr kumimoji="1" lang="en-US" altLang="zh-CN"/>
              <a:t>MySQL</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953029" y="1975849"/>
            <a:ext cx="10010043"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u"/>
              <a:defRPr/>
            </a:pPr>
            <a:r>
              <a:rPr lang="en-US" altLang="zh-CN" sz="1600">
                <a:solidFill>
                  <a:srgbClr val="4BACC6"/>
                </a:solidFill>
                <a:latin typeface="Calibri" panose="020F0502020204030204"/>
                <a:ea typeface="黑体" panose="02010609060101010101" pitchFamily="49" charset="-122"/>
              </a:rPr>
              <a:t>SQLYog</a:t>
            </a:r>
            <a:r>
              <a:rPr lang="zh-CN" altLang="en-US" sz="1600">
                <a:solidFill>
                  <a:srgbClr val="4BACC6"/>
                </a:solidFill>
                <a:latin typeface="Calibri" panose="020F0502020204030204"/>
                <a:ea typeface="黑体" panose="02010609060101010101" pitchFamily="49" charset="-122"/>
              </a:rPr>
              <a:t>连接</a:t>
            </a:r>
            <a:endPar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endParaRPr>
          </a:p>
        </p:txBody>
      </p:sp>
      <p:pic>
        <p:nvPicPr>
          <p:cNvPr id="8" name="图片 7"/>
          <p:cNvPicPr>
            <a:picLocks noChangeAspect="1"/>
          </p:cNvPicPr>
          <p:nvPr/>
        </p:nvPicPr>
        <p:blipFill>
          <a:blip r:embed="rId1"/>
          <a:stretch>
            <a:fillRect/>
          </a:stretch>
        </p:blipFill>
        <p:spPr>
          <a:xfrm>
            <a:off x="3392820" y="1975849"/>
            <a:ext cx="2703180" cy="4372792"/>
          </a:xfrm>
          <a:prstGeom prst="rect">
            <a:avLst/>
          </a:prstGeom>
        </p:spPr>
      </p:pic>
      <p:pic>
        <p:nvPicPr>
          <p:cNvPr id="11" name="图片 10"/>
          <p:cNvPicPr>
            <a:picLocks noChangeAspect="1"/>
          </p:cNvPicPr>
          <p:nvPr/>
        </p:nvPicPr>
        <p:blipFill>
          <a:blip r:embed="rId2"/>
          <a:stretch>
            <a:fillRect/>
          </a:stretch>
        </p:blipFill>
        <p:spPr>
          <a:xfrm>
            <a:off x="6646582" y="2007652"/>
            <a:ext cx="5143993" cy="4340989"/>
          </a:xfrm>
          <a:prstGeom prst="rect">
            <a:avLst/>
          </a:prstGeom>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5</a:t>
            </a:r>
            <a:r>
              <a:rPr kumimoji="1" lang="zh-CN" altLang="en-US"/>
              <a:t>、图形化工具连接</a:t>
            </a:r>
            <a:r>
              <a:rPr kumimoji="1" lang="en-US" altLang="zh-CN"/>
              <a:t>MySQL</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710880" y="1627972"/>
            <a:ext cx="10010043"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u"/>
              <a:defRPr/>
            </a:pPr>
            <a:r>
              <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SQLYog</a:t>
            </a:r>
            <a:r>
              <a:rPr kumimoji="0" lang="zh-CN" altLang="en-US"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连接</a:t>
            </a:r>
            <a:endPar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stretch>
            <a:fillRect/>
          </a:stretch>
        </p:blipFill>
        <p:spPr>
          <a:xfrm>
            <a:off x="710880" y="2137227"/>
            <a:ext cx="4826237" cy="4099305"/>
          </a:xfrm>
          <a:prstGeom prst="rect">
            <a:avLst/>
          </a:prstGeom>
        </p:spPr>
      </p:pic>
      <p:pic>
        <p:nvPicPr>
          <p:cNvPr id="10" name="图片 9"/>
          <p:cNvPicPr>
            <a:picLocks noChangeAspect="1"/>
          </p:cNvPicPr>
          <p:nvPr/>
        </p:nvPicPr>
        <p:blipFill>
          <a:blip r:embed="rId2"/>
          <a:stretch>
            <a:fillRect/>
          </a:stretch>
        </p:blipFill>
        <p:spPr>
          <a:xfrm>
            <a:off x="6230004" y="2004458"/>
            <a:ext cx="5167845" cy="43648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41904" y="1879414"/>
            <a:ext cx="3170306" cy="3170306"/>
          </a:xfrm>
          <a:prstGeom prst="rect">
            <a:avLst/>
          </a:prstGeom>
        </p:spPr>
      </p:pic>
      <p:sp>
        <p:nvSpPr>
          <p:cNvPr id="26" name="思想气泡: 云 25"/>
          <p:cNvSpPr/>
          <p:nvPr/>
        </p:nvSpPr>
        <p:spPr>
          <a:xfrm>
            <a:off x="6400982" y="2850030"/>
            <a:ext cx="3170307" cy="1015503"/>
          </a:xfrm>
          <a:prstGeom prst="cloudCallout">
            <a:avLst>
              <a:gd name="adj1" fmla="val -53734"/>
              <a:gd name="adj2" fmla="val 36229"/>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Alibaba PuHuiTi"/>
                <a:cs typeface="+mn-cs"/>
              </a:rPr>
              <a:t>    要学多久？</a:t>
            </a:r>
            <a:endPar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Alibaba PuHuiTi"/>
              <a:cs typeface="+mn-cs"/>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5</a:t>
            </a:r>
            <a:r>
              <a:rPr kumimoji="1" lang="zh-CN" altLang="en-US"/>
              <a:t>、图形化工具连接</a:t>
            </a:r>
            <a:r>
              <a:rPr kumimoji="1" lang="en-US" altLang="zh-CN"/>
              <a:t>MySQL</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710880" y="1627972"/>
            <a:ext cx="10010043"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u"/>
              <a:defRPr/>
            </a:pPr>
            <a:r>
              <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SQLYog</a:t>
            </a:r>
            <a:r>
              <a:rPr kumimoji="0" lang="zh-CN" altLang="en-US"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连接</a:t>
            </a:r>
            <a:endPar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stretch>
            <a:fillRect/>
          </a:stretch>
        </p:blipFill>
        <p:spPr>
          <a:xfrm>
            <a:off x="710880" y="2137227"/>
            <a:ext cx="4826237" cy="4099305"/>
          </a:xfrm>
          <a:prstGeom prst="rect">
            <a:avLst/>
          </a:prstGeom>
        </p:spPr>
      </p:pic>
      <p:pic>
        <p:nvPicPr>
          <p:cNvPr id="10" name="图片 9"/>
          <p:cNvPicPr>
            <a:picLocks noChangeAspect="1"/>
          </p:cNvPicPr>
          <p:nvPr/>
        </p:nvPicPr>
        <p:blipFill>
          <a:blip r:embed="rId2"/>
          <a:stretch>
            <a:fillRect/>
          </a:stretch>
        </p:blipFill>
        <p:spPr>
          <a:xfrm>
            <a:off x="6230004" y="2004458"/>
            <a:ext cx="5167845" cy="4364841"/>
          </a:xfrm>
          <a:prstGeom prst="rect">
            <a:avLst/>
          </a:prstGeom>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5</a:t>
            </a:r>
            <a:r>
              <a:rPr kumimoji="1" lang="zh-CN" altLang="en-US"/>
              <a:t>、图形化工具连接</a:t>
            </a:r>
            <a:r>
              <a:rPr kumimoji="1" lang="en-US" altLang="zh-CN"/>
              <a:t>MySQL</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710880" y="1627972"/>
            <a:ext cx="10010043"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u"/>
              <a:defRPr/>
            </a:pPr>
            <a:r>
              <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SQLYog</a:t>
            </a:r>
            <a:r>
              <a:rPr kumimoji="0" lang="zh-CN" altLang="en-US"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连接</a:t>
            </a:r>
            <a:endPar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endParaRPr>
          </a:p>
        </p:txBody>
      </p:sp>
      <p:pic>
        <p:nvPicPr>
          <p:cNvPr id="6" name="图片 5"/>
          <p:cNvPicPr>
            <a:picLocks noChangeAspect="1"/>
          </p:cNvPicPr>
          <p:nvPr/>
        </p:nvPicPr>
        <p:blipFill>
          <a:blip r:embed="rId1"/>
          <a:stretch>
            <a:fillRect/>
          </a:stretch>
        </p:blipFill>
        <p:spPr>
          <a:xfrm>
            <a:off x="953029" y="2137227"/>
            <a:ext cx="5080389" cy="4269435"/>
          </a:xfrm>
          <a:prstGeom prst="rect">
            <a:avLst/>
          </a:prstGeom>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常用图形管理工具</a:t>
            </a:r>
            <a:endParaRPr kumimoji="1" lang="zh-CN" altLang="en-US" dirty="0"/>
          </a:p>
        </p:txBody>
      </p:sp>
      <p:sp>
        <p:nvSpPr>
          <p:cNvPr id="4" name="文本占位符 3"/>
          <p:cNvSpPr>
            <a:spLocks noGrp="1"/>
          </p:cNvSpPr>
          <p:nvPr>
            <p:ph type="body" sz="quarter" idx="10"/>
          </p:nvPr>
        </p:nvSpPr>
        <p:spPr/>
        <p:txBody>
          <a:bodyPr/>
          <a:lstStyle/>
          <a:p>
            <a:r>
              <a:rPr kumimoji="1" lang="en-US" altLang="zh-CN"/>
              <a:t>5</a:t>
            </a:r>
            <a:r>
              <a:rPr kumimoji="1" lang="zh-CN" altLang="en-US"/>
              <a:t>、图形化工具连接</a:t>
            </a:r>
            <a:r>
              <a:rPr kumimoji="1" lang="en-US" altLang="zh-CN"/>
              <a:t>MySQL</a:t>
            </a:r>
            <a:endParaRPr kumimoji="1" lang="zh-CN" altLang="en-US" dirty="0"/>
          </a:p>
        </p:txBody>
      </p:sp>
      <p:sp>
        <p:nvSpPr>
          <p:cNvPr id="7" name="三角形 9"/>
          <p:cNvSpPr/>
          <p:nvPr/>
        </p:nvSpPr>
        <p:spPr>
          <a:xfrm rot="2651319">
            <a:off x="800766" y="5747651"/>
            <a:ext cx="145648" cy="7810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Calibri" panose="020F0502020204030204"/>
              <a:ea typeface="黑体" panose="02010609060101010101" pitchFamily="49" charset="-122"/>
              <a:cs typeface="+mn-cs"/>
            </a:endParaRPr>
          </a:p>
        </p:txBody>
      </p:sp>
      <p:sp>
        <p:nvSpPr>
          <p:cNvPr id="9" name="文本框 8"/>
          <p:cNvSpPr txBox="1"/>
          <p:nvPr/>
        </p:nvSpPr>
        <p:spPr>
          <a:xfrm>
            <a:off x="710880" y="1627972"/>
            <a:ext cx="10010043" cy="338554"/>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u"/>
              <a:defRPr/>
            </a:pPr>
            <a:r>
              <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SQLYog</a:t>
            </a:r>
            <a:r>
              <a:rPr kumimoji="0" lang="zh-CN" altLang="en-US"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连接</a:t>
            </a:r>
            <a:endParaRPr kumimoji="0" lang="en-US" altLang="zh-CN" sz="16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endParaRPr>
          </a:p>
        </p:txBody>
      </p:sp>
      <p:pic>
        <p:nvPicPr>
          <p:cNvPr id="5" name="图片 4"/>
          <p:cNvPicPr>
            <a:picLocks noChangeAspect="1"/>
          </p:cNvPicPr>
          <p:nvPr/>
        </p:nvPicPr>
        <p:blipFill>
          <a:blip r:embed="rId1"/>
          <a:stretch>
            <a:fillRect/>
          </a:stretch>
        </p:blipFill>
        <p:spPr>
          <a:xfrm>
            <a:off x="476514" y="2224271"/>
            <a:ext cx="11414070" cy="3483669"/>
          </a:xfrm>
          <a:prstGeom prst="rect">
            <a:avLst/>
          </a:prstGeom>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a:xfrm>
            <a:off x="4509247" y="1463040"/>
            <a:ext cx="7512424" cy="4511040"/>
          </a:xfrm>
        </p:spPr>
        <p:txBody>
          <a:bodyPr/>
          <a:lstStyle/>
          <a:p>
            <a:r>
              <a:rPr lang="en-US" altLang="zh-CN" dirty="0"/>
              <a:t>Tableau</a:t>
            </a:r>
            <a:r>
              <a:rPr lang="zh-CN" altLang="en-US" dirty="0"/>
              <a:t>中，数据源大体可以分为两类，分别是</a:t>
            </a:r>
            <a:r>
              <a:rPr lang="zh-CN" altLang="en-US" dirty="0">
                <a:solidFill>
                  <a:srgbClr val="AD2B26"/>
                </a:solidFill>
              </a:rPr>
              <a:t>本地数据源（文件）</a:t>
            </a:r>
            <a:r>
              <a:rPr lang="zh-CN" altLang="en-US" dirty="0"/>
              <a:t>和</a:t>
            </a:r>
            <a:r>
              <a:rPr lang="zh-CN" altLang="en-US" dirty="0">
                <a:solidFill>
                  <a:srgbClr val="AD2B26"/>
                </a:solidFill>
              </a:rPr>
              <a:t>服务器数据源（服务）</a:t>
            </a:r>
            <a:r>
              <a:rPr lang="zh-CN" altLang="en-US" dirty="0"/>
              <a:t>。 </a:t>
            </a:r>
            <a:endParaRPr lang="en-US" altLang="zh-CN" dirty="0"/>
          </a:p>
          <a:p>
            <a:r>
              <a:rPr lang="en-US" altLang="zh-CN" dirty="0"/>
              <a:t>Tableau</a:t>
            </a:r>
            <a:r>
              <a:rPr lang="zh-CN" altLang="en-US" dirty="0"/>
              <a:t>中排序分为</a:t>
            </a:r>
            <a:r>
              <a:rPr lang="zh-CN" altLang="en-US" dirty="0">
                <a:solidFill>
                  <a:srgbClr val="AD2B26"/>
                </a:solidFill>
              </a:rPr>
              <a:t>自动排序</a:t>
            </a:r>
            <a:r>
              <a:rPr lang="zh-CN" altLang="en-US" dirty="0"/>
              <a:t>和</a:t>
            </a:r>
            <a:r>
              <a:rPr lang="zh-CN" altLang="en-US" dirty="0">
                <a:solidFill>
                  <a:srgbClr val="AD2B26"/>
                </a:solidFill>
              </a:rPr>
              <a:t>自定义排序</a:t>
            </a:r>
            <a:r>
              <a:rPr lang="zh-CN" altLang="en-US" dirty="0"/>
              <a:t>，可以按照数据源顺序、字母、字段、手动、嵌套等规则进行排序。</a:t>
            </a:r>
            <a:endParaRPr lang="en-US" altLang="zh-CN" dirty="0"/>
          </a:p>
        </p:txBody>
      </p:sp>
      <p:sp>
        <p:nvSpPr>
          <p:cNvPr id="4" name="标题 3"/>
          <p:cNvSpPr>
            <a:spLocks noGrp="1"/>
          </p:cNvSpPr>
          <p:nvPr>
            <p:ph type="title"/>
          </p:nvPr>
        </p:nvSpPr>
        <p:spPr/>
        <p:txBody>
          <a:bodyPr/>
          <a:lstStyle/>
          <a:p>
            <a:r>
              <a:rPr lang="zh-CN" altLang="en-US" b="0" dirty="0">
                <a:solidFill>
                  <a:srgbClr val="595959"/>
                </a:solidFill>
                <a:latin typeface="Alibaba PuHuiTi M" pitchFamily="18" charset="-122"/>
                <a:ea typeface="Alibaba PuHuiTi M" pitchFamily="18" charset="-122"/>
                <a:cs typeface="Alibaba PuHuiTi M" pitchFamily="18" charset="-122"/>
              </a:rPr>
              <a:t>输入章节名称</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MySQL</a:t>
            </a:r>
            <a:r>
              <a:rPr kumimoji="1" lang="zh-CN" altLang="en-US"/>
              <a:t>数据库基本操作</a:t>
            </a:r>
            <a:r>
              <a:rPr kumimoji="1" lang="en-US" altLang="zh-CN"/>
              <a:t>-DDL</a:t>
            </a:r>
            <a:br>
              <a:rPr kumimoji="1" lang="en-US" altLang="zh-CN"/>
            </a:br>
            <a:endParaRPr kumimoji="1" lang="zh-CN" altLang="en-US" dirty="0"/>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pPr marL="0" indent="0">
              <a:buNone/>
            </a:pPr>
            <a:r>
              <a:rPr lang="en-US" altLang="zh-CN">
                <a:solidFill>
                  <a:srgbClr val="4D4D4D"/>
                </a:solidFill>
                <a:latin typeface="-apple-system"/>
                <a:ea typeface="Alibaba PuHuiTi B"/>
              </a:rPr>
              <a:t>DDL(Data Definition Language)</a:t>
            </a:r>
            <a:r>
              <a:rPr lang="zh-CN" altLang="en-US">
                <a:solidFill>
                  <a:srgbClr val="4D4D4D"/>
                </a:solidFill>
                <a:latin typeface="-apple-system"/>
                <a:ea typeface="Alibaba PuHuiTi B"/>
              </a:rPr>
              <a:t>，数据定义语言，该语言部分包括以下内容：</a:t>
            </a:r>
            <a:endParaRPr lang="en-US" altLang="zh-CN">
              <a:solidFill>
                <a:srgbClr val="4D4D4D"/>
              </a:solidFill>
              <a:latin typeface="-apple-system"/>
              <a:ea typeface="Alibaba PuHuiTi B"/>
            </a:endParaRPr>
          </a:p>
          <a:p>
            <a:pPr>
              <a:buFont typeface="Wingdings" panose="05000000000000000000" pitchFamily="2" charset="2"/>
              <a:buChar char="p"/>
            </a:pPr>
            <a:r>
              <a:rPr lang="zh-CN" altLang="en-US" b="1">
                <a:solidFill>
                  <a:schemeClr val="accent5"/>
                </a:solidFill>
              </a:rPr>
              <a:t>对</a:t>
            </a:r>
            <a:r>
              <a:rPr lang="zh-CN" altLang="en-US" b="1" dirty="0">
                <a:solidFill>
                  <a:schemeClr val="accent5"/>
                </a:solidFill>
              </a:rPr>
              <a:t>数据库的常用操作</a:t>
            </a:r>
            <a:endParaRPr lang="en-US" altLang="zh-CN" b="1" dirty="0">
              <a:solidFill>
                <a:schemeClr val="accent5"/>
              </a:solidFill>
            </a:endParaRPr>
          </a:p>
          <a:p>
            <a:pPr>
              <a:buFont typeface="Wingdings" panose="05000000000000000000" pitchFamily="2" charset="2"/>
              <a:buChar char="p"/>
            </a:pPr>
            <a:endParaRPr lang="en-US" altLang="zh-CN" dirty="0">
              <a:solidFill>
                <a:schemeClr val="accent5"/>
              </a:solidFill>
            </a:endParaRPr>
          </a:p>
          <a:p>
            <a:pPr>
              <a:buFont typeface="Wingdings" panose="05000000000000000000" pitchFamily="2" charset="2"/>
              <a:buChar char="p"/>
            </a:pPr>
            <a:r>
              <a:rPr lang="zh-CN" altLang="en-US" b="1" dirty="0">
                <a:solidFill>
                  <a:schemeClr val="accent5"/>
                </a:solidFill>
              </a:rPr>
              <a:t>对表结构的常用操作</a:t>
            </a:r>
            <a:endParaRPr lang="en-US" altLang="zh-CN" b="1" dirty="0">
              <a:solidFill>
                <a:schemeClr val="accent5"/>
              </a:solidFill>
            </a:endParaRPr>
          </a:p>
          <a:p>
            <a:pPr>
              <a:buFont typeface="Wingdings" panose="05000000000000000000" pitchFamily="2" charset="2"/>
              <a:buChar char="p"/>
            </a:pPr>
            <a:endParaRPr lang="en-US" altLang="zh-CN" dirty="0">
              <a:solidFill>
                <a:schemeClr val="accent5"/>
              </a:solidFill>
            </a:endParaRPr>
          </a:p>
          <a:p>
            <a:pPr>
              <a:buFont typeface="Wingdings" panose="05000000000000000000" pitchFamily="2" charset="2"/>
              <a:buChar char="p"/>
            </a:pPr>
            <a:r>
              <a:rPr lang="zh-CN" altLang="en-US" b="1" dirty="0">
                <a:solidFill>
                  <a:schemeClr val="accent5"/>
                </a:solidFill>
              </a:rPr>
              <a:t>修改表结构   </a:t>
            </a:r>
            <a:endParaRPr lang="en-US" altLang="zh-CN" b="1" dirty="0">
              <a:solidFill>
                <a:schemeClr val="accent5"/>
              </a:solidFill>
            </a:endParaRPr>
          </a:p>
          <a:p>
            <a:pPr marL="0" indent="0">
              <a:buNone/>
            </a:pPr>
            <a:endParaRPr kumimoji="1" lang="zh-CN" altLang="en-US" dirty="0">
              <a:solidFill>
                <a:srgbClr val="B60206"/>
              </a:solidFill>
            </a:endParaRPr>
          </a:p>
        </p:txBody>
      </p:sp>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kumimoji="1" lang="zh-CN" altLang="en-US" dirty="0"/>
          </a:p>
        </p:txBody>
      </p:sp>
      <p:sp>
        <p:nvSpPr>
          <p:cNvPr id="4" name="文本占位符 3"/>
          <p:cNvSpPr>
            <a:spLocks noGrp="1"/>
          </p:cNvSpPr>
          <p:nvPr>
            <p:ph type="body" sz="quarter" idx="10"/>
          </p:nvPr>
        </p:nvSpPr>
        <p:spPr/>
        <p:txBody>
          <a:bodyPr/>
          <a:lstStyle/>
          <a:p>
            <a:r>
              <a:rPr kumimoji="1" lang="en-US" altLang="zh-CN"/>
              <a:t>1</a:t>
            </a:r>
            <a:r>
              <a:rPr kumimoji="1" lang="zh-CN" altLang="en-US"/>
              <a:t>、</a:t>
            </a:r>
            <a:r>
              <a:rPr kumimoji="1" lang="en-US" altLang="zh-CN"/>
              <a:t>DDL</a:t>
            </a:r>
            <a:r>
              <a:rPr kumimoji="1" lang="zh-CN" altLang="en-US"/>
              <a:t>解释</a:t>
            </a:r>
            <a:endParaRPr kumimoji="1" lang="zh-CN" altLang="en-US" dirty="0"/>
          </a:p>
        </p:txBody>
      </p:sp>
      <p:pic>
        <p:nvPicPr>
          <p:cNvPr id="7" name="图片 6"/>
          <p:cNvPicPr>
            <a:picLocks noChangeAspect="1"/>
          </p:cNvPicPr>
          <p:nvPr/>
        </p:nvPicPr>
        <p:blipFill>
          <a:blip r:embed="rId1"/>
          <a:stretch>
            <a:fillRect/>
          </a:stretch>
        </p:blipFill>
        <p:spPr>
          <a:xfrm>
            <a:off x="3869101" y="2360977"/>
            <a:ext cx="6031848" cy="3148380"/>
          </a:xfrm>
          <a:prstGeom prst="rect">
            <a:avLst/>
          </a:prstGeom>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、对数据库的常用操作</a:t>
            </a:r>
            <a:endParaRPr kumimoji="1" lang="zh-CN" altLang="en-US"/>
          </a:p>
          <a:p>
            <a:endParaRPr kumimoji="1" lang="zh-CN" altLang="en-US" dirty="0"/>
          </a:p>
        </p:txBody>
      </p:sp>
      <p:graphicFrame>
        <p:nvGraphicFramePr>
          <p:cNvPr id="6" name="表格 8"/>
          <p:cNvGraphicFramePr>
            <a:graphicFrameLocks noGrp="1"/>
          </p:cNvGraphicFramePr>
          <p:nvPr/>
        </p:nvGraphicFramePr>
        <p:xfrm>
          <a:off x="935707" y="1787183"/>
          <a:ext cx="10007910" cy="2599991"/>
        </p:xfrm>
        <a:graphic>
          <a:graphicData uri="http://schemas.openxmlformats.org/drawingml/2006/table">
            <a:tbl>
              <a:tblPr firstRow="1" bandRow="1">
                <a:tableStyleId>{5C22544A-7EE6-4342-B048-85BDC9FD1C3A}</a:tableStyleId>
              </a:tblPr>
              <a:tblGrid>
                <a:gridCol w="5003955"/>
                <a:gridCol w="5003955"/>
              </a:tblGrid>
              <a:tr h="472240">
                <a:tc>
                  <a:txBody>
                    <a:bodyPr/>
                    <a:lstStyle/>
                    <a:p>
                      <a:pPr algn="ctr"/>
                      <a:r>
                        <a:rPr lang="zh-CN" altLang="en-US" b="0">
                          <a:solidFill>
                            <a:schemeClr val="tx2"/>
                          </a:solidFill>
                          <a:effectLst/>
                        </a:rPr>
                        <a:t>功能</a:t>
                      </a:r>
                      <a:endParaRPr lang="zh-CN" altLang="en-US" b="0">
                        <a:solidFill>
                          <a:schemeClr val="tx2"/>
                        </a:solidFill>
                        <a:effectLst/>
                      </a:endParaRPr>
                    </a:p>
                  </a:txBody>
                  <a:tcPr marL="63610" marR="63610" marT="63610" marB="63610" anchor="ctr">
                    <a:solidFill>
                      <a:schemeClr val="accent3">
                        <a:lumMod val="40000"/>
                        <a:lumOff val="60000"/>
                      </a:schemeClr>
                    </a:solidFill>
                  </a:tcPr>
                </a:tc>
                <a:tc>
                  <a:txBody>
                    <a:bodyPr/>
                    <a:lstStyle/>
                    <a:p>
                      <a:r>
                        <a:rPr lang="en-US" altLang="zh-CN">
                          <a:solidFill>
                            <a:schemeClr val="tx2"/>
                          </a:solidFill>
                        </a:rPr>
                        <a:t>SQL</a:t>
                      </a:r>
                      <a:endParaRPr lang="zh-CN" altLang="en-US">
                        <a:solidFill>
                          <a:schemeClr val="tx2"/>
                        </a:solidFill>
                      </a:endParaRPr>
                    </a:p>
                  </a:txBody>
                  <a:tcPr>
                    <a:solidFill>
                      <a:schemeClr val="accent3">
                        <a:lumMod val="40000"/>
                        <a:lumOff val="60000"/>
                      </a:schemeClr>
                    </a:solidFill>
                  </a:tcPr>
                </a:tc>
              </a:tr>
              <a:tr h="429904">
                <a:tc>
                  <a:txBody>
                    <a:bodyPr/>
                    <a:lstStyle/>
                    <a:p>
                      <a:pPr algn="l"/>
                      <a:r>
                        <a:rPr lang="zh-CN" altLang="en-US" sz="1600" b="0">
                          <a:solidFill>
                            <a:srgbClr val="FF0000"/>
                          </a:solidFill>
                          <a:effectLst/>
                        </a:rPr>
                        <a:t>查看所有的数据库</a:t>
                      </a:r>
                      <a:endParaRPr lang="zh-CN" altLang="en-US" sz="1600" b="0">
                        <a:solidFill>
                          <a:srgbClr val="FF0000"/>
                        </a:solidFill>
                        <a:effectLst/>
                      </a:endParaRPr>
                    </a:p>
                  </a:txBody>
                  <a:tcPr>
                    <a:solidFill>
                      <a:schemeClr val="accent3">
                        <a:lumMod val="40000"/>
                        <a:lumOff val="60000"/>
                      </a:schemeClr>
                    </a:solidFill>
                  </a:tcPr>
                </a:tc>
                <a:tc>
                  <a:txBody>
                    <a:bodyPr/>
                    <a:lstStyle/>
                    <a:p>
                      <a:pPr algn="l"/>
                      <a:r>
                        <a:rPr lang="en-US" sz="1600" b="0">
                          <a:solidFill>
                            <a:srgbClr val="FF0000"/>
                          </a:solidFill>
                          <a:effectLst/>
                        </a:rPr>
                        <a:t>show databases；</a:t>
                      </a:r>
                      <a:endParaRPr lang="en-US" sz="1600" b="0">
                        <a:solidFill>
                          <a:srgbClr val="FF0000"/>
                        </a:solidFill>
                        <a:effectLst/>
                      </a:endParaRPr>
                    </a:p>
                  </a:txBody>
                  <a:tcPr marL="63610" marR="63610" marT="63610" marB="63610" anchor="ctr">
                    <a:solidFill>
                      <a:schemeClr val="accent3">
                        <a:lumMod val="40000"/>
                        <a:lumOff val="60000"/>
                      </a:schemeClr>
                    </a:solidFill>
                  </a:tcPr>
                </a:tc>
              </a:tr>
              <a:tr h="393056">
                <a:tc>
                  <a:txBody>
                    <a:bodyPr/>
                    <a:lstStyle/>
                    <a:p>
                      <a:pPr marL="0" algn="l" defTabSz="1219200" rtl="0" eaLnBrk="1" latinLnBrk="0" hangingPunct="1"/>
                      <a:r>
                        <a:rPr lang="zh-CN" altLang="en-US" sz="1600" b="0" kern="1200">
                          <a:solidFill>
                            <a:srgbClr val="FF0000"/>
                          </a:solidFill>
                          <a:effectLst/>
                          <a:latin typeface="+mn-lt"/>
                          <a:ea typeface="+mn-ea"/>
                          <a:cs typeface="+mn-cs"/>
                        </a:rPr>
                        <a:t>创建数据库</a:t>
                      </a:r>
                      <a:endParaRPr lang="zh-CN" altLang="en-US" sz="1600" b="0" kern="1200">
                        <a:solidFill>
                          <a:srgbClr val="FF0000"/>
                        </a:solidFill>
                        <a:effectLst/>
                        <a:latin typeface="+mn-lt"/>
                        <a:ea typeface="+mn-ea"/>
                        <a:cs typeface="+mn-cs"/>
                      </a:endParaRPr>
                    </a:p>
                  </a:txBody>
                  <a:tcPr>
                    <a:solidFill>
                      <a:schemeClr val="accent3">
                        <a:lumMod val="40000"/>
                        <a:lumOff val="60000"/>
                      </a:schemeClr>
                    </a:solidFill>
                  </a:tcPr>
                </a:tc>
                <a:tc>
                  <a:txBody>
                    <a:bodyPr/>
                    <a:lstStyle/>
                    <a:p>
                      <a:pPr marL="0" algn="l" defTabSz="1219200" rtl="0" eaLnBrk="1" latinLnBrk="0" hangingPunct="1"/>
                      <a:r>
                        <a:rPr lang="en-US" altLang="zh-CN" sz="1600" b="0" kern="1200">
                          <a:solidFill>
                            <a:srgbClr val="FF0000"/>
                          </a:solidFill>
                          <a:effectLst/>
                          <a:latin typeface="+mn-lt"/>
                          <a:ea typeface="+mn-ea"/>
                          <a:cs typeface="+mn-cs"/>
                        </a:rPr>
                        <a:t>create  database [if not exists] mydb1 [charset=utf8]</a:t>
                      </a:r>
                      <a:endParaRPr lang="zh-CN" altLang="en-US" sz="1600" b="0" kern="1200">
                        <a:solidFill>
                          <a:srgbClr val="FF0000"/>
                        </a:solidFill>
                        <a:effectLst/>
                        <a:latin typeface="+mn-lt"/>
                        <a:ea typeface="+mn-ea"/>
                        <a:cs typeface="+mn-cs"/>
                      </a:endParaRPr>
                    </a:p>
                  </a:txBody>
                  <a:tcPr>
                    <a:solidFill>
                      <a:schemeClr val="accent3">
                        <a:lumMod val="40000"/>
                        <a:lumOff val="60000"/>
                      </a:schemeClr>
                    </a:solidFill>
                  </a:tcPr>
                </a:tc>
              </a:tr>
              <a:tr h="398703">
                <a:tc>
                  <a:txBody>
                    <a:bodyPr/>
                    <a:lstStyle/>
                    <a:p>
                      <a:pPr marL="0" algn="l" defTabSz="1219200" rtl="0" eaLnBrk="1" latinLnBrk="0" hangingPunct="1"/>
                      <a:r>
                        <a:rPr lang="zh-CN" altLang="en-US" sz="1600" b="0" kern="1200">
                          <a:solidFill>
                            <a:srgbClr val="FF0000"/>
                          </a:solidFill>
                          <a:effectLst/>
                          <a:latin typeface="+mn-lt"/>
                          <a:ea typeface="+mn-ea"/>
                          <a:cs typeface="+mn-cs"/>
                        </a:rPr>
                        <a:t>切换 </a:t>
                      </a:r>
                      <a:r>
                        <a:rPr lang="en-US" altLang="zh-CN" sz="1600" b="0" kern="1200">
                          <a:solidFill>
                            <a:srgbClr val="FF0000"/>
                          </a:solidFill>
                          <a:effectLst/>
                          <a:latin typeface="+mn-lt"/>
                          <a:ea typeface="+mn-ea"/>
                          <a:cs typeface="+mn-cs"/>
                        </a:rPr>
                        <a:t>(</a:t>
                      </a:r>
                      <a:r>
                        <a:rPr lang="zh-CN" altLang="en-US" sz="1600" b="0" kern="1200">
                          <a:solidFill>
                            <a:srgbClr val="FF0000"/>
                          </a:solidFill>
                          <a:effectLst/>
                          <a:latin typeface="+mn-lt"/>
                          <a:ea typeface="+mn-ea"/>
                          <a:cs typeface="+mn-cs"/>
                        </a:rPr>
                        <a:t>选择要操作的</a:t>
                      </a:r>
                      <a:r>
                        <a:rPr lang="en-US" altLang="zh-CN" sz="1600" b="0" kern="1200">
                          <a:solidFill>
                            <a:srgbClr val="FF0000"/>
                          </a:solidFill>
                          <a:effectLst/>
                          <a:latin typeface="+mn-lt"/>
                          <a:ea typeface="+mn-ea"/>
                          <a:cs typeface="+mn-cs"/>
                        </a:rPr>
                        <a:t>) </a:t>
                      </a:r>
                      <a:r>
                        <a:rPr lang="zh-CN" altLang="en-US" sz="1600" b="0" kern="1200">
                          <a:solidFill>
                            <a:srgbClr val="FF0000"/>
                          </a:solidFill>
                          <a:effectLst/>
                          <a:latin typeface="+mn-lt"/>
                          <a:ea typeface="+mn-ea"/>
                          <a:cs typeface="+mn-cs"/>
                        </a:rPr>
                        <a:t>数据库</a:t>
                      </a:r>
                      <a:endParaRPr lang="zh-CN" altLang="en-US" sz="1600" b="0" kern="1200">
                        <a:solidFill>
                          <a:srgbClr val="FF0000"/>
                        </a:solidFill>
                        <a:effectLst/>
                        <a:latin typeface="+mn-lt"/>
                        <a:ea typeface="+mn-ea"/>
                        <a:cs typeface="+mn-cs"/>
                      </a:endParaRPr>
                    </a:p>
                  </a:txBody>
                  <a:tcPr>
                    <a:solidFill>
                      <a:schemeClr val="accent3">
                        <a:lumMod val="40000"/>
                        <a:lumOff val="60000"/>
                      </a:schemeClr>
                    </a:solidFill>
                  </a:tcPr>
                </a:tc>
                <a:tc>
                  <a:txBody>
                    <a:bodyPr/>
                    <a:lstStyle/>
                    <a:p>
                      <a:pPr marL="0" algn="l" defTabSz="1219200" rtl="0" eaLnBrk="1" latinLnBrk="0" hangingPunct="1"/>
                      <a:r>
                        <a:rPr lang="en-US" altLang="zh-CN" sz="1600" b="0" kern="1200">
                          <a:solidFill>
                            <a:srgbClr val="FF0000"/>
                          </a:solidFill>
                          <a:effectLst/>
                          <a:latin typeface="+mn-lt"/>
                          <a:ea typeface="+mn-ea"/>
                          <a:cs typeface="+mn-cs"/>
                        </a:rPr>
                        <a:t>use  mydb1</a:t>
                      </a:r>
                      <a:r>
                        <a:rPr lang="zh-CN" altLang="en-US" sz="1600" b="0" kern="1200">
                          <a:solidFill>
                            <a:srgbClr val="FF0000"/>
                          </a:solidFill>
                          <a:effectLst/>
                          <a:latin typeface="+mn-lt"/>
                          <a:ea typeface="+mn-ea"/>
                          <a:cs typeface="+mn-cs"/>
                        </a:rPr>
                        <a:t>；</a:t>
                      </a:r>
                      <a:endParaRPr lang="zh-CN" altLang="en-US" sz="1600" b="0" kern="1200">
                        <a:solidFill>
                          <a:srgbClr val="FF0000"/>
                        </a:solidFill>
                        <a:effectLst/>
                        <a:latin typeface="+mn-lt"/>
                        <a:ea typeface="+mn-ea"/>
                        <a:cs typeface="+mn-cs"/>
                      </a:endParaRPr>
                    </a:p>
                  </a:txBody>
                  <a:tcPr>
                    <a:solidFill>
                      <a:schemeClr val="accent3">
                        <a:lumMod val="40000"/>
                        <a:lumOff val="60000"/>
                      </a:schemeClr>
                    </a:solidFill>
                  </a:tcPr>
                </a:tc>
              </a:tr>
              <a:tr h="398703">
                <a:tc>
                  <a:txBody>
                    <a:bodyPr/>
                    <a:lstStyle/>
                    <a:p>
                      <a:pPr marL="0" algn="l" defTabSz="1219200" rtl="0" eaLnBrk="1" latinLnBrk="0" hangingPunct="1"/>
                      <a:r>
                        <a:rPr lang="zh-CN" altLang="en-US" sz="1600" b="0" kern="1200">
                          <a:solidFill>
                            <a:srgbClr val="FF0000"/>
                          </a:solidFill>
                          <a:effectLst/>
                          <a:latin typeface="+mn-lt"/>
                          <a:ea typeface="+mn-ea"/>
                          <a:cs typeface="+mn-cs"/>
                        </a:rPr>
                        <a:t>删除数据库</a:t>
                      </a:r>
                      <a:endParaRPr lang="zh-CN" altLang="en-US" sz="1600" b="0" kern="1200">
                        <a:solidFill>
                          <a:srgbClr val="FF0000"/>
                        </a:solidFill>
                        <a:effectLst/>
                        <a:latin typeface="+mn-lt"/>
                        <a:ea typeface="+mn-ea"/>
                        <a:cs typeface="+mn-cs"/>
                      </a:endParaRPr>
                    </a:p>
                  </a:txBody>
                  <a:tcPr>
                    <a:solidFill>
                      <a:schemeClr val="accent3">
                        <a:lumMod val="40000"/>
                        <a:lumOff val="60000"/>
                      </a:schemeClr>
                    </a:solidFill>
                  </a:tcPr>
                </a:tc>
                <a:tc>
                  <a:txBody>
                    <a:bodyPr/>
                    <a:lstStyle/>
                    <a:p>
                      <a:r>
                        <a:rPr lang="en-US" altLang="zh-CN" sz="1600" b="0" kern="1200">
                          <a:solidFill>
                            <a:srgbClr val="FF0000"/>
                          </a:solidFill>
                          <a:effectLst/>
                          <a:latin typeface="+mn-lt"/>
                          <a:ea typeface="+mn-ea"/>
                          <a:cs typeface="+mn-cs"/>
                        </a:rPr>
                        <a:t>drop database [if exists] mydb1</a:t>
                      </a:r>
                      <a:r>
                        <a:rPr lang="zh-CN" altLang="en-US" sz="1600" b="0" kern="1200">
                          <a:solidFill>
                            <a:srgbClr val="FF0000"/>
                          </a:solidFill>
                          <a:effectLst/>
                          <a:latin typeface="+mn-lt"/>
                          <a:ea typeface="+mn-ea"/>
                          <a:cs typeface="+mn-cs"/>
                        </a:rPr>
                        <a:t>；</a:t>
                      </a:r>
                      <a:endParaRPr lang="zh-CN" altLang="en-US" sz="1600" b="0" kern="1200">
                        <a:solidFill>
                          <a:srgbClr val="FF0000"/>
                        </a:solidFill>
                        <a:effectLst/>
                        <a:latin typeface="+mn-lt"/>
                        <a:ea typeface="+mn-ea"/>
                        <a:cs typeface="+mn-cs"/>
                      </a:endParaRPr>
                    </a:p>
                  </a:txBody>
                  <a:tcPr>
                    <a:solidFill>
                      <a:schemeClr val="accent3">
                        <a:lumMod val="40000"/>
                        <a:lumOff val="60000"/>
                      </a:schemeClr>
                    </a:solidFill>
                  </a:tcPr>
                </a:tc>
              </a:tr>
              <a:tr h="486645">
                <a:tc>
                  <a:txBody>
                    <a:bodyPr/>
                    <a:lstStyle/>
                    <a:p>
                      <a:pPr marL="0" algn="l" defTabSz="1219200" rtl="0" eaLnBrk="1" latinLnBrk="0" hangingPunct="1"/>
                      <a:r>
                        <a:rPr lang="zh-CN" altLang="en-US" sz="1600" b="0" kern="1200">
                          <a:solidFill>
                            <a:schemeClr val="tx1"/>
                          </a:solidFill>
                          <a:effectLst/>
                          <a:latin typeface="+mn-lt"/>
                          <a:ea typeface="+mn-ea"/>
                          <a:cs typeface="+mn-cs"/>
                        </a:rPr>
                        <a:t>修改数据库编码</a:t>
                      </a:r>
                      <a:endParaRPr lang="zh-CN" altLang="en-US" sz="1600" b="0" kern="1200">
                        <a:solidFill>
                          <a:schemeClr val="tx1"/>
                        </a:solidFill>
                        <a:effectLst/>
                        <a:latin typeface="+mn-lt"/>
                        <a:ea typeface="+mn-ea"/>
                        <a:cs typeface="+mn-cs"/>
                      </a:endParaRPr>
                    </a:p>
                  </a:txBody>
                  <a:tcPr>
                    <a:solidFill>
                      <a:schemeClr val="accent3">
                        <a:lumMod val="40000"/>
                        <a:lumOff val="60000"/>
                      </a:schemeClr>
                    </a:solidFill>
                  </a:tcPr>
                </a:tc>
                <a:tc>
                  <a:txBody>
                    <a:bodyPr/>
                    <a:lstStyle/>
                    <a:p>
                      <a:r>
                        <a:rPr lang="en-US" altLang="zh-CN" sz="1600" b="0" i="0">
                          <a:solidFill>
                            <a:srgbClr val="4F4F4F"/>
                          </a:solidFill>
                          <a:effectLst/>
                          <a:latin typeface="-apple-system"/>
                        </a:rPr>
                        <a:t>alter database mydb1 character set utf8;</a:t>
                      </a:r>
                      <a:endParaRPr lang="zh-CN" altLang="en-US" sz="1600"/>
                    </a:p>
                  </a:txBody>
                  <a:tcPr>
                    <a:solidFill>
                      <a:schemeClr val="accent3">
                        <a:lumMod val="40000"/>
                        <a:lumOff val="60000"/>
                      </a:schemeClr>
                    </a:solidFill>
                  </a:tcPr>
                </a:tc>
              </a:tr>
            </a:tbl>
          </a:graphicData>
        </a:graphic>
      </p:graphicFrame>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a:t>
            </a:r>
            <a:r>
              <a:rPr lang="zh-CN" altLang="en-US" b="1">
                <a:solidFill>
                  <a:schemeClr val="tx1"/>
                </a:solidFill>
              </a:rPr>
              <a:t>对表结构的常用操作</a:t>
            </a:r>
            <a:r>
              <a:rPr lang="en-US" altLang="zh-CN" b="1">
                <a:solidFill>
                  <a:schemeClr val="tx1"/>
                </a:solidFill>
              </a:rPr>
              <a:t>-</a:t>
            </a:r>
            <a:r>
              <a:rPr lang="zh-CN" altLang="en-US" b="1">
                <a:solidFill>
                  <a:schemeClr val="tx1"/>
                </a:solidFill>
              </a:rPr>
              <a:t>创建表</a:t>
            </a:r>
            <a:endParaRPr lang="en-US" altLang="zh-CN" b="1">
              <a:solidFill>
                <a:schemeClr val="tx1"/>
              </a:solidFill>
            </a:endParaRPr>
          </a:p>
          <a:p>
            <a:endParaRPr kumimoji="1" lang="zh-CN" altLang="en-US" dirty="0"/>
          </a:p>
        </p:txBody>
      </p:sp>
      <p:sp>
        <p:nvSpPr>
          <p:cNvPr id="10" name="文本框 9"/>
          <p:cNvSpPr txBox="1"/>
          <p:nvPr/>
        </p:nvSpPr>
        <p:spPr>
          <a:xfrm>
            <a:off x="925979" y="1451307"/>
            <a:ext cx="609437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p"/>
              <a:defRPr/>
            </a:pPr>
            <a:r>
              <a:rPr kumimoji="0" lang="zh-CN" altLang="en-US" sz="18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rPr>
              <a:t>创建表格式</a:t>
            </a:r>
            <a:endParaRPr kumimoji="0" lang="zh-CN" altLang="en-US" sz="18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endParaRPr>
          </a:p>
        </p:txBody>
      </p:sp>
      <p:sp>
        <p:nvSpPr>
          <p:cNvPr id="11" name="文本框 10"/>
          <p:cNvSpPr txBox="1"/>
          <p:nvPr/>
        </p:nvSpPr>
        <p:spPr>
          <a:xfrm>
            <a:off x="1286482" y="1903149"/>
            <a:ext cx="8382812" cy="1477328"/>
          </a:xfrm>
          <a:prstGeom prst="rect">
            <a:avLst/>
          </a:prstGeom>
          <a:solidFill>
            <a:schemeClr val="bg1"/>
          </a:solid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if</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exists</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表名</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1</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类</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型</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宽度</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约束条件</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字段说明</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类</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型</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宽度</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约束条件</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字段说明</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字段名</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3</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zh-CN" altLang="zh-CN" sz="1800" b="1" kern="0">
                <a:solidFill>
                  <a:srgbClr val="000080"/>
                </a:solidFill>
                <a:effectLst/>
                <a:latin typeface="Courier New" panose="02070409020205090404" pitchFamily="49" charset="0"/>
                <a:ea typeface="宋体" panose="02010600030101010101" pitchFamily="2" charset="-122"/>
                <a:cs typeface="Courier New" panose="02070409020205090404" pitchFamily="49" charset="0"/>
              </a:rPr>
              <a:t>类</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型</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宽度</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约束条件</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comment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808080"/>
                </a:solidFill>
                <a:effectLst/>
                <a:latin typeface="Courier New" panose="02070409020205090404" pitchFamily="49" charset="0"/>
                <a:ea typeface="宋体" panose="02010600030101010101" pitchFamily="2" charset="-122"/>
                <a:cs typeface="Courier New" panose="02070409020205090404" pitchFamily="49" charset="0"/>
              </a:rPr>
              <a:t>字段说明</a:t>
            </a:r>
            <a:r>
              <a:rPr lang="en-US" altLang="zh-CN" sz="1800" kern="0">
                <a:solidFill>
                  <a:srgbClr val="808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zh-CN" altLang="zh-CN" sz="1800" kern="0">
                <a:solidFill>
                  <a:srgbClr val="000000"/>
                </a:solidFill>
                <a:effectLst/>
                <a:latin typeface="Courier New" panose="02070409020205090404" pitchFamily="49" charset="0"/>
                <a:ea typeface="宋体" panose="02010600030101010101" pitchFamily="2" charset="-122"/>
                <a:cs typeface="Courier New" panose="02070409020205090404" pitchFamily="49" charset="0"/>
              </a:rPr>
              <a:t>表的一些设置</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
        <p:nvSpPr>
          <p:cNvPr id="16" name="文本框 15"/>
          <p:cNvSpPr txBox="1"/>
          <p:nvPr/>
        </p:nvSpPr>
        <p:spPr>
          <a:xfrm>
            <a:off x="1108418" y="3619314"/>
            <a:ext cx="10610040" cy="338554"/>
          </a:xfrm>
          <a:prstGeom prst="rect">
            <a:avLst/>
          </a:prstGeom>
          <a:noFill/>
        </p:spPr>
        <p:txBody>
          <a:bodyPr wrap="square">
            <a:spAutoFit/>
          </a:bodyPr>
          <a:lstStyle/>
          <a:p>
            <a:r>
              <a:rPr lang="zh-CN" altLang="en-US" sz="1600">
                <a:solidFill>
                  <a:srgbClr val="4D4D4D"/>
                </a:solidFill>
                <a:highlight>
                  <a:srgbClr val="FFFF00"/>
                </a:highlight>
                <a:latin typeface="-apple-system"/>
                <a:ea typeface="Alibaba PuHuiTi B"/>
              </a:rPr>
              <a:t>创建表是构建一张空表，指定这个表的名字，这个表有几列，每一列叫什么名字，以及每一列存储的数据类型。</a:t>
            </a:r>
            <a:endParaRPr lang="zh-CN" altLang="en-US" sz="1600">
              <a:highlight>
                <a:srgbClr val="FFFF00"/>
              </a:highlight>
            </a:endParaRPr>
          </a:p>
        </p:txBody>
      </p:sp>
      <p:sp>
        <p:nvSpPr>
          <p:cNvPr id="17" name="文本框 16"/>
          <p:cNvSpPr txBox="1"/>
          <p:nvPr/>
        </p:nvSpPr>
        <p:spPr>
          <a:xfrm>
            <a:off x="1286482" y="4028488"/>
            <a:ext cx="6699926" cy="2893100"/>
          </a:xfrm>
          <a:prstGeom prst="rect">
            <a:avLst/>
          </a:prstGeom>
          <a:noFill/>
          <a:ln>
            <a:solidFill>
              <a:schemeClr val="tx1"/>
            </a:solidFill>
          </a:ln>
        </p:spPr>
        <p:txBody>
          <a:bodyPr wrap="square">
            <a:spAutoFit/>
          </a:bodyPr>
          <a:lstStyle/>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use mydb1;</a:t>
            </a:r>
            <a:endPar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endParaRPr>
          </a:p>
          <a:p>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create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table</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if</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not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r>
              <a:rPr lang="en-US" altLang="zh-CN" sz="1800" b="1" kern="0">
                <a:solidFill>
                  <a:srgbClr val="0000FF"/>
                </a:solidFill>
                <a:effectLst/>
                <a:latin typeface="Courier New" panose="02070409020205090404" pitchFamily="49" charset="0"/>
                <a:ea typeface="宋体" panose="02010600030101010101" pitchFamily="2" charset="-122"/>
                <a:cs typeface="Times New Roman" panose="02020603050405020304" pitchFamily="18" charset="0"/>
              </a:rPr>
              <a:t>exists</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student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sid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name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gender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age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int</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birth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date</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t>
            </a:r>
            <a:endParaRPr lang="zh-CN" altLang="zh-CN" sz="2000" kern="100">
              <a:effectLst/>
              <a:latin typeface="等线" panose="02010600030101010101" charset="-122"/>
              <a:ea typeface="等线" panose="02010600030101010101" charset="-122"/>
              <a:cs typeface="Times New Roman" panose="02020603050405020304" pitchFamily="18" charset="0"/>
            </a:endParaRPr>
          </a:p>
          <a:p>
            <a:r>
              <a:rPr lang="en-US" altLang="zh-CN" sz="1800" kern="0">
                <a:solidFill>
                  <a:srgbClr val="000000"/>
                </a:solidFill>
                <a:effectLst/>
                <a:latin typeface="Courier New" panose="02070409020205090404" pitchFamily="49" charset="0"/>
                <a:ea typeface="宋体" panose="02010600030101010101" pitchFamily="2" charset="-122"/>
                <a:cs typeface="Times New Roman" panose="02020603050405020304" pitchFamily="18" charset="0"/>
              </a:rPr>
              <a:t>    address </a:t>
            </a:r>
            <a:r>
              <a:rPr lang="en-US" altLang="zh-CN" sz="1800" kern="0">
                <a:solidFill>
                  <a:srgbClr val="800080"/>
                </a:solidFill>
                <a:effectLst/>
                <a:latin typeface="Courier New" panose="02070409020205090404" pitchFamily="49" charset="0"/>
                <a:ea typeface="宋体" panose="02010600030101010101" pitchFamily="2" charset="-122"/>
                <a:cs typeface="Times New Roman" panose="02020603050405020304" pitchFamily="18" charset="0"/>
              </a:rPr>
              <a:t>varchar</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r>
              <a:rPr lang="en-US" altLang="zh-CN" sz="1800" kern="0">
                <a:solidFill>
                  <a:srgbClr val="FF8000"/>
                </a:solidFill>
                <a:effectLst/>
                <a:latin typeface="Courier New" panose="02070409020205090404" pitchFamily="49" charset="0"/>
                <a:ea typeface="宋体" panose="02010600030101010101" pitchFamily="2" charset="-122"/>
                <a:cs typeface="Times New Roman" panose="02020603050405020304" pitchFamily="18" charset="0"/>
              </a:rPr>
              <a:t>20</a:t>
            </a:r>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endParaRPr>
          </a:p>
          <a:p>
            <a:r>
              <a:rPr lang="en-US" altLang="zh-CN" b="1" kern="0">
                <a:solidFill>
                  <a:srgbClr val="000080"/>
                </a:solidFill>
                <a:latin typeface="Courier New" panose="02070409020205090404" pitchFamily="49" charset="0"/>
                <a:ea typeface="宋体" panose="02010600030101010101" pitchFamily="2" charset="-122"/>
                <a:cs typeface="Times New Roman" panose="02020603050405020304" pitchFamily="18" charset="0"/>
              </a:rPr>
              <a:t>    </a:t>
            </a:r>
            <a:r>
              <a:rPr lang="en-US" altLang="zh-CN" kern="0">
                <a:solidFill>
                  <a:srgbClr val="000000"/>
                </a:solidFill>
                <a:latin typeface="Courier New" panose="02070409020205090404" pitchFamily="49" charset="0"/>
                <a:ea typeface="宋体" panose="02010600030101010101" pitchFamily="2" charset="-122"/>
                <a:cs typeface="Times New Roman" panose="02020603050405020304" pitchFamily="18" charset="0"/>
              </a:rPr>
              <a:t>score</a:t>
            </a:r>
            <a:r>
              <a:rPr lang="en-US" altLang="zh-CN" b="1" kern="0">
                <a:solidFill>
                  <a:srgbClr val="000080"/>
                </a:solidFill>
                <a:latin typeface="Courier New" panose="02070409020205090404" pitchFamily="49" charset="0"/>
                <a:ea typeface="宋体" panose="02010600030101010101" pitchFamily="2" charset="-122"/>
                <a:cs typeface="Times New Roman" panose="02020603050405020304" pitchFamily="18" charset="0"/>
              </a:rPr>
              <a:t> </a:t>
            </a:r>
            <a:r>
              <a:rPr lang="en-US" altLang="zh-CN" kern="0">
                <a:solidFill>
                  <a:srgbClr val="800080"/>
                </a:solidFill>
                <a:latin typeface="Courier New" panose="02070409020205090404" pitchFamily="49" charset="0"/>
                <a:ea typeface="宋体" panose="02010600030101010101" pitchFamily="2" charset="-122"/>
                <a:cs typeface="Times New Roman" panose="02020603050405020304" pitchFamily="18" charset="0"/>
              </a:rPr>
              <a:t>double</a:t>
            </a:r>
            <a:endParaRPr lang="zh-CN" altLang="zh-CN" kern="0">
              <a:solidFill>
                <a:srgbClr val="800080"/>
              </a:solidFill>
              <a:latin typeface="Courier New" panose="02070409020205090404" pitchFamily="49" charset="0"/>
              <a:ea typeface="宋体" panose="02010600030101010101" pitchFamily="2" charset="-122"/>
              <a:cs typeface="Times New Roman" panose="02020603050405020304" pitchFamily="18" charset="0"/>
            </a:endParaRPr>
          </a:p>
          <a:p>
            <a:r>
              <a:rPr lang="en-US" altLang="zh-CN" sz="1800" b="1" kern="0">
                <a:solidFill>
                  <a:srgbClr val="000080"/>
                </a:solidFill>
                <a:effectLst/>
                <a:latin typeface="Courier New" panose="02070409020205090404" pitchFamily="49" charset="0"/>
                <a:ea typeface="宋体" panose="02010600030101010101" pitchFamily="2" charset="-122"/>
                <a:cs typeface="Times New Roman" panose="02020603050405020304" pitchFamily="18" charset="0"/>
              </a:rPr>
              <a:t>);</a:t>
            </a:r>
            <a:endParaRPr lang="zh-CN" altLang="zh-CN" sz="2000" kern="10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kumimoji="1" lang="zh-CN" altLang="en-US" dirty="0"/>
          </a:p>
        </p:txBody>
      </p:sp>
      <p:sp>
        <p:nvSpPr>
          <p:cNvPr id="4" name="文本占位符 3"/>
          <p:cNvSpPr>
            <a:spLocks noGrp="1"/>
          </p:cNvSpPr>
          <p:nvPr>
            <p:ph type="body" sz="quarter" idx="10"/>
          </p:nvPr>
        </p:nvSpPr>
        <p:spPr/>
        <p:txBody>
          <a:bodyPr/>
          <a:lstStyle/>
          <a:p>
            <a:r>
              <a:rPr kumimoji="1" lang="en-US" altLang="zh-CN"/>
              <a:t>2</a:t>
            </a:r>
            <a:r>
              <a:rPr kumimoji="1" lang="zh-CN" altLang="en-US"/>
              <a:t>、</a:t>
            </a:r>
            <a:r>
              <a:rPr lang="zh-CN" altLang="en-US" b="1">
                <a:solidFill>
                  <a:schemeClr val="tx1"/>
                </a:solidFill>
              </a:rPr>
              <a:t>对表结构的常用操作</a:t>
            </a:r>
            <a:r>
              <a:rPr lang="en-US" altLang="zh-CN" b="1">
                <a:solidFill>
                  <a:schemeClr val="tx1"/>
                </a:solidFill>
              </a:rPr>
              <a:t>-</a:t>
            </a:r>
            <a:r>
              <a:rPr lang="zh-CN" altLang="en-US" b="1">
                <a:solidFill>
                  <a:schemeClr val="tx1"/>
                </a:solidFill>
              </a:rPr>
              <a:t>创建表</a:t>
            </a:r>
            <a:endParaRPr lang="en-US" altLang="zh-CN" b="1">
              <a:solidFill>
                <a:schemeClr val="tx1"/>
              </a:solidFill>
            </a:endParaRPr>
          </a:p>
          <a:p>
            <a:endParaRPr kumimoji="1" lang="zh-CN" altLang="en-US" dirty="0"/>
          </a:p>
        </p:txBody>
      </p:sp>
      <p:sp>
        <p:nvSpPr>
          <p:cNvPr id="10" name="文本框 9"/>
          <p:cNvSpPr txBox="1"/>
          <p:nvPr/>
        </p:nvSpPr>
        <p:spPr>
          <a:xfrm>
            <a:off x="925979" y="1360560"/>
            <a:ext cx="6094378"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p"/>
              <a:defRPr/>
            </a:pPr>
            <a:r>
              <a:rPr lang="zh-CN" altLang="en-US">
                <a:solidFill>
                  <a:srgbClr val="4BACC6"/>
                </a:solidFill>
                <a:latin typeface="Calibri" panose="020F0502020204030204"/>
                <a:ea typeface="黑体" panose="02010609060101010101" pitchFamily="49" charset="-122"/>
              </a:rPr>
              <a:t>数据类型</a:t>
            </a:r>
            <a:endParaRPr kumimoji="0" lang="zh-CN" altLang="en-US" sz="1800" b="0" i="0" u="none" strike="noStrike" kern="1200" cap="none" spc="0" normalizeH="0" baseline="0" noProof="0">
              <a:ln>
                <a:noFill/>
              </a:ln>
              <a:solidFill>
                <a:srgbClr val="4BACC6"/>
              </a:solidFill>
              <a:effectLst/>
              <a:uLnTx/>
              <a:uFillTx/>
              <a:latin typeface="Calibri" panose="020F0502020204030204"/>
              <a:ea typeface="黑体" panose="02010609060101010101" pitchFamily="49" charset="-122"/>
              <a:cs typeface="+mn-cs"/>
            </a:endParaRPr>
          </a:p>
        </p:txBody>
      </p:sp>
      <p:sp>
        <p:nvSpPr>
          <p:cNvPr id="7" name="文本框 6"/>
          <p:cNvSpPr txBox="1"/>
          <p:nvPr/>
        </p:nvSpPr>
        <p:spPr>
          <a:xfrm>
            <a:off x="1194475" y="1731770"/>
            <a:ext cx="9997603" cy="3722814"/>
          </a:xfrm>
          <a:prstGeom prst="rect">
            <a:avLst/>
          </a:prstGeom>
          <a:noFill/>
        </p:spPr>
        <p:txBody>
          <a:bodyPr wrap="square">
            <a:spAutoFit/>
          </a:bodyPr>
          <a:lstStyle/>
          <a:p>
            <a:pPr eaLnBrk="0" fontAlgn="base" hangingPunct="0">
              <a:lnSpc>
                <a:spcPct val="150000"/>
              </a:lnSpc>
              <a:spcBef>
                <a:spcPct val="20000"/>
              </a:spcBef>
              <a:spcAft>
                <a:spcPct val="0"/>
              </a:spcAft>
              <a:buClr>
                <a:srgbClr val="404040"/>
              </a:buClr>
              <a:buSzPct val="85000"/>
            </a:pPr>
            <a:r>
              <a:rPr lang="zh-CN" altLang="en-US" sz="1600">
                <a:solidFill>
                  <a:srgbClr val="4D4D4D"/>
                </a:solidFill>
                <a:latin typeface="-apple-system"/>
                <a:ea typeface="Alibaba PuHuiTi B"/>
              </a:rPr>
              <a:t>数据类型是指在创建表的时候为表中字段指定数据类型，只有数据符合类型要求才能存储起来，使用数据类型的原则是:够用就行，尽量使用取值范围小的，而不用大的，这样可以更多的节省存储空间。</a:t>
            </a:r>
            <a:endParaRPr lang="en-US" altLang="zh-CN" sz="1600">
              <a:solidFill>
                <a:srgbClr val="4D4D4D"/>
              </a:solidFill>
              <a:latin typeface="-apple-system"/>
              <a:ea typeface="Alibaba PuHuiTi B"/>
            </a:endParaRPr>
          </a:p>
          <a:p>
            <a:pPr eaLnBrk="0" fontAlgn="base" hangingPunct="0">
              <a:lnSpc>
                <a:spcPct val="150000"/>
              </a:lnSpc>
              <a:spcBef>
                <a:spcPct val="20000"/>
              </a:spcBef>
              <a:spcAft>
                <a:spcPct val="0"/>
              </a:spcAft>
              <a:buClr>
                <a:srgbClr val="404040"/>
              </a:buClr>
              <a:buSzPct val="85000"/>
            </a:pPr>
            <a:endParaRPr lang="en-US" altLang="zh-CN" sz="1600">
              <a:solidFill>
                <a:srgbClr val="4D4D4D"/>
              </a:solidFill>
              <a:latin typeface="-apple-system"/>
              <a:ea typeface="Alibaba PuHuiTi B"/>
            </a:endParaRPr>
          </a:p>
          <a:p>
            <a:pPr marL="285750" indent="-285750" eaLnBrk="0" fontAlgn="base" hangingPunct="0">
              <a:lnSpc>
                <a:spcPct val="150000"/>
              </a:lnSpc>
              <a:spcBef>
                <a:spcPct val="20000"/>
              </a:spcBef>
              <a:spcAft>
                <a:spcPct val="0"/>
              </a:spcAft>
              <a:buClr>
                <a:srgbClr val="404040"/>
              </a:buClr>
              <a:buSzPct val="85000"/>
              <a:buFont typeface="Wingdings" panose="05000000000000000000" pitchFamily="2" charset="2"/>
              <a:buChar char="Ø"/>
            </a:pPr>
            <a:r>
              <a:rPr lang="zh-CN" altLang="en-US" sz="1600">
                <a:solidFill>
                  <a:srgbClr val="FF0000"/>
                </a:solidFill>
                <a:latin typeface="-apple-system"/>
                <a:ea typeface="Alibaba PuHuiTi B"/>
              </a:rPr>
              <a:t>数值类型</a:t>
            </a:r>
            <a:endParaRPr lang="en-US" altLang="zh-CN" sz="1600">
              <a:solidFill>
                <a:srgbClr val="FF0000"/>
              </a:solidFill>
              <a:latin typeface="-apple-system"/>
              <a:ea typeface="Alibaba PuHuiTi B"/>
            </a:endParaRPr>
          </a:p>
          <a:p>
            <a:pPr marL="285750" indent="-285750" eaLnBrk="0" fontAlgn="base" hangingPunct="0">
              <a:lnSpc>
                <a:spcPct val="150000"/>
              </a:lnSpc>
              <a:spcBef>
                <a:spcPct val="20000"/>
              </a:spcBef>
              <a:spcAft>
                <a:spcPct val="0"/>
              </a:spcAft>
              <a:buClr>
                <a:srgbClr val="404040"/>
              </a:buClr>
              <a:buSzPct val="85000"/>
              <a:buFont typeface="Wingdings" panose="05000000000000000000" pitchFamily="2" charset="2"/>
              <a:buChar char="Ø"/>
            </a:pPr>
            <a:endParaRPr lang="en-US" altLang="zh-CN" sz="1600">
              <a:solidFill>
                <a:srgbClr val="FF0000"/>
              </a:solidFill>
              <a:latin typeface="-apple-system"/>
              <a:ea typeface="Alibaba PuHuiTi B"/>
            </a:endParaRPr>
          </a:p>
          <a:p>
            <a:pPr marL="285750" indent="-285750" eaLnBrk="0" fontAlgn="base" hangingPunct="0">
              <a:lnSpc>
                <a:spcPct val="150000"/>
              </a:lnSpc>
              <a:spcBef>
                <a:spcPct val="20000"/>
              </a:spcBef>
              <a:spcAft>
                <a:spcPct val="0"/>
              </a:spcAft>
              <a:buClr>
                <a:srgbClr val="404040"/>
              </a:buClr>
              <a:buSzPct val="85000"/>
              <a:buFont typeface="Wingdings" panose="05000000000000000000" pitchFamily="2" charset="2"/>
              <a:buChar char="Ø"/>
            </a:pPr>
            <a:r>
              <a:rPr lang="zh-CN" altLang="en-US" sz="1600">
                <a:solidFill>
                  <a:srgbClr val="FF0000"/>
                </a:solidFill>
                <a:latin typeface="-apple-system"/>
                <a:ea typeface="Alibaba PuHuiTi B"/>
              </a:rPr>
              <a:t>日期和时间类型</a:t>
            </a:r>
            <a:endParaRPr lang="en-US" altLang="zh-CN" sz="1600">
              <a:solidFill>
                <a:srgbClr val="FF0000"/>
              </a:solidFill>
              <a:latin typeface="-apple-system"/>
              <a:ea typeface="Alibaba PuHuiTi B"/>
            </a:endParaRPr>
          </a:p>
          <a:p>
            <a:pPr marL="285750" indent="-285750" eaLnBrk="0" fontAlgn="base" hangingPunct="0">
              <a:lnSpc>
                <a:spcPct val="150000"/>
              </a:lnSpc>
              <a:spcBef>
                <a:spcPct val="20000"/>
              </a:spcBef>
              <a:spcAft>
                <a:spcPct val="0"/>
              </a:spcAft>
              <a:buClr>
                <a:srgbClr val="404040"/>
              </a:buClr>
              <a:buSzPct val="85000"/>
              <a:buFont typeface="Wingdings" panose="05000000000000000000" pitchFamily="2" charset="2"/>
              <a:buChar char="Ø"/>
            </a:pPr>
            <a:endParaRPr lang="en-US" altLang="zh-CN" sz="1600">
              <a:solidFill>
                <a:srgbClr val="FF0000"/>
              </a:solidFill>
              <a:latin typeface="-apple-system"/>
              <a:ea typeface="Alibaba PuHuiTi B"/>
            </a:endParaRPr>
          </a:p>
          <a:p>
            <a:pPr marL="285750" indent="-285750" eaLnBrk="0" fontAlgn="base" hangingPunct="0">
              <a:lnSpc>
                <a:spcPct val="150000"/>
              </a:lnSpc>
              <a:spcBef>
                <a:spcPct val="20000"/>
              </a:spcBef>
              <a:spcAft>
                <a:spcPct val="0"/>
              </a:spcAft>
              <a:buClr>
                <a:srgbClr val="404040"/>
              </a:buClr>
              <a:buSzPct val="85000"/>
              <a:buFont typeface="Wingdings" panose="05000000000000000000" pitchFamily="2" charset="2"/>
              <a:buChar char="Ø"/>
            </a:pPr>
            <a:r>
              <a:rPr lang="zh-CN" altLang="en-US" sz="1600">
                <a:solidFill>
                  <a:srgbClr val="FF0000"/>
                </a:solidFill>
                <a:latin typeface="-apple-system"/>
                <a:ea typeface="Alibaba PuHuiTi B"/>
              </a:rPr>
              <a:t>字符串类型</a:t>
            </a:r>
            <a:endParaRPr lang="en-US" altLang="zh-CN" sz="1600">
              <a:solidFill>
                <a:srgbClr val="FF0000"/>
              </a:solidFill>
              <a:latin typeface="-apple-system"/>
              <a:ea typeface="Alibaba PuHuiTi B"/>
            </a:endParaRPr>
          </a:p>
          <a:p>
            <a:pPr eaLnBrk="0" fontAlgn="base" hangingPunct="0">
              <a:lnSpc>
                <a:spcPct val="150000"/>
              </a:lnSpc>
              <a:spcBef>
                <a:spcPct val="20000"/>
              </a:spcBef>
              <a:spcAft>
                <a:spcPct val="0"/>
              </a:spcAft>
              <a:buClr>
                <a:srgbClr val="404040"/>
              </a:buClr>
              <a:buSzPct val="85000"/>
            </a:pPr>
            <a:endParaRPr lang="zh-CN" altLang="en-US" sz="1600">
              <a:solidFill>
                <a:srgbClr val="4D4D4D"/>
              </a:solidFill>
              <a:latin typeface="-apple-system"/>
              <a:ea typeface="Alibaba PuHuiTi B"/>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a:t>MySQL</a:t>
            </a:r>
            <a:r>
              <a:rPr kumimoji="1" lang="zh-CN" altLang="en-US"/>
              <a:t>数据库基本操作</a:t>
            </a:r>
            <a:r>
              <a:rPr kumimoji="1" lang="en-US" altLang="zh-CN"/>
              <a:t>-DDL</a:t>
            </a:r>
            <a:endParaRPr kumimoji="1" lang="zh-CN" altLang="en-US" dirty="0"/>
          </a:p>
        </p:txBody>
      </p:sp>
      <p:sp>
        <p:nvSpPr>
          <p:cNvPr id="4" name="文本占位符 3"/>
          <p:cNvSpPr>
            <a:spLocks noGrp="1"/>
          </p:cNvSpPr>
          <p:nvPr>
            <p:ph type="body" sz="quarter" idx="10"/>
          </p:nvPr>
        </p:nvSpPr>
        <p:spPr>
          <a:xfrm>
            <a:off x="710880" y="858758"/>
            <a:ext cx="10749599" cy="517190"/>
          </a:xfrm>
        </p:spPr>
        <p:txBody>
          <a:bodyPr/>
          <a:lstStyle/>
          <a:p>
            <a:r>
              <a:rPr kumimoji="1" lang="en-US" altLang="zh-CN"/>
              <a:t>2</a:t>
            </a:r>
            <a:r>
              <a:rPr kumimoji="1" lang="zh-CN" altLang="en-US"/>
              <a:t>、</a:t>
            </a:r>
            <a:r>
              <a:rPr lang="zh-CN" altLang="en-US" b="1">
                <a:solidFill>
                  <a:schemeClr val="tx1"/>
                </a:solidFill>
              </a:rPr>
              <a:t>对表结构的常用操作</a:t>
            </a:r>
            <a:r>
              <a:rPr lang="en-US" altLang="zh-CN" b="1">
                <a:solidFill>
                  <a:schemeClr val="tx1"/>
                </a:solidFill>
              </a:rPr>
              <a:t>-</a:t>
            </a:r>
            <a:r>
              <a:rPr lang="zh-CN" altLang="en-US" b="1">
                <a:solidFill>
                  <a:schemeClr val="tx1"/>
                </a:solidFill>
              </a:rPr>
              <a:t>创建表</a:t>
            </a:r>
            <a:endParaRPr lang="en-US" altLang="zh-CN" b="1">
              <a:solidFill>
                <a:schemeClr val="tx1"/>
              </a:solidFill>
            </a:endParaRPr>
          </a:p>
          <a:p>
            <a:endParaRPr kumimoji="1" lang="zh-CN" altLang="en-US" dirty="0"/>
          </a:p>
        </p:txBody>
      </p:sp>
      <p:sp>
        <p:nvSpPr>
          <p:cNvPr id="10" name="文本框 9"/>
          <p:cNvSpPr txBox="1"/>
          <p:nvPr/>
        </p:nvSpPr>
        <p:spPr>
          <a:xfrm>
            <a:off x="731521" y="1065382"/>
            <a:ext cx="6094378" cy="463588"/>
          </a:xfrm>
          <a:prstGeom prst="rect">
            <a:avLst/>
          </a:prstGeom>
          <a:noFill/>
        </p:spPr>
        <p:txBody>
          <a:bodyPr wrap="square">
            <a:spAutoFit/>
          </a:bodyPr>
          <a:lstStyle/>
          <a:p>
            <a:pPr marL="285750" indent="-285750" eaLnBrk="0" fontAlgn="base" hangingPunct="0">
              <a:lnSpc>
                <a:spcPct val="150000"/>
              </a:lnSpc>
              <a:spcBef>
                <a:spcPct val="20000"/>
              </a:spcBef>
              <a:spcAft>
                <a:spcPct val="0"/>
              </a:spcAft>
              <a:buClr>
                <a:srgbClr val="404040"/>
              </a:buClr>
              <a:buSzPct val="85000"/>
              <a:buFont typeface="Wingdings" panose="05000000000000000000" pitchFamily="2" charset="2"/>
              <a:buChar char="Ø"/>
            </a:pPr>
            <a:r>
              <a:rPr lang="zh-CN" altLang="en-US" sz="1800">
                <a:solidFill>
                  <a:srgbClr val="FF0000"/>
                </a:solidFill>
                <a:latin typeface="-apple-system"/>
                <a:ea typeface="Alibaba PuHuiTi B"/>
              </a:rPr>
              <a:t>数值类型</a:t>
            </a:r>
            <a:endParaRPr lang="en-US" altLang="zh-CN" sz="1800">
              <a:solidFill>
                <a:srgbClr val="FF0000"/>
              </a:solidFill>
              <a:latin typeface="-apple-system"/>
              <a:ea typeface="Alibaba PuHuiTi B"/>
            </a:endParaRPr>
          </a:p>
        </p:txBody>
      </p:sp>
      <p:graphicFrame>
        <p:nvGraphicFramePr>
          <p:cNvPr id="14" name="表格 13"/>
          <p:cNvGraphicFramePr>
            <a:graphicFrameLocks noGrp="1"/>
          </p:cNvGraphicFramePr>
          <p:nvPr/>
        </p:nvGraphicFramePr>
        <p:xfrm>
          <a:off x="710880" y="1528970"/>
          <a:ext cx="10213284" cy="5182136"/>
        </p:xfrm>
        <a:graphic>
          <a:graphicData uri="http://schemas.openxmlformats.org/drawingml/2006/table">
            <a:tbl>
              <a:tblPr firstRow="1" firstCol="1" bandRow="1">
                <a:tableStyleId>{5C22544A-7EE6-4342-B048-85BDC9FD1C3A}</a:tableStyleId>
              </a:tblPr>
              <a:tblGrid>
                <a:gridCol w="2042657"/>
                <a:gridCol w="2620841"/>
                <a:gridCol w="2774865"/>
                <a:gridCol w="1630329"/>
                <a:gridCol w="1144592"/>
              </a:tblGrid>
              <a:tr h="211620">
                <a:tc>
                  <a:txBody>
                    <a:bodyPr/>
                    <a:lstStyle/>
                    <a:p>
                      <a:pPr indent="-547370"/>
                      <a:r>
                        <a:rPr lang="zh-CN" sz="1200" kern="0">
                          <a:solidFill>
                            <a:schemeClr val="tx1"/>
                          </a:solidFill>
                          <a:effectLst/>
                        </a:rPr>
                        <a:t>类型</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1426" marR="21426" marT="21426" marB="2142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大小</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1426" marR="21426" marT="21426" marB="2142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范围（有符号）</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1426" marR="21426" marT="21426" marB="2142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范围（无符号）</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1426" marR="21426" marT="21426" marB="2142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c>
                  <a:txBody>
                    <a:bodyPr/>
                    <a:lstStyle/>
                    <a:p>
                      <a:pPr indent="-547370"/>
                      <a:r>
                        <a:rPr lang="zh-CN" sz="1200" kern="0">
                          <a:solidFill>
                            <a:schemeClr val="tx1"/>
                          </a:solidFill>
                          <a:effectLst/>
                        </a:rPr>
                        <a:t>用途</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21426" marR="21426" marT="21426" marB="2142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2"/>
                    </a:solidFill>
                  </a:tcPr>
                </a:tc>
              </a:tr>
              <a:tr h="346089">
                <a:tc>
                  <a:txBody>
                    <a:bodyPr/>
                    <a:lstStyle/>
                    <a:p>
                      <a:pPr indent="-547370">
                        <a:lnSpc>
                          <a:spcPts val="2400"/>
                        </a:lnSpc>
                      </a:pPr>
                      <a:r>
                        <a:rPr lang="en-US" sz="1200" kern="0">
                          <a:solidFill>
                            <a:schemeClr val="tx1"/>
                          </a:solidFill>
                          <a:effectLst/>
                        </a:rPr>
                        <a:t>TINYINT</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1 byte</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(-128</a:t>
                      </a:r>
                      <a:r>
                        <a:rPr lang="zh-CN" sz="1200" kern="0">
                          <a:effectLst/>
                        </a:rPr>
                        <a:t>，</a:t>
                      </a:r>
                      <a:r>
                        <a:rPr lang="en-US" sz="1200" kern="0">
                          <a:effectLst/>
                        </a:rPr>
                        <a:t>127)</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(0</a:t>
                      </a:r>
                      <a:r>
                        <a:rPr lang="zh-CN" sz="1200" kern="0">
                          <a:effectLst/>
                        </a:rPr>
                        <a:t>，</a:t>
                      </a:r>
                      <a:r>
                        <a:rPr lang="en-US" sz="1200" kern="0">
                          <a:effectLst/>
                        </a:rPr>
                        <a:t>255)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zh-CN" sz="1200" kern="0">
                          <a:effectLst/>
                        </a:rPr>
                        <a:t>小整数值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r>
              <a:tr h="424997">
                <a:tc>
                  <a:txBody>
                    <a:bodyPr/>
                    <a:lstStyle/>
                    <a:p>
                      <a:pPr indent="-547370">
                        <a:lnSpc>
                          <a:spcPts val="2400"/>
                        </a:lnSpc>
                      </a:pPr>
                      <a:r>
                        <a:rPr lang="en-US" sz="1200" kern="0">
                          <a:solidFill>
                            <a:schemeClr val="tx1"/>
                          </a:solidFill>
                          <a:effectLst/>
                        </a:rPr>
                        <a:t>SMALLINT</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2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(-32 768</a:t>
                      </a:r>
                      <a:r>
                        <a:rPr lang="zh-CN" sz="1200" kern="0">
                          <a:effectLst/>
                        </a:rPr>
                        <a:t>，</a:t>
                      </a:r>
                      <a:r>
                        <a:rPr lang="en-US" sz="1200" kern="0">
                          <a:effectLst/>
                        </a:rPr>
                        <a:t>32 767)</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a:t>
                      </a:r>
                      <a:r>
                        <a:rPr lang="zh-CN" sz="1200" kern="0">
                          <a:effectLst/>
                        </a:rPr>
                        <a:t>，</a:t>
                      </a:r>
                      <a:r>
                        <a:rPr lang="en-US" sz="1200" kern="0">
                          <a:effectLst/>
                        </a:rPr>
                        <a:t>65 535)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大整数值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346089">
                <a:tc>
                  <a:txBody>
                    <a:bodyPr/>
                    <a:lstStyle/>
                    <a:p>
                      <a:pPr indent="-547370">
                        <a:lnSpc>
                          <a:spcPts val="2400"/>
                        </a:lnSpc>
                      </a:pPr>
                      <a:r>
                        <a:rPr lang="en-US" sz="1200" kern="0">
                          <a:solidFill>
                            <a:schemeClr val="tx1"/>
                          </a:solidFill>
                          <a:effectLst/>
                        </a:rPr>
                        <a:t>MEDIUMINT</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3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(-8 388 608</a:t>
                      </a:r>
                      <a:r>
                        <a:rPr lang="zh-CN" sz="1200" kern="0">
                          <a:effectLst/>
                        </a:rPr>
                        <a:t>，</a:t>
                      </a:r>
                      <a:r>
                        <a:rPr lang="en-US" sz="1200" kern="0">
                          <a:effectLst/>
                        </a:rPr>
                        <a:t>8 388 607)</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a:t>
                      </a:r>
                      <a:r>
                        <a:rPr lang="zh-CN" sz="1200" kern="0">
                          <a:effectLst/>
                        </a:rPr>
                        <a:t>，</a:t>
                      </a:r>
                      <a:r>
                        <a:rPr lang="en-US" sz="1200" kern="0">
                          <a:effectLst/>
                        </a:rPr>
                        <a:t>16 777 215)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大整数值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346089">
                <a:tc>
                  <a:txBody>
                    <a:bodyPr/>
                    <a:lstStyle/>
                    <a:p>
                      <a:pPr indent="-547370">
                        <a:lnSpc>
                          <a:spcPts val="2400"/>
                        </a:lnSpc>
                      </a:pPr>
                      <a:r>
                        <a:rPr lang="en-US" sz="1200" kern="0">
                          <a:solidFill>
                            <a:schemeClr val="tx1"/>
                          </a:solidFill>
                          <a:effectLst/>
                        </a:rPr>
                        <a:t>INT</a:t>
                      </a:r>
                      <a:r>
                        <a:rPr lang="zh-CN" sz="1200" kern="0">
                          <a:solidFill>
                            <a:schemeClr val="tx1"/>
                          </a:solidFill>
                          <a:effectLst/>
                        </a:rPr>
                        <a:t>或</a:t>
                      </a:r>
                      <a:r>
                        <a:rPr lang="en-US" sz="1200" kern="0">
                          <a:solidFill>
                            <a:schemeClr val="tx1"/>
                          </a:solidFill>
                          <a:effectLst/>
                        </a:rPr>
                        <a:t>INTEGER</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4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(-2 147 483 648</a:t>
                      </a:r>
                      <a:r>
                        <a:rPr lang="zh-CN" sz="1200" kern="0">
                          <a:effectLst/>
                        </a:rPr>
                        <a:t>，</a:t>
                      </a:r>
                      <a:r>
                        <a:rPr lang="en-US" sz="1200" kern="0">
                          <a:effectLst/>
                        </a:rPr>
                        <a:t>2 147 483 647)</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(0</a:t>
                      </a:r>
                      <a:r>
                        <a:rPr lang="zh-CN" sz="1200" kern="0">
                          <a:effectLst/>
                        </a:rPr>
                        <a:t>，</a:t>
                      </a:r>
                      <a:r>
                        <a:rPr lang="en-US" sz="1200" kern="0">
                          <a:effectLst/>
                        </a:rPr>
                        <a:t>4 294 967 295)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zh-CN" sz="1200" kern="0">
                          <a:effectLst/>
                        </a:rPr>
                        <a:t>大整数值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r>
              <a:tr h="631833">
                <a:tc>
                  <a:txBody>
                    <a:bodyPr/>
                    <a:lstStyle/>
                    <a:p>
                      <a:pPr indent="-547370">
                        <a:lnSpc>
                          <a:spcPts val="2400"/>
                        </a:lnSpc>
                      </a:pPr>
                      <a:r>
                        <a:rPr lang="en-US" sz="1200" kern="0">
                          <a:solidFill>
                            <a:schemeClr val="tx1"/>
                          </a:solidFill>
                          <a:effectLst/>
                        </a:rPr>
                        <a:t>BIGINT</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8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(-9,223,372,036,854,775,808</a:t>
                      </a:r>
                      <a:r>
                        <a:rPr lang="zh-CN" sz="1200" kern="0">
                          <a:effectLst/>
                        </a:rPr>
                        <a:t>，</a:t>
                      </a:r>
                      <a:r>
                        <a:rPr lang="en-US" sz="1200" kern="0">
                          <a:effectLst/>
                        </a:rPr>
                        <a:t>9 223 372 036 854 775 807)</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a:t>
                      </a:r>
                      <a:r>
                        <a:rPr lang="zh-CN" sz="1200" kern="0">
                          <a:effectLst/>
                        </a:rPr>
                        <a:t>，</a:t>
                      </a:r>
                      <a:r>
                        <a:rPr lang="en-US" sz="1200" kern="0">
                          <a:effectLst/>
                        </a:rPr>
                        <a:t>18 446 744 073 709 551 615)</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极大整数值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917579">
                <a:tc>
                  <a:txBody>
                    <a:bodyPr/>
                    <a:lstStyle/>
                    <a:p>
                      <a:pPr indent="-547370">
                        <a:lnSpc>
                          <a:spcPts val="2400"/>
                        </a:lnSpc>
                      </a:pPr>
                      <a:r>
                        <a:rPr lang="en-US" sz="1200" kern="0">
                          <a:solidFill>
                            <a:schemeClr val="tx1"/>
                          </a:solidFill>
                          <a:effectLst/>
                        </a:rPr>
                        <a:t>FLOAT</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4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(-3.402 823 466 E+38</a:t>
                      </a:r>
                      <a:r>
                        <a:rPr lang="zh-CN" sz="1200" kern="0">
                          <a:effectLst/>
                        </a:rPr>
                        <a:t>，</a:t>
                      </a:r>
                      <a:r>
                        <a:rPr lang="en-US" sz="1200" kern="0">
                          <a:effectLst/>
                        </a:rPr>
                        <a:t>3.402 823 466 351 E+38)</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en-US" sz="1200" kern="0">
                          <a:effectLst/>
                        </a:rPr>
                        <a:t>0</a:t>
                      </a:r>
                      <a:r>
                        <a:rPr lang="zh-CN" sz="1200" kern="0">
                          <a:effectLst/>
                        </a:rPr>
                        <a:t>，</a:t>
                      </a:r>
                      <a:r>
                        <a:rPr lang="en-US" sz="1200" kern="0">
                          <a:effectLst/>
                        </a:rPr>
                        <a:t>(1.175 494 351 E-38</a:t>
                      </a:r>
                      <a:r>
                        <a:rPr lang="zh-CN" sz="1200" kern="0">
                          <a:effectLst/>
                        </a:rPr>
                        <a:t>，</a:t>
                      </a:r>
                      <a:r>
                        <a:rPr lang="en-US" sz="1200" kern="0">
                          <a:effectLst/>
                        </a:rPr>
                        <a:t>3.402 823 466 E+38)</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单精度</a:t>
                      </a:r>
                      <a:br>
                        <a:rPr lang="en-US" sz="1200" kern="0">
                          <a:effectLst/>
                        </a:rPr>
                      </a:br>
                      <a:r>
                        <a:rPr lang="zh-CN" sz="1200" kern="0">
                          <a:effectLst/>
                        </a:rPr>
                        <a:t>浮点数值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r h="1203325">
                <a:tc>
                  <a:txBody>
                    <a:bodyPr/>
                    <a:lstStyle/>
                    <a:p>
                      <a:pPr indent="-547370">
                        <a:lnSpc>
                          <a:spcPts val="2400"/>
                        </a:lnSpc>
                      </a:pPr>
                      <a:r>
                        <a:rPr lang="en-US" sz="1200" kern="0">
                          <a:solidFill>
                            <a:schemeClr val="tx1"/>
                          </a:solidFill>
                          <a:effectLst/>
                        </a:rPr>
                        <a:t>DOUBLE</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8 bytes</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(-1.797 693 134 862 315 7 E+308</a:t>
                      </a:r>
                      <a:r>
                        <a:rPr lang="zh-CN" sz="1200" kern="0">
                          <a:effectLst/>
                        </a:rPr>
                        <a:t>，</a:t>
                      </a:r>
                      <a:r>
                        <a:rPr lang="en-US" sz="1200" kern="0">
                          <a:effectLst/>
                        </a:rPr>
                        <a:t>1.797 693 134 862 315 7 E+308)</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en-US" sz="1200" kern="0">
                          <a:effectLst/>
                        </a:rPr>
                        <a:t>0</a:t>
                      </a:r>
                      <a:r>
                        <a:rPr lang="zh-CN" sz="1200" kern="0">
                          <a:effectLst/>
                        </a:rPr>
                        <a:t>，</a:t>
                      </a:r>
                      <a:r>
                        <a:rPr lang="en-US" sz="1200" kern="0">
                          <a:effectLst/>
                        </a:rPr>
                        <a:t>(2.225 073 858 507 201 4 E-308</a:t>
                      </a:r>
                      <a:r>
                        <a:rPr lang="zh-CN" sz="1200" kern="0">
                          <a:effectLst/>
                        </a:rPr>
                        <a:t>，</a:t>
                      </a:r>
                      <a:r>
                        <a:rPr lang="en-US" sz="1200" kern="0">
                          <a:effectLst/>
                        </a:rPr>
                        <a:t>1.797 693 134 862 315 7 E+308)</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c>
                  <a:txBody>
                    <a:bodyPr/>
                    <a:lstStyle/>
                    <a:p>
                      <a:pPr indent="-547370">
                        <a:lnSpc>
                          <a:spcPts val="2400"/>
                        </a:lnSpc>
                      </a:pPr>
                      <a:r>
                        <a:rPr lang="zh-CN" sz="1200" kern="0">
                          <a:effectLst/>
                        </a:rPr>
                        <a:t>双精度</a:t>
                      </a:r>
                      <a:br>
                        <a:rPr lang="en-US" sz="1200" kern="0">
                          <a:effectLst/>
                        </a:rPr>
                      </a:br>
                      <a:r>
                        <a:rPr lang="zh-CN" sz="1200" kern="0">
                          <a:effectLst/>
                        </a:rPr>
                        <a:t>浮点数值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00"/>
                    </a:solidFill>
                  </a:tcPr>
                </a:tc>
              </a:tr>
              <a:tr h="629035">
                <a:tc>
                  <a:txBody>
                    <a:bodyPr/>
                    <a:lstStyle/>
                    <a:p>
                      <a:pPr indent="-547370">
                        <a:lnSpc>
                          <a:spcPts val="2400"/>
                        </a:lnSpc>
                      </a:pPr>
                      <a:r>
                        <a:rPr lang="en-US" sz="1200" kern="0">
                          <a:solidFill>
                            <a:schemeClr val="tx1"/>
                          </a:solidFill>
                          <a:effectLst/>
                        </a:rPr>
                        <a:t>DECIMAL</a:t>
                      </a:r>
                      <a:endParaRPr lang="zh-CN" sz="1200" kern="100">
                        <a:solidFill>
                          <a:schemeClr val="tx1"/>
                        </a:solidFill>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依赖于</a:t>
                      </a:r>
                      <a:r>
                        <a:rPr lang="en-US" sz="1200" kern="0">
                          <a:effectLst/>
                        </a:rPr>
                        <a:t>M</a:t>
                      </a:r>
                      <a:r>
                        <a:rPr lang="zh-CN" sz="1200" kern="0">
                          <a:effectLst/>
                        </a:rPr>
                        <a:t>和</a:t>
                      </a:r>
                      <a:r>
                        <a:rPr lang="en-US" sz="1200" kern="0">
                          <a:effectLst/>
                        </a:rPr>
                        <a:t>D</a:t>
                      </a:r>
                      <a:r>
                        <a:rPr lang="zh-CN" sz="1200" kern="0">
                          <a:effectLst/>
                        </a:rPr>
                        <a:t>的值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依赖于</a:t>
                      </a:r>
                      <a:r>
                        <a:rPr lang="en-US" sz="1200" kern="0">
                          <a:effectLst/>
                        </a:rPr>
                        <a:t>M</a:t>
                      </a:r>
                      <a:r>
                        <a:rPr lang="zh-CN" sz="1200" kern="0">
                          <a:effectLst/>
                        </a:rPr>
                        <a:t>和</a:t>
                      </a:r>
                      <a:r>
                        <a:rPr lang="en-US" sz="1200" kern="0">
                          <a:effectLst/>
                        </a:rPr>
                        <a:t>D</a:t>
                      </a:r>
                      <a:r>
                        <a:rPr lang="zh-CN" sz="1200" kern="0">
                          <a:effectLst/>
                        </a:rPr>
                        <a:t>的值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indent="-547370">
                        <a:lnSpc>
                          <a:spcPts val="2400"/>
                        </a:lnSpc>
                      </a:pPr>
                      <a:r>
                        <a:rPr lang="zh-CN" sz="1200" kern="0">
                          <a:effectLst/>
                        </a:rPr>
                        <a:t>小数值</a:t>
                      </a:r>
                      <a:endParaRPr lang="zh-CN" sz="1200" kern="100">
                        <a:effectLst/>
                        <a:latin typeface="等线" panose="02010600030101010101" charset="-122"/>
                        <a:ea typeface="等线" panose="02010600030101010101" charset="-122"/>
                        <a:cs typeface="Times New Roman" panose="02020603050405020304" pitchFamily="18" charset="0"/>
                      </a:endParaRPr>
                    </a:p>
                  </a:txBody>
                  <a:tcPr marL="35710" marR="35710" marT="49995" marB="4999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r>
            </a:tbl>
          </a:graphicData>
        </a:graphic>
      </p:graphicFrame>
    </p:spTree>
  </p:cSld>
  <p:clrMapOvr>
    <a:masterClrMapping/>
  </p:clrMapOvr>
</p:sld>
</file>

<file path=ppt/tags/tag1.xml><?xml version="1.0" encoding="utf-8"?>
<p:tagLst xmlns:p="http://schemas.openxmlformats.org/presentationml/2006/main">
  <p:tag name="TABLE_ENDDRAG_ORIGIN_RECT" val="669*90"/>
  <p:tag name="TABLE_ENDDRAG_RECT" val="139*372*669*90"/>
</p:tagLst>
</file>

<file path=ppt/tags/tag10.xml><?xml version="1.0" encoding="utf-8"?>
<p:tagLst xmlns:p="http://schemas.openxmlformats.org/presentationml/2006/main">
  <p:tag name="COMMONDATA" val="eyJoZGlkIjoiMWNmOGI4MzcxMGNjZGE0NGNhZDNmNzQ3N2I4NDU4MTMifQ=="/>
  <p:tag name="KSO_WPP_MARK_KEY" val="2832ae9b-ff48-42d7-9e09-3b1be656b342"/>
</p:tagLst>
</file>

<file path=ppt/tags/tag2.xml><?xml version="1.0" encoding="utf-8"?>
<p:tagLst xmlns:p="http://schemas.openxmlformats.org/presentationml/2006/main">
  <p:tag name="TABLE_ENDDRAG_ORIGIN_RECT" val="663*52"/>
  <p:tag name="TABLE_ENDDRAG_RECT" val="133*271*663*52"/>
</p:tagLst>
</file>

<file path=ppt/tags/tag3.xml><?xml version="1.0" encoding="utf-8"?>
<p:tagLst xmlns:p="http://schemas.openxmlformats.org/presentationml/2006/main">
  <p:tag name="TABLE_ENDDRAG_ORIGIN_RECT" val="663*44"/>
  <p:tag name="TABLE_ENDDRAG_RECT" val="116*262*663*44"/>
</p:tagLst>
</file>

<file path=ppt/tags/tag4.xml><?xml version="1.0" encoding="utf-8"?>
<p:tagLst xmlns:p="http://schemas.openxmlformats.org/presentationml/2006/main">
  <p:tag name="TABLE_ENDDRAG_ORIGIN_RECT" val="663*50"/>
  <p:tag name="TABLE_ENDDRAG_RECT" val="122*281*663*50"/>
</p:tagLst>
</file>

<file path=ppt/tags/tag5.xml><?xml version="1.0" encoding="utf-8"?>
<p:tagLst xmlns:p="http://schemas.openxmlformats.org/presentationml/2006/main">
  <p:tag name="KSO_WM_UNIT_PLACING_PICTURE_USER_VIEWPORT" val="{&quot;height&quot;:4230,&quot;width&quot;:7800}"/>
</p:tagLst>
</file>

<file path=ppt/tags/tag6.xml><?xml version="1.0" encoding="utf-8"?>
<p:tagLst xmlns:p="http://schemas.openxmlformats.org/presentationml/2006/main">
  <p:tag name="KSO_WM_UNIT_TABLE_BEAUTIFY" val="smartTable{1fc0ec3f-0abf-4a63-ae0b-bf910bfa67d1}"/>
  <p:tag name="TABLE_ENDDRAG_ORIGIN_RECT" val="814*220"/>
  <p:tag name="TABLE_ENDDRAG_RECT" val="102*194*814*220"/>
</p:tagLst>
</file>

<file path=ppt/tags/tag7.xml><?xml version="1.0" encoding="utf-8"?>
<p:tagLst xmlns:p="http://schemas.openxmlformats.org/presentationml/2006/main">
  <p:tag name="KSO_WM_UNIT_TABLE_BEAUTIFY" val="smartTable{fad512da-6891-4538-98de-8e6caf70b717}"/>
  <p:tag name="TABLE_ENDDRAG_ORIGIN_RECT" val="845*334"/>
  <p:tag name="TABLE_ENDDRAG_RECT" val="78*161*845*334"/>
</p:tagLst>
</file>

<file path=ppt/tags/tag8.xml><?xml version="1.0" encoding="utf-8"?>
<p:tagLst xmlns:p="http://schemas.openxmlformats.org/presentationml/2006/main">
  <p:tag name="KSO_WM_UNIT_TABLE_BEAUTIFY" val="smartTable{3d877d94-bdd6-456b-929e-8fcb0fa41144}"/>
  <p:tag name="TABLE_ENDDRAG_ORIGIN_RECT" val="848*219"/>
  <p:tag name="TABLE_ENDDRAG_RECT" val="70*216*848*219"/>
</p:tagLst>
</file>

<file path=ppt/tags/tag9.xml><?xml version="1.0" encoding="utf-8"?>
<p:tagLst xmlns:p="http://schemas.openxmlformats.org/presentationml/2006/main">
  <p:tag name="KSO_WM_UNIT_PLACING_PICTURE_USER_VIEWPORT" val="{&quot;height&quot;:7260,&quot;width&quot;:13860}"/>
</p:tagLst>
</file>

<file path=ppt/theme/theme1.xml><?xml version="1.0" encoding="utf-8"?>
<a:theme xmlns:a="http://schemas.openxmlformats.org/drawingml/2006/main" name="封面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3_正文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a:spAutoFit/>
      </a:bodyPr>
      <a:lstStyle>
        <a:defPPr fontAlgn="auto">
          <a:spcBef>
            <a:spcPts val="0"/>
          </a:spcBef>
          <a:spcAft>
            <a:spcPts val="0"/>
          </a:spcAft>
          <a:defRPr sz="1050" dirty="0">
            <a:solidFill>
              <a:schemeClr val="tx1">
                <a:lumMod val="65000"/>
                <a:lumOff val="35000"/>
              </a:schemeClr>
            </a:solidFill>
            <a:latin typeface="+mn-lt"/>
            <a:ea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目录">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a:spAutoFit/>
      </a:bodyPr>
      <a:lstStyle>
        <a:defPPr fontAlgn="auto">
          <a:spcBef>
            <a:spcPts val="0"/>
          </a:spcBef>
          <a:spcAft>
            <a:spcPts val="0"/>
          </a:spcAft>
          <a:defRPr sz="1050" dirty="0">
            <a:solidFill>
              <a:schemeClr val="tx1">
                <a:lumMod val="65000"/>
                <a:lumOff val="35000"/>
              </a:schemeClr>
            </a:solidFill>
            <a:latin typeface="+mn-lt"/>
            <a:ea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学习目标">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a:spAutoFit/>
      </a:bodyPr>
      <a:lstStyle>
        <a:defPPr fontAlgn="auto">
          <a:spcBef>
            <a:spcPts val="0"/>
          </a:spcBef>
          <a:spcAft>
            <a:spcPts val="0"/>
          </a:spcAft>
          <a:defRPr sz="1050" dirty="0">
            <a:solidFill>
              <a:schemeClr val="tx1">
                <a:lumMod val="65000"/>
                <a:lumOff val="35000"/>
              </a:schemeClr>
            </a:solidFill>
            <a:latin typeface="+mn-lt"/>
            <a:ea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章节页版式（一级+二级标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章节页版式（一级标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正文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a:spAutoFit/>
      </a:bodyPr>
      <a:lstStyle>
        <a:defPPr fontAlgn="auto">
          <a:spcBef>
            <a:spcPts val="0"/>
          </a:spcBef>
          <a:spcAft>
            <a:spcPts val="0"/>
          </a:spcAft>
          <a:defRPr sz="1050" dirty="0">
            <a:solidFill>
              <a:schemeClr val="tx1">
                <a:lumMod val="65000"/>
                <a:lumOff val="35000"/>
              </a:schemeClr>
            </a:solidFill>
            <a:latin typeface="+mn-lt"/>
            <a:ea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结束页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_正文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a:spAutoFit/>
      </a:bodyPr>
      <a:lstStyle>
        <a:defPPr fontAlgn="auto">
          <a:spcBef>
            <a:spcPts val="0"/>
          </a:spcBef>
          <a:spcAft>
            <a:spcPts val="0"/>
          </a:spcAft>
          <a:defRPr sz="1050" dirty="0">
            <a:solidFill>
              <a:schemeClr val="tx1">
                <a:lumMod val="65000"/>
                <a:lumOff val="35000"/>
              </a:schemeClr>
            </a:solidFill>
            <a:latin typeface="+mn-lt"/>
            <a:ea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2_正文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a:spAutoFit/>
      </a:bodyPr>
      <a:lstStyle>
        <a:defPPr fontAlgn="auto">
          <a:spcBef>
            <a:spcPts val="0"/>
          </a:spcBef>
          <a:spcAft>
            <a:spcPts val="0"/>
          </a:spcAft>
          <a:defRPr sz="1050" dirty="0">
            <a:solidFill>
              <a:schemeClr val="tx1">
                <a:lumMod val="65000"/>
                <a:lumOff val="35000"/>
              </a:schemeClr>
            </a:solidFill>
            <a:latin typeface="+mn-lt"/>
            <a:ea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118307</Words>
  <Application>WPS 演示</Application>
  <PresentationFormat>宽屏</PresentationFormat>
  <Paragraphs>8031</Paragraphs>
  <Slides>511</Slides>
  <Notes>107</Notes>
  <HiddenSlides>0</HiddenSlides>
  <MMClips>0</MMClips>
  <ScaleCrop>false</ScaleCrop>
  <HeadingPairs>
    <vt:vector size="6" baseType="variant">
      <vt:variant>
        <vt:lpstr>已用的字体</vt:lpstr>
      </vt:variant>
      <vt:variant>
        <vt:i4>37</vt:i4>
      </vt:variant>
      <vt:variant>
        <vt:lpstr>主题</vt:lpstr>
      </vt:variant>
      <vt:variant>
        <vt:i4>10</vt:i4>
      </vt:variant>
      <vt:variant>
        <vt:lpstr>幻灯片标题</vt:lpstr>
      </vt:variant>
      <vt:variant>
        <vt:i4>511</vt:i4>
      </vt:variant>
    </vt:vector>
  </HeadingPairs>
  <TitlesOfParts>
    <vt:vector size="558" baseType="lpstr">
      <vt:lpstr>Arial</vt:lpstr>
      <vt:lpstr>宋体</vt:lpstr>
      <vt:lpstr>Wingdings</vt:lpstr>
      <vt:lpstr>Calibri</vt:lpstr>
      <vt:lpstr>黑体</vt:lpstr>
      <vt:lpstr>Alibaba PuHuiTi B</vt:lpstr>
      <vt:lpstr>Alibaba PuHuiTi R</vt:lpstr>
      <vt:lpstr>Segoe UI</vt:lpstr>
      <vt:lpstr>微软雅黑</vt:lpstr>
      <vt:lpstr>Verdana</vt:lpstr>
      <vt:lpstr>阿里巴巴普惠体</vt:lpstr>
      <vt:lpstr>Alibaba PuHuiTi M</vt:lpstr>
      <vt:lpstr>Segoe UI Light</vt:lpstr>
      <vt:lpstr>微软雅黑 Light</vt:lpstr>
      <vt:lpstr>华文楷体</vt:lpstr>
      <vt:lpstr>Alibaba PuHuiTi</vt:lpstr>
      <vt:lpstr>Alibaba PuHuiTi Medium</vt:lpstr>
      <vt:lpstr>Calibri</vt:lpstr>
      <vt:lpstr>Alibaba PuHuiTi</vt:lpstr>
      <vt:lpstr>Segoe Print</vt:lpstr>
      <vt:lpstr>Arial Unicode MS</vt:lpstr>
      <vt:lpstr>等线</vt:lpstr>
      <vt:lpstr>Bebas</vt:lpstr>
      <vt:lpstr>Bebas</vt:lpstr>
      <vt:lpstr>Courier New</vt:lpstr>
      <vt:lpstr>Times New Roman</vt:lpstr>
      <vt:lpstr>Helvetica Neue</vt:lpstr>
      <vt:lpstr>PingFang SC</vt:lpstr>
      <vt:lpstr>Alibaba PuHuiTi B</vt:lpstr>
      <vt:lpstr>-apple-system</vt:lpstr>
      <vt:lpstr>Wingdings</vt:lpstr>
      <vt:lpstr>open sans</vt:lpstr>
      <vt:lpstr>阿里巴巴普惠体</vt:lpstr>
      <vt:lpstr>Symbol</vt:lpstr>
      <vt:lpstr>Arial Unicode MS</vt:lpstr>
      <vt:lpstr>Lucida Grande</vt:lpstr>
      <vt:lpstr>Tahoma</vt:lpstr>
      <vt:lpstr>封面2</vt:lpstr>
      <vt:lpstr>目录</vt:lpstr>
      <vt:lpstr>学习目标</vt:lpstr>
      <vt:lpstr>章节页版式（一级+二级标题）</vt:lpstr>
      <vt:lpstr>章节页版式（一级标题）</vt:lpstr>
      <vt:lpstr>正文设计方案</vt:lpstr>
      <vt:lpstr>5_结束页设计方案</vt:lpstr>
      <vt:lpstr>1_正文设计方案</vt:lpstr>
      <vt:lpstr>2_正文设计方案</vt:lpstr>
      <vt:lpstr>3_正文设计方案</vt:lpstr>
      <vt:lpstr>最全MySQL8.0实战教程</vt:lpstr>
      <vt:lpstr>PowerPoint 演示文稿</vt:lpstr>
      <vt:lpstr>为啥要学MySQL ？</vt:lpstr>
      <vt:lpstr>PowerPoint 演示文稿</vt:lpstr>
      <vt:lpstr>我能学到啥？</vt:lpstr>
      <vt:lpstr>我能学到啥？</vt:lpstr>
      <vt:lpstr>PowerPoint 演示文稿</vt:lpstr>
      <vt:lpstr>我适合吗？</vt:lpstr>
      <vt:lpstr>PowerPoint 演示文稿</vt:lpstr>
      <vt:lpstr>学多久？</vt:lpstr>
      <vt:lpstr>PowerPoint 演示文稿</vt:lpstr>
      <vt:lpstr>怎么学？</vt:lpstr>
      <vt:lpstr>课程特点</vt:lpstr>
      <vt:lpstr>开启课程之旅</vt:lpstr>
      <vt:lpstr>计算机语言</vt:lpstr>
      <vt:lpstr>计算机语言</vt:lpstr>
      <vt:lpstr>计算机语言</vt:lpstr>
      <vt:lpstr>计算机语言</vt:lpstr>
      <vt:lpstr>计算机语言</vt:lpstr>
      <vt:lpstr>计算机语言</vt:lpstr>
      <vt:lpstr>计算机语言</vt:lpstr>
      <vt:lpstr>计算机语言</vt:lpstr>
      <vt:lpstr>计算机语言</vt:lpstr>
      <vt:lpstr>SQL语言基础</vt:lpstr>
      <vt:lpstr>SQL语言基础</vt:lpstr>
      <vt:lpstr>SQL语言基础</vt:lpstr>
      <vt:lpstr>SQL语言基础</vt:lpstr>
      <vt:lpstr>PowerPoint 演示文稿</vt:lpstr>
      <vt:lpstr>数据库系统</vt:lpstr>
      <vt:lpstr>数据库系统</vt:lpstr>
      <vt:lpstr>数据库系统</vt:lpstr>
      <vt:lpstr>数据库系统</vt:lpstr>
      <vt:lpstr>数据库系统</vt:lpstr>
      <vt:lpstr>数据库系统</vt:lpstr>
      <vt:lpstr>数据库系统</vt:lpstr>
      <vt:lpstr>数据库系统</vt:lpstr>
      <vt:lpstr>MySQL简介</vt:lpstr>
      <vt:lpstr>MySQL简介</vt:lpstr>
      <vt:lpstr>MySQL简介</vt:lpstr>
      <vt:lpstr>MySQL简介</vt:lpstr>
      <vt:lpstr>MySQL简介</vt:lpstr>
      <vt:lpstr>MySQL的安装和使用</vt:lpstr>
      <vt:lpstr>MySQL的安装和使用</vt:lpstr>
      <vt:lpstr>MySQL的安装和使用</vt:lpstr>
      <vt:lpstr>MySQL的安装和使用</vt:lpstr>
      <vt:lpstr>MySQL的安装和使用</vt:lpstr>
      <vt:lpstr>MySQL的安装和使用</vt:lpstr>
      <vt:lpstr>MySQL的安装和使用</vt:lpstr>
      <vt:lpstr>MySQL的安装和使用</vt:lpstr>
      <vt:lpstr>MySQL的安装和使用</vt:lpstr>
      <vt:lpstr>MySQL的安装和使用-步骤安装</vt:lpstr>
      <vt:lpstr>MySQL的安装和使用</vt:lpstr>
      <vt:lpstr>MySQL的安装和使用</vt:lpstr>
      <vt:lpstr>MySQL的安装和使用</vt:lpstr>
      <vt:lpstr>MySQL的安装和使用</vt:lpstr>
      <vt:lpstr>MySQL的安装和使用</vt:lpstr>
      <vt:lpstr>MySQL的安装和使用</vt:lpstr>
      <vt:lpstr>MySQL的安装和使用</vt:lpstr>
      <vt:lpstr>MySQL的安装和使用</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MySQL常用图形管理工具</vt:lpstr>
      <vt:lpstr>输入章节名称</vt:lpstr>
      <vt:lpstr>MySQL数据库基本操作-DDL </vt:lpstr>
      <vt:lpstr>MySQL数据库基本操作-DDL</vt:lpstr>
      <vt:lpstr>MySQL数据库基本操作-DDL</vt:lpstr>
      <vt:lpstr>MySQL数据库基本操作-DDL</vt:lpstr>
      <vt:lpstr>MySQL数据库基本操作-DDL</vt:lpstr>
      <vt:lpstr>MySQL数据库基本操作-DDL</vt:lpstr>
      <vt:lpstr>MySQL数据库基本操作-DDL</vt:lpstr>
      <vt:lpstr>MySQL数据库基本操作-DDL</vt:lpstr>
      <vt:lpstr>MySQL数据库基本操作-DDL</vt:lpstr>
      <vt:lpstr>MySQL数据库基本操作-DDL</vt:lpstr>
      <vt:lpstr>MySQL数据库基本操作-DDL</vt:lpstr>
      <vt:lpstr>MySQL数据库基本操作-DDL</vt:lpstr>
      <vt:lpstr>MySQL数据库基本操作-DDL</vt:lpstr>
      <vt:lpstr>MySQL数据库基本操作-DML </vt:lpstr>
      <vt:lpstr>MySQL数据库基本操作-DML</vt:lpstr>
      <vt:lpstr>MySQL数据库基本操作-DML</vt:lpstr>
      <vt:lpstr>MySQL数据库基本操作-DML</vt:lpstr>
      <vt:lpstr>MySQL数据库基本操作-DML</vt:lpstr>
      <vt:lpstr>输入章节名称</vt:lpstr>
      <vt:lpstr>MySQL数据库基本操作-DML</vt:lpstr>
      <vt:lpstr>MySQL约束 </vt:lpstr>
      <vt:lpstr>MySQL约束</vt:lpstr>
      <vt:lpstr>MySQL约束-主键约束</vt:lpstr>
      <vt:lpstr>MySQL约束-主键约束</vt:lpstr>
      <vt:lpstr>MySQL约束-主键约束</vt:lpstr>
      <vt:lpstr>MySQL约束-主键约束</vt:lpstr>
      <vt:lpstr>MySQL约束-主键约束</vt:lpstr>
      <vt:lpstr>MySQL约束-主键约束</vt:lpstr>
      <vt:lpstr>MySQL约束-自增长约束(auto_increment)</vt:lpstr>
      <vt:lpstr>MySQL约束-自增长约束(auto_increment)</vt:lpstr>
      <vt:lpstr>MySQL约束-自增长约束(auto_increment)</vt:lpstr>
      <vt:lpstr>MySQL约束-自增长约束(auto_increment)</vt:lpstr>
      <vt:lpstr>MySQL约束-非空约束(not null)</vt:lpstr>
      <vt:lpstr>MySQL约束-非空约束(not null)</vt:lpstr>
      <vt:lpstr>MySQL约束-唯一约束(unique)</vt:lpstr>
      <vt:lpstr>MySQL约束-唯一约束(unique)</vt:lpstr>
      <vt:lpstr>MySQL约束-默认约束(default)</vt:lpstr>
      <vt:lpstr>MySQL约束-默认约束(default)</vt:lpstr>
      <vt:lpstr>MySQL约束- 零填充约束(zerofill)</vt:lpstr>
      <vt:lpstr>MySQL约束</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MySQL数据库基本操作-DQL-基本查询</vt:lpstr>
      <vt:lpstr>MySQL基本操作-DQL</vt:lpstr>
      <vt:lpstr>MySQL数据库基本操作-DQL</vt:lpstr>
      <vt:lpstr>MySQL数据库基本操作-DQL-正则表达式</vt:lpstr>
      <vt:lpstr>MySQL数据库基本操作-DQL-正则表达式</vt:lpstr>
      <vt:lpstr>MySQL数据库基本操作-DQL-正则表达式</vt:lpstr>
      <vt:lpstr>MySQL数据库基本操作-DQL-正则表达式</vt:lpstr>
      <vt:lpstr>MySQL数据库基本操作-DQL-正则表达式</vt:lpstr>
      <vt:lpstr>MySQL数据库基本操作-DQL-正则表达式</vt:lpstr>
      <vt:lpstr>MySQL的多表操作 </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MySQL的多表操作-多表关系</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MySQL的多表操作-多表联合查询</vt:lpstr>
      <vt:lpstr>MySQL多表操作</vt:lpstr>
      <vt:lpstr>MySQL多表操作</vt:lpstr>
      <vt:lpstr>MySQL的函数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MySQL的视图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MySQL视图</vt:lpstr>
      <vt:lpstr>MySQL的存储过程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MySQL存储过程</vt:lpstr>
      <vt:lpstr>MySQL的存储函数</vt:lpstr>
      <vt:lpstr>PowerPoint 演示文稿</vt:lpstr>
      <vt:lpstr>PowerPoint 演示文稿</vt:lpstr>
      <vt:lpstr>PowerPoint 演示文稿</vt:lpstr>
      <vt:lpstr>PowerPoint 演示文稿</vt:lpstr>
      <vt:lpstr>MySQL的触发器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MySQL的索引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当某一个节点里面数的数量==阶数的时候会把该节点中的中间一个数向上分裂，直到所有节点的节点数的数量&lt;阶数 插入 100 65 169 368 900 556 780 35 215 1200 234 888 158 90 1000 88 120 268 250 数据为例。</vt:lpstr>
      <vt:lpstr>当某一个节点里面数的数量==阶数的时候会把该节点中的中间一个数向上分裂，直到所有节点的节点数的数量&lt;阶数</vt:lpstr>
      <vt:lpstr>当某一个节点里面数的数量==阶数的时候会把该节点中的中间一个数向上分裂，直到所有节点的节点数的数量&lt;阶数 </vt:lpstr>
      <vt:lpstr>PowerPoint 演示文稿</vt:lpstr>
      <vt:lpstr>PowerPoint 演示文稿</vt:lpstr>
      <vt:lpstr>MySQL的存储引擎</vt:lpstr>
      <vt:lpstr>PowerPoint 演示文稿</vt:lpstr>
      <vt:lpstr>PowerPoint 演示文稿</vt:lpstr>
      <vt:lpstr>PowerPoint 演示文稿</vt:lpstr>
      <vt:lpstr>PowerPoint 演示文稿</vt:lpstr>
      <vt:lpstr>PowerPoint 演示文稿</vt:lpstr>
      <vt:lpstr>PowerPoint 演示文稿</vt:lpstr>
      <vt:lpstr>MySQL的事务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MySQL的锁机制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MySQL的日志</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MySQL的优化</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MySQL的JDBC操作</vt:lpstr>
      <vt:lpstr>PowerPoint 演示文稿</vt:lpstr>
      <vt:lpstr>PowerPoint 演示文稿</vt:lpstr>
      <vt:lpstr>PowerPoint 演示文稿</vt:lpstr>
      <vt:lpstr>PowerPoint 演示文稿</vt:lpstr>
      <vt:lpstr>PowerPoint 演示文稿</vt:lpstr>
      <vt:lpstr>MySQL的pymysql操作</vt:lpstr>
      <vt:lpstr>PowerPoint 演示文稿</vt:lpstr>
      <vt:lpstr>PowerPoint 演示文稿</vt:lpstr>
      <vt:lpstr>PowerPoint 演示文稿</vt:lpstr>
      <vt:lpstr>PowerPoint 演示文稿</vt:lpstr>
      <vt:lpstr>PowerPoint 演示文稿</vt:lpstr>
      <vt:lpstr>最全MySQL8.0实战教程</vt:lpstr>
      <vt:lpstr>PowerPoint 演示文稿</vt:lpstr>
      <vt:lpstr>为啥要学SQL ？</vt:lpstr>
      <vt:lpstr>PowerPoint 演示文稿</vt:lpstr>
      <vt:lpstr>我能学到啥？</vt:lpstr>
      <vt:lpstr>我能学到啥？</vt:lpstr>
      <vt:lpstr>PowerPoint 演示文稿</vt:lpstr>
      <vt:lpstr>我适合吗？</vt:lpstr>
      <vt:lpstr>PowerPoint 演示文稿</vt:lpstr>
      <vt:lpstr>学多久？</vt:lpstr>
      <vt:lpstr>PowerPoint 演示文稿</vt:lpstr>
      <vt:lpstr>怎么学？</vt:lpstr>
      <vt:lpstr>PowerPoint 演示文稿</vt:lpstr>
      <vt:lpstr>课程特点</vt:lpstr>
      <vt:lpstr>开启课程之旅</vt:lpstr>
      <vt:lpstr>开启课程之旅</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8802</dc:creator>
  <cp:lastModifiedBy>味気ない世の中と嘆く悲観</cp:lastModifiedBy>
  <cp:revision>1107</cp:revision>
  <dcterms:created xsi:type="dcterms:W3CDTF">2020-03-31T02:23:00Z</dcterms:created>
  <dcterms:modified xsi:type="dcterms:W3CDTF">2022-11-06T06:48:53Z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04F4EE12FA034D789DEFFA3092CD1BF0</vt:lpwstr>
  </property>
  <property fmtid="{D5CDD505-2E9C-101B-9397-08002B2CF9AE}" pid="3" name="KSOProductBuildVer">
    <vt:lpwstr>2052-11.1.0.12763</vt:lpwstr>
  </property>
</Properties>
</file>

<file path=docProps/thumbnail.jpeg>
</file>